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29" r:id="rId3"/>
    <p:sldId id="339" r:id="rId4"/>
    <p:sldId id="340" r:id="rId5"/>
    <p:sldId id="330" r:id="rId6"/>
    <p:sldId id="343" r:id="rId7"/>
    <p:sldId id="344" r:id="rId8"/>
    <p:sldId id="342" r:id="rId9"/>
    <p:sldId id="331" r:id="rId10"/>
    <p:sldId id="345" r:id="rId11"/>
    <p:sldId id="350" r:id="rId12"/>
    <p:sldId id="352" r:id="rId13"/>
    <p:sldId id="332" r:id="rId14"/>
    <p:sldId id="347" r:id="rId15"/>
    <p:sldId id="351" r:id="rId16"/>
    <p:sldId id="348" r:id="rId17"/>
    <p:sldId id="353" r:id="rId18"/>
    <p:sldId id="354" r:id="rId19"/>
    <p:sldId id="355" r:id="rId20"/>
    <p:sldId id="349" r:id="rId21"/>
    <p:sldId id="333" r:id="rId22"/>
    <p:sldId id="357" r:id="rId23"/>
    <p:sldId id="358" r:id="rId24"/>
    <p:sldId id="356" r:id="rId25"/>
    <p:sldId id="359" r:id="rId26"/>
    <p:sldId id="335" r:id="rId27"/>
    <p:sldId id="366" r:id="rId28"/>
    <p:sldId id="361" r:id="rId29"/>
    <p:sldId id="362" r:id="rId30"/>
    <p:sldId id="363" r:id="rId31"/>
    <p:sldId id="364" r:id="rId32"/>
    <p:sldId id="365" r:id="rId33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DA"/>
    <a:srgbClr val="FFFFCC"/>
    <a:srgbClr val="CC0099"/>
    <a:srgbClr val="0000FF"/>
    <a:srgbClr val="FFFF99"/>
    <a:srgbClr val="0070C0"/>
    <a:srgbClr val="C8C8C8"/>
    <a:srgbClr val="BBE0E3"/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 snapToGrid="0"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400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34BC86-26B2-4E97-84BC-86D2BECDFB93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CE614-CF06-4360-A034-A4F9B9C4995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29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7936C7-6A70-449E-955C-4D17B497A807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164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5" rIns="91432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2684D4-5C03-4A46-9CBF-D8F1FEEB246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73242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465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170112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fld id="{160C8537-CD5B-4F6A-8990-14BC11FCC3F8}" type="datetime4">
              <a:rPr lang="nl-NL"/>
              <a:pPr/>
              <a:t>12 oktober 2014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291F89-4BA7-4C49-BB83-D4DCEE9C4456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18E87-0CAE-4287-929D-B4842452C8B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72B385-FD84-40AD-B908-87ABF84FD2B9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78DCF-9440-4728-B0F5-FDF8D942C7C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58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61030A-D9DC-426C-A4D0-5E7AEAC0AFF5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C096-3EE4-4BEC-940C-289F65359199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10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BC86C5-C2DA-4EDA-978F-153C5DCCD893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D835F-19BB-40F0-A624-FCF442D9343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39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4A45C-8E2C-4CC1-BAFB-88DD43DE8E64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EC3BE-B9AC-4CC1-B14D-FDB303D2EB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4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01291-FFFF-4F4C-A168-DA7A6385C733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18990-E9C6-47B7-89CA-82525F27E0F2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34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829E7-E8E5-4B14-BE56-71B664FDC8B4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DB34A-53C9-4D7D-8EBA-7309284EFFD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07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2F8CD-E568-4F97-8364-BEB69C552994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D0F2F-A621-435F-B4D2-0418B1EB607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68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A1269-1AEE-4084-8D63-4001D443C445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E9F8B-D355-436C-A5FF-D203EE356B4D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79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AFB461-D481-48BC-950A-0FE646C02DF3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10FE2-BC66-4C11-B2D2-0546B1B667B1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89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fld id="{66F9FA89-AA74-4661-B676-D671F0EF0075}" type="datetime4">
              <a:rPr lang="nl-NL"/>
              <a:pPr/>
              <a:t>12 oktober 2014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fld id="{DC5A28C5-F21B-4021-BE2C-2B9D4123791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3" name="Picture 9" descr="D111-00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2" name="Picture 18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emco.vanek@deltares.n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fld id="{0F1C1D6C-4B74-4CA6-AD23-50FFC11087F7}" type="datetime4">
              <a:rPr lang="nl-NL"/>
              <a:pPr/>
              <a:t>12 oktober 2014</a:t>
            </a:fld>
            <a:endParaRPr lang="nl-NL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1456514"/>
          </a:xfrm>
        </p:spPr>
        <p:txBody>
          <a:bodyPr/>
          <a:lstStyle/>
          <a:p>
            <a:r>
              <a:rPr lang="nl-NL" sz="2400" dirty="0" smtClean="0"/>
              <a:t>Klimaatverandering </a:t>
            </a:r>
            <a:r>
              <a:rPr lang="nl-NL" sz="2400" dirty="0"/>
              <a:t>en de Koopmanspolder: </a:t>
            </a:r>
            <a:r>
              <a:rPr lang="nl-NL" sz="2400" i="1" dirty="0"/>
              <a:t>waar hebben we het over?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39644" y="4833464"/>
            <a:ext cx="6618288" cy="701976"/>
          </a:xfrm>
        </p:spPr>
        <p:txBody>
          <a:bodyPr/>
          <a:lstStyle/>
          <a:p>
            <a:r>
              <a:rPr lang="en-US" sz="1800" dirty="0" smtClean="0"/>
              <a:t>Remco van Ek, </a:t>
            </a:r>
            <a:r>
              <a:rPr lang="en-US" sz="1800" dirty="0" smtClean="0">
                <a:hlinkClick r:id="rId2"/>
              </a:rPr>
              <a:t>remco.vanek@deltares.nl</a:t>
            </a:r>
            <a:endParaRPr lang="en-US" sz="18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32257" y="5715160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12 oktober 2014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/>
              <a:t>Werkwijze</a:t>
            </a:r>
            <a:r>
              <a:rPr lang="en-US" sz="2400" b="1" dirty="0"/>
              <a:t> van de “</a:t>
            </a:r>
            <a:r>
              <a:rPr lang="en-US" sz="2400" b="1" dirty="0" err="1"/>
              <a:t>skeptici</a:t>
            </a:r>
            <a:r>
              <a:rPr lang="en-US" sz="2400" b="1" dirty="0"/>
              <a:t>”:</a:t>
            </a:r>
            <a:r>
              <a:rPr lang="en-US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the echo chamber</a:t>
            </a:r>
          </a:p>
          <a:p>
            <a:pPr marL="342900" indent="-342900" eaLnBrk="1" hangingPunct="1">
              <a:buAutoNum type="arabicPeriod"/>
            </a:pPr>
            <a:endParaRPr lang="en-US" dirty="0" smtClean="0"/>
          </a:p>
          <a:p>
            <a:pPr marL="0" indent="0" eaLnBrk="1" hangingPunct="1"/>
            <a:r>
              <a:rPr lang="en-US" dirty="0" smtClean="0"/>
              <a:t>1. Het </a:t>
            </a:r>
            <a:r>
              <a:rPr lang="en-US" dirty="0" err="1" smtClean="0"/>
              <a:t>klimaat</a:t>
            </a:r>
            <a:r>
              <a:rPr lang="en-US" dirty="0" smtClean="0"/>
              <a:t> </a:t>
            </a:r>
            <a:r>
              <a:rPr lang="en-US" dirty="0" err="1" smtClean="0"/>
              <a:t>verandert</a:t>
            </a:r>
            <a:r>
              <a:rPr lang="en-US" dirty="0" smtClean="0"/>
              <a:t> steeds</a:t>
            </a:r>
          </a:p>
          <a:p>
            <a:pPr marL="0" indent="0" eaLnBrk="1" hangingPunct="1"/>
            <a:r>
              <a:rPr lang="en-US" sz="1400" i="1" dirty="0" smtClean="0">
                <a:solidFill>
                  <a:schemeClr val="bg1"/>
                </a:solidFill>
              </a:rPr>
              <a:t>Is </a:t>
            </a:r>
            <a:r>
              <a:rPr lang="en-US" sz="1400" i="1" dirty="0" err="1" smtClean="0">
                <a:solidFill>
                  <a:schemeClr val="bg1"/>
                </a:solidFill>
              </a:rPr>
              <a:t>geen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nieuws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voor</a:t>
            </a:r>
            <a:r>
              <a:rPr lang="en-US" sz="1400" i="1" dirty="0" smtClean="0">
                <a:solidFill>
                  <a:schemeClr val="bg1"/>
                </a:solidFill>
              </a:rPr>
              <a:t> de </a:t>
            </a:r>
            <a:r>
              <a:rPr lang="en-US" sz="1400" i="1" dirty="0" err="1" smtClean="0">
                <a:solidFill>
                  <a:schemeClr val="bg1"/>
                </a:solidFill>
              </a:rPr>
              <a:t>klimatologen</a:t>
            </a:r>
            <a:r>
              <a:rPr lang="en-US" sz="1400" i="1" dirty="0" smtClean="0">
                <a:solidFill>
                  <a:schemeClr val="bg1"/>
                </a:solidFill>
              </a:rPr>
              <a:t>, </a:t>
            </a:r>
            <a:r>
              <a:rPr lang="en-US" sz="1400" i="1" u="sng" dirty="0" smtClean="0">
                <a:solidFill>
                  <a:schemeClr val="bg1"/>
                </a:solidFill>
              </a:rPr>
              <a:t>maar het </a:t>
            </a:r>
            <a:r>
              <a:rPr lang="en-US" sz="1400" i="1" u="sng" dirty="0" err="1" smtClean="0">
                <a:solidFill>
                  <a:schemeClr val="bg1"/>
                </a:solidFill>
              </a:rPr>
              <a:t>gaat</a:t>
            </a:r>
            <a:r>
              <a:rPr lang="en-US" sz="1400" i="1" u="sng" dirty="0" smtClean="0">
                <a:solidFill>
                  <a:schemeClr val="bg1"/>
                </a:solidFill>
              </a:rPr>
              <a:t> nu </a:t>
            </a:r>
            <a:r>
              <a:rPr lang="en-US" sz="1400" i="1" u="sng" dirty="0" err="1" smtClean="0">
                <a:solidFill>
                  <a:schemeClr val="bg1"/>
                </a:solidFill>
              </a:rPr>
              <a:t>om</a:t>
            </a:r>
            <a:r>
              <a:rPr lang="en-US" sz="1400" i="1" u="sng" dirty="0" smtClean="0">
                <a:solidFill>
                  <a:schemeClr val="bg1"/>
                </a:solidFill>
              </a:rPr>
              <a:t> de </a:t>
            </a:r>
            <a:r>
              <a:rPr lang="en-US" sz="1400" i="1" u="sng" dirty="0" err="1" smtClean="0">
                <a:solidFill>
                  <a:schemeClr val="bg1"/>
                </a:solidFill>
              </a:rPr>
              <a:t>oorzaak</a:t>
            </a:r>
            <a:r>
              <a:rPr lang="en-US" sz="1400" i="1" u="sng" dirty="0" smtClean="0">
                <a:solidFill>
                  <a:schemeClr val="bg1"/>
                </a:solidFill>
              </a:rPr>
              <a:t>!</a:t>
            </a:r>
          </a:p>
          <a:p>
            <a:pPr marL="0" indent="0" eaLnBrk="1" hangingPunct="1"/>
            <a:r>
              <a:rPr lang="en-US" dirty="0" smtClean="0"/>
              <a:t>2. Het is de </a:t>
            </a:r>
            <a:r>
              <a:rPr lang="en-US" dirty="0" err="1" smtClean="0"/>
              <a:t>zon</a:t>
            </a:r>
            <a:endParaRPr lang="en-US" dirty="0" smtClean="0"/>
          </a:p>
          <a:p>
            <a:pPr marL="0" indent="0" eaLnBrk="1" hangingPunct="1"/>
            <a:r>
              <a:rPr lang="en-US" sz="1400" i="1" dirty="0" err="1">
                <a:solidFill>
                  <a:schemeClr val="bg1"/>
                </a:solidFill>
              </a:rPr>
              <a:t>Kan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niet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worden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beweerd</a:t>
            </a:r>
            <a:r>
              <a:rPr lang="en-US" sz="1400" i="1" dirty="0">
                <a:solidFill>
                  <a:schemeClr val="bg1"/>
                </a:solidFill>
              </a:rPr>
              <a:t> met </a:t>
            </a:r>
            <a:r>
              <a:rPr lang="en-US" sz="1400" i="1" dirty="0" err="1">
                <a:solidFill>
                  <a:schemeClr val="bg1"/>
                </a:solidFill>
              </a:rPr>
              <a:t>huidige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gegevens</a:t>
            </a:r>
            <a:endParaRPr lang="en-US" sz="1400" i="1" dirty="0">
              <a:solidFill>
                <a:schemeClr val="bg1"/>
              </a:solidFill>
            </a:endParaRPr>
          </a:p>
          <a:p>
            <a:pPr marL="0" indent="0" eaLnBrk="1" hangingPunct="1"/>
            <a:r>
              <a:rPr lang="en-US" dirty="0" smtClean="0"/>
              <a:t>3. Het is </a:t>
            </a:r>
            <a:r>
              <a:rPr lang="en-US" dirty="0" err="1" smtClean="0"/>
              <a:t>niet</a:t>
            </a:r>
            <a:r>
              <a:rPr lang="en-US" dirty="0" smtClean="0"/>
              <a:t> erg</a:t>
            </a:r>
          </a:p>
          <a:p>
            <a:pPr marL="0" indent="0" eaLnBrk="1" hangingPunct="1"/>
            <a:r>
              <a:rPr lang="en-US" sz="1400" i="1" dirty="0">
                <a:solidFill>
                  <a:schemeClr val="bg1"/>
                </a:solidFill>
              </a:rPr>
              <a:t>2x </a:t>
            </a:r>
            <a:r>
              <a:rPr lang="en-US" sz="1400" i="1" dirty="0" err="1">
                <a:solidFill>
                  <a:schemeClr val="bg1"/>
                </a:solidFill>
              </a:rPr>
              <a:t>zoveel</a:t>
            </a:r>
            <a:r>
              <a:rPr lang="en-US" sz="1400" i="1" dirty="0">
                <a:solidFill>
                  <a:schemeClr val="bg1"/>
                </a:solidFill>
              </a:rPr>
              <a:t> CO2 </a:t>
            </a:r>
            <a:r>
              <a:rPr lang="en-US" sz="1400" i="1" dirty="0" err="1">
                <a:solidFill>
                  <a:schemeClr val="bg1"/>
                </a:solidFill>
              </a:rPr>
              <a:t>levert</a:t>
            </a:r>
            <a:r>
              <a:rPr lang="en-US" sz="1400" i="1" dirty="0">
                <a:solidFill>
                  <a:schemeClr val="bg1"/>
                </a:solidFill>
              </a:rPr>
              <a:t> 3 </a:t>
            </a:r>
            <a:r>
              <a:rPr lang="en-US" sz="1400" i="1" dirty="0" err="1">
                <a:solidFill>
                  <a:schemeClr val="bg1"/>
                </a:solidFill>
              </a:rPr>
              <a:t>oC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opwarming</a:t>
            </a:r>
            <a:r>
              <a:rPr lang="en-US" sz="1400" i="1" dirty="0">
                <a:solidFill>
                  <a:schemeClr val="bg1"/>
                </a:solidFill>
              </a:rPr>
              <a:t>, LT </a:t>
            </a:r>
            <a:r>
              <a:rPr lang="en-US" sz="1400" i="1" dirty="0" err="1">
                <a:solidFill>
                  <a:schemeClr val="bg1"/>
                </a:solidFill>
              </a:rPr>
              <a:t>gevolgen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zijn</a:t>
            </a:r>
            <a:r>
              <a:rPr lang="en-US" sz="1400" i="1" dirty="0">
                <a:solidFill>
                  <a:schemeClr val="bg1"/>
                </a:solidFill>
              </a:rPr>
              <a:t> erg</a:t>
            </a:r>
          </a:p>
          <a:p>
            <a:pPr marL="0" indent="0" eaLnBrk="1" hangingPunct="1"/>
            <a:r>
              <a:rPr lang="en-US" dirty="0" smtClean="0"/>
              <a:t>4. </a:t>
            </a:r>
            <a:r>
              <a:rPr lang="en-US" dirty="0" err="1" smtClean="0"/>
              <a:t>Er</a:t>
            </a:r>
            <a:r>
              <a:rPr lang="en-US" dirty="0" smtClean="0"/>
              <a:t> is </a:t>
            </a:r>
            <a:r>
              <a:rPr lang="en-US" dirty="0" err="1" smtClean="0"/>
              <a:t>geen</a:t>
            </a:r>
            <a:r>
              <a:rPr lang="en-US" dirty="0" smtClean="0"/>
              <a:t> consensus</a:t>
            </a:r>
          </a:p>
          <a:p>
            <a:pPr marL="0" indent="0" eaLnBrk="1" hangingPunct="1"/>
            <a:r>
              <a:rPr lang="en-US" sz="1400" i="1" dirty="0">
                <a:solidFill>
                  <a:schemeClr val="bg1"/>
                </a:solidFill>
              </a:rPr>
              <a:t>Consensus ≠ </a:t>
            </a:r>
            <a:r>
              <a:rPr lang="en-US" sz="1400" i="1" dirty="0" err="1">
                <a:solidFill>
                  <a:schemeClr val="bg1"/>
                </a:solidFill>
              </a:rPr>
              <a:t>unaniem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oordeel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i="1" dirty="0" err="1">
                <a:solidFill>
                  <a:schemeClr val="bg1"/>
                </a:solidFill>
              </a:rPr>
              <a:t>Wetenschappelijk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oordeel</a:t>
            </a:r>
            <a:r>
              <a:rPr lang="en-US" sz="1400" i="1" dirty="0">
                <a:solidFill>
                  <a:schemeClr val="bg1"/>
                </a:solidFill>
              </a:rPr>
              <a:t> (97%) is </a:t>
            </a:r>
            <a:r>
              <a:rPr lang="en-US" sz="1400" i="1" dirty="0" err="1">
                <a:solidFill>
                  <a:schemeClr val="bg1"/>
                </a:solidFill>
              </a:rPr>
              <a:t>robuust</a:t>
            </a:r>
            <a:endParaRPr lang="en-US" sz="1400" i="1" dirty="0">
              <a:solidFill>
                <a:schemeClr val="bg1"/>
              </a:solidFill>
            </a:endParaRPr>
          </a:p>
          <a:p>
            <a:pPr marL="0" indent="0" eaLnBrk="1" hangingPunct="1"/>
            <a:r>
              <a:rPr lang="en-US" dirty="0" smtClean="0"/>
              <a:t>5. </a:t>
            </a:r>
            <a:r>
              <a:rPr lang="en-US" dirty="0" err="1" smtClean="0"/>
              <a:t>Modellen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betrouwbaar</a:t>
            </a:r>
            <a:endParaRPr lang="en-US" dirty="0" smtClean="0"/>
          </a:p>
          <a:p>
            <a:pPr marL="0" indent="0" eaLnBrk="1" hangingPunct="1"/>
            <a:r>
              <a:rPr lang="en-US" sz="1400" i="1" dirty="0" err="1">
                <a:solidFill>
                  <a:schemeClr val="bg1"/>
                </a:solidFill>
              </a:rPr>
              <a:t>Modellen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doen</a:t>
            </a:r>
            <a:r>
              <a:rPr lang="en-US" sz="1400" i="1" dirty="0">
                <a:solidFill>
                  <a:schemeClr val="bg1"/>
                </a:solidFill>
              </a:rPr>
              <a:t> het </a:t>
            </a:r>
            <a:r>
              <a:rPr lang="en-US" sz="1400" i="1" dirty="0" err="1">
                <a:solidFill>
                  <a:schemeClr val="bg1"/>
                </a:solidFill>
              </a:rPr>
              <a:t>niet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slecht</a:t>
            </a:r>
            <a:r>
              <a:rPr lang="en-US" sz="1400" i="1" dirty="0">
                <a:solidFill>
                  <a:schemeClr val="bg1"/>
                </a:solidFill>
              </a:rPr>
              <a:t> en </a:t>
            </a:r>
            <a:r>
              <a:rPr lang="en-US" sz="1400" i="1" dirty="0" err="1">
                <a:solidFill>
                  <a:schemeClr val="bg1"/>
                </a:solidFill>
              </a:rPr>
              <a:t>worden</a:t>
            </a:r>
            <a:r>
              <a:rPr lang="en-US" sz="1400" i="1" dirty="0">
                <a:solidFill>
                  <a:schemeClr val="bg1"/>
                </a:solidFill>
              </a:rPr>
              <a:t> steeds </a:t>
            </a:r>
            <a:r>
              <a:rPr lang="en-US" sz="1400" i="1" dirty="0" err="1">
                <a:solidFill>
                  <a:schemeClr val="bg1"/>
                </a:solidFill>
              </a:rPr>
              <a:t>beter</a:t>
            </a:r>
            <a:endParaRPr lang="en-US" sz="1400" i="1" dirty="0">
              <a:solidFill>
                <a:schemeClr val="bg1"/>
              </a:solidFill>
            </a:endParaRPr>
          </a:p>
          <a:p>
            <a:pPr marL="0" indent="0" eaLnBrk="1" hangingPunct="1"/>
            <a:r>
              <a:rPr lang="en-US" dirty="0" smtClean="0"/>
              <a:t>6. </a:t>
            </a:r>
            <a:r>
              <a:rPr lang="en-US" dirty="0" err="1" smtClean="0"/>
              <a:t>Temperatuurgegevens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onbetrouwbaar</a:t>
            </a:r>
            <a:endParaRPr lang="en-US" dirty="0" smtClean="0"/>
          </a:p>
          <a:p>
            <a:pPr marL="0" indent="0" eaLnBrk="1" hangingPunct="1"/>
            <a:r>
              <a:rPr lang="en-US" sz="1400" i="1" dirty="0" err="1">
                <a:solidFill>
                  <a:schemeClr val="bg1"/>
                </a:solidFill>
              </a:rPr>
              <a:t>Blijkt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niet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uit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nader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onderzoek</a:t>
            </a:r>
            <a:endParaRPr lang="en-US" sz="1400" i="1" dirty="0">
              <a:solidFill>
                <a:schemeClr val="bg1"/>
              </a:solidFill>
            </a:endParaRPr>
          </a:p>
          <a:p>
            <a:pPr marL="0" indent="0" eaLnBrk="1" hangingPunct="1"/>
            <a:r>
              <a:rPr lang="en-US" dirty="0" smtClean="0"/>
              <a:t>7.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opwarming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1998 </a:t>
            </a:r>
          </a:p>
          <a:p>
            <a:pPr marL="0" indent="0" eaLnBrk="1" hangingPunct="1"/>
            <a:r>
              <a:rPr lang="en-US" sz="1400" i="1" dirty="0">
                <a:solidFill>
                  <a:schemeClr val="bg1"/>
                </a:solidFill>
              </a:rPr>
              <a:t>Cherry picking en </a:t>
            </a:r>
            <a:r>
              <a:rPr lang="en-US" sz="1400" i="1" dirty="0" err="1">
                <a:solidFill>
                  <a:schemeClr val="bg1"/>
                </a:solidFill>
              </a:rPr>
              <a:t>zelfs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niet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eens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juist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i="1" dirty="0" err="1">
                <a:solidFill>
                  <a:schemeClr val="bg1"/>
                </a:solidFill>
              </a:rPr>
              <a:t>Veel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opwarming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gaat</a:t>
            </a:r>
            <a:r>
              <a:rPr lang="en-US" sz="1400" i="1" dirty="0">
                <a:solidFill>
                  <a:schemeClr val="bg1"/>
                </a:solidFill>
              </a:rPr>
              <a:t> in de </a:t>
            </a:r>
            <a:r>
              <a:rPr lang="en-US" sz="1400" i="1" dirty="0" err="1">
                <a:solidFill>
                  <a:schemeClr val="bg1"/>
                </a:solidFill>
              </a:rPr>
              <a:t>oceaan</a:t>
            </a:r>
            <a:r>
              <a:rPr lang="en-US" sz="1400" i="1" dirty="0">
                <a:solidFill>
                  <a:schemeClr val="bg1"/>
                </a:solidFill>
              </a:rPr>
              <a:t>.</a:t>
            </a:r>
          </a:p>
          <a:p>
            <a:pPr marL="0" indent="0" eaLnBrk="1" hangingPunct="1"/>
            <a:r>
              <a:rPr lang="en-US" dirty="0" smtClean="0"/>
              <a:t>8. IJs op de </a:t>
            </a:r>
            <a:r>
              <a:rPr lang="en-US" dirty="0" err="1" smtClean="0"/>
              <a:t>zuidpool</a:t>
            </a:r>
            <a:r>
              <a:rPr lang="en-US" dirty="0" smtClean="0"/>
              <a:t> </a:t>
            </a:r>
            <a:r>
              <a:rPr lang="en-US" dirty="0" err="1" smtClean="0"/>
              <a:t>neemt</a:t>
            </a:r>
            <a:r>
              <a:rPr lang="en-US" dirty="0" smtClean="0"/>
              <a:t> toe</a:t>
            </a:r>
          </a:p>
          <a:p>
            <a:pPr marL="0" indent="0" eaLnBrk="1" hangingPunct="1"/>
            <a:r>
              <a:rPr lang="en-US" sz="1400" i="1" dirty="0" smtClean="0">
                <a:solidFill>
                  <a:schemeClr val="bg1"/>
                </a:solidFill>
              </a:rPr>
              <a:t>Zee-</a:t>
            </a:r>
            <a:r>
              <a:rPr lang="en-US" sz="1400" i="1" dirty="0" err="1" smtClean="0">
                <a:solidFill>
                  <a:schemeClr val="bg1"/>
                </a:solidFill>
              </a:rPr>
              <a:t>ijs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neemt</a:t>
            </a:r>
            <a:r>
              <a:rPr lang="en-US" sz="1400" i="1" dirty="0" smtClean="0">
                <a:solidFill>
                  <a:schemeClr val="bg1"/>
                </a:solidFill>
              </a:rPr>
              <a:t> (</a:t>
            </a:r>
            <a:r>
              <a:rPr lang="en-US" sz="1400" i="1" dirty="0" err="1" smtClean="0">
                <a:solidFill>
                  <a:schemeClr val="bg1"/>
                </a:solidFill>
              </a:rPr>
              <a:t>beetje</a:t>
            </a:r>
            <a:r>
              <a:rPr lang="en-US" sz="1400" i="1" dirty="0" smtClean="0">
                <a:solidFill>
                  <a:schemeClr val="bg1"/>
                </a:solidFill>
              </a:rPr>
              <a:t>) toe, </a:t>
            </a:r>
            <a:r>
              <a:rPr lang="en-US" sz="1400" i="1" dirty="0">
                <a:solidFill>
                  <a:schemeClr val="bg1"/>
                </a:solidFill>
              </a:rPr>
              <a:t>maar </a:t>
            </a:r>
            <a:r>
              <a:rPr lang="en-US" sz="1400" i="1" dirty="0" err="1">
                <a:solidFill>
                  <a:schemeClr val="bg1"/>
                </a:solidFill>
              </a:rPr>
              <a:t>landijs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neemt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af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r>
              <a:rPr lang="en-US" sz="1400" i="1" dirty="0" smtClean="0">
                <a:solidFill>
                  <a:schemeClr val="bg1"/>
                </a:solidFill>
              </a:rPr>
              <a:t>Zee-</a:t>
            </a:r>
            <a:r>
              <a:rPr lang="en-US" sz="1400" i="1" dirty="0" err="1" smtClean="0">
                <a:solidFill>
                  <a:schemeClr val="bg1"/>
                </a:solidFill>
              </a:rPr>
              <a:t>ijs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verlies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noordpool</a:t>
            </a:r>
            <a:r>
              <a:rPr lang="en-US" sz="1400" i="1" dirty="0" smtClean="0">
                <a:solidFill>
                  <a:schemeClr val="bg1"/>
                </a:solidFill>
              </a:rPr>
              <a:t> is </a:t>
            </a:r>
            <a:r>
              <a:rPr lang="en-US" sz="1400" i="1" dirty="0" err="1" smtClean="0">
                <a:solidFill>
                  <a:schemeClr val="bg1"/>
                </a:solidFill>
              </a:rPr>
              <a:t>enorm</a:t>
            </a:r>
            <a:r>
              <a:rPr lang="en-US" sz="1400" i="1" dirty="0" smtClean="0">
                <a:solidFill>
                  <a:schemeClr val="bg1"/>
                </a:solidFill>
              </a:rPr>
              <a:t> tov </a:t>
            </a:r>
            <a:r>
              <a:rPr lang="en-US" sz="1400" i="1" dirty="0" err="1" smtClean="0">
                <a:solidFill>
                  <a:schemeClr val="bg1"/>
                </a:solidFill>
              </a:rPr>
              <a:t>zuidpool</a:t>
            </a:r>
            <a:r>
              <a:rPr lang="en-US" sz="1400" i="1" dirty="0" smtClean="0">
                <a:solidFill>
                  <a:schemeClr val="bg1"/>
                </a:solidFill>
              </a:rPr>
              <a:t>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2</a:t>
            </a:r>
            <a:r>
              <a:rPr lang="nl-NL" dirty="0" smtClean="0"/>
              <a:t>. Mythen en feiten</a:t>
            </a:r>
            <a:endParaRPr lang="en-US" sz="2000" b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92" y="1953085"/>
            <a:ext cx="2248541" cy="400826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1" y="6267635"/>
            <a:ext cx="9144000" cy="590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8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/>
              <a:t>Werkwijze</a:t>
            </a:r>
            <a:r>
              <a:rPr lang="en-US" sz="2400" b="1" dirty="0"/>
              <a:t> van de “</a:t>
            </a:r>
            <a:r>
              <a:rPr lang="en-US" sz="2400" b="1" dirty="0" err="1"/>
              <a:t>skeptici</a:t>
            </a:r>
            <a:r>
              <a:rPr lang="en-US" sz="2400" b="1" dirty="0"/>
              <a:t>”: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 echo chamber</a:t>
            </a:r>
          </a:p>
          <a:p>
            <a:pPr marL="342900" indent="-342900" eaLnBrk="1" hangingPunct="1">
              <a:buAutoNum type="arabicPeriod"/>
            </a:pPr>
            <a:endParaRPr lang="en-US" dirty="0" smtClean="0"/>
          </a:p>
          <a:p>
            <a:pPr marL="0" indent="0" eaLnBrk="1" hangingPunct="1"/>
            <a:r>
              <a:rPr lang="en-US" dirty="0" smtClean="0"/>
              <a:t>1. Het </a:t>
            </a:r>
            <a:r>
              <a:rPr lang="en-US" dirty="0" err="1" smtClean="0"/>
              <a:t>klimaat</a:t>
            </a:r>
            <a:r>
              <a:rPr lang="en-US" dirty="0" smtClean="0"/>
              <a:t> </a:t>
            </a:r>
            <a:r>
              <a:rPr lang="en-US" dirty="0" err="1" smtClean="0"/>
              <a:t>verandert</a:t>
            </a:r>
            <a:r>
              <a:rPr lang="en-US" dirty="0" smtClean="0"/>
              <a:t> steeds</a:t>
            </a:r>
          </a:p>
          <a:p>
            <a:pPr marL="0" indent="0" eaLnBrk="1" hangingPunct="1"/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Is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geen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nieuws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voor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klimatologen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400" i="1" u="sng" dirty="0" smtClean="0">
                <a:solidFill>
                  <a:schemeClr val="accent5">
                    <a:lumMod val="50000"/>
                  </a:schemeClr>
                </a:solidFill>
              </a:rPr>
              <a:t>maar het </a:t>
            </a:r>
            <a:r>
              <a:rPr lang="en-US" sz="1400" i="1" u="sng" dirty="0" err="1" smtClean="0">
                <a:solidFill>
                  <a:schemeClr val="accent5">
                    <a:lumMod val="50000"/>
                  </a:schemeClr>
                </a:solidFill>
              </a:rPr>
              <a:t>gaat</a:t>
            </a:r>
            <a:r>
              <a:rPr lang="en-US" sz="1400" i="1" u="sng" dirty="0" smtClean="0">
                <a:solidFill>
                  <a:schemeClr val="accent5">
                    <a:lumMod val="50000"/>
                  </a:schemeClr>
                </a:solidFill>
              </a:rPr>
              <a:t> nu </a:t>
            </a:r>
            <a:r>
              <a:rPr lang="en-US" sz="1400" i="1" u="sng" dirty="0" err="1" smtClean="0">
                <a:solidFill>
                  <a:schemeClr val="accent5">
                    <a:lumMod val="50000"/>
                  </a:schemeClr>
                </a:solidFill>
              </a:rPr>
              <a:t>om</a:t>
            </a:r>
            <a:r>
              <a:rPr lang="en-US" sz="1400" i="1" u="sng" dirty="0" smtClean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1400" i="1" u="sng" dirty="0" err="1" smtClean="0">
                <a:solidFill>
                  <a:schemeClr val="accent5">
                    <a:lumMod val="50000"/>
                  </a:schemeClr>
                </a:solidFill>
              </a:rPr>
              <a:t>oorzaak</a:t>
            </a:r>
            <a:r>
              <a:rPr lang="en-US" sz="1400" i="1" u="sng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pPr marL="0" indent="0" eaLnBrk="1" hangingPunct="1"/>
            <a:r>
              <a:rPr lang="en-US" dirty="0" smtClean="0"/>
              <a:t>2. Het is de </a:t>
            </a:r>
            <a:r>
              <a:rPr lang="en-US" dirty="0" err="1" smtClean="0"/>
              <a:t>zon</a:t>
            </a:r>
            <a:endParaRPr lang="en-US" dirty="0" smtClean="0"/>
          </a:p>
          <a:p>
            <a:pPr marL="0" indent="0" eaLnBrk="1" hangingPunct="1"/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Kan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niet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worden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beweerd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met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huidige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gegevens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en-US" dirty="0" smtClean="0"/>
              <a:t>3. Het is </a:t>
            </a:r>
            <a:r>
              <a:rPr lang="en-US" dirty="0" err="1" smtClean="0"/>
              <a:t>niet</a:t>
            </a:r>
            <a:r>
              <a:rPr lang="en-US" dirty="0" smtClean="0"/>
              <a:t> erg</a:t>
            </a:r>
          </a:p>
          <a:p>
            <a:pPr marL="0" indent="0" eaLnBrk="1" hangingPunct="1"/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2x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zoveel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CO</a:t>
            </a:r>
            <a:r>
              <a:rPr lang="en-US" sz="1400" i="1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levert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3 </a:t>
            </a:r>
            <a:r>
              <a:rPr lang="en-US" sz="1400" i="1" baseline="30000" dirty="0" err="1" smtClean="0">
                <a:solidFill>
                  <a:schemeClr val="accent5">
                    <a:lumMod val="50000"/>
                  </a:schemeClr>
                </a:solidFill>
              </a:rPr>
              <a:t>o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opwarming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LT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gevolgen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zijn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erg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en-US" dirty="0" smtClean="0"/>
              <a:t>4. </a:t>
            </a:r>
            <a:r>
              <a:rPr lang="en-US" dirty="0" err="1" smtClean="0"/>
              <a:t>Er</a:t>
            </a:r>
            <a:r>
              <a:rPr lang="en-US" dirty="0" smtClean="0"/>
              <a:t> is </a:t>
            </a:r>
            <a:r>
              <a:rPr lang="en-US" dirty="0" err="1" smtClean="0"/>
              <a:t>geen</a:t>
            </a:r>
            <a:r>
              <a:rPr lang="en-US" dirty="0" smtClean="0"/>
              <a:t> consensus</a:t>
            </a:r>
          </a:p>
          <a:p>
            <a:pPr marL="0" indent="0" eaLnBrk="1" hangingPunct="1"/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Consensus ≠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unaniem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oordeel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Wetenschappelijke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‘consensus’ (97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%) is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robuust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en-US" dirty="0" smtClean="0"/>
              <a:t>5. </a:t>
            </a:r>
            <a:r>
              <a:rPr lang="en-US" dirty="0" err="1" smtClean="0"/>
              <a:t>Modellen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betrouwbaar</a:t>
            </a:r>
            <a:endParaRPr lang="en-US" dirty="0" smtClean="0"/>
          </a:p>
          <a:p>
            <a:pPr marL="0" indent="0" eaLnBrk="1" hangingPunct="1"/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Modellen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doen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het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niet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slecht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en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worden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steeds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beter</a:t>
            </a:r>
            <a:endParaRPr lang="en-US" sz="14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en-US" dirty="0" smtClean="0"/>
              <a:t>6. </a:t>
            </a:r>
            <a:r>
              <a:rPr lang="en-US" dirty="0" err="1" smtClean="0"/>
              <a:t>Temperatuurgegevens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onbetrouwbaar</a:t>
            </a:r>
            <a:endParaRPr lang="en-US" dirty="0" smtClean="0"/>
          </a:p>
          <a:p>
            <a:pPr marL="0" indent="0" eaLnBrk="1" hangingPunct="1"/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Blijkt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niet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uit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nader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onderzoek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en-US" dirty="0" smtClean="0"/>
              <a:t>7.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opwarming</a:t>
            </a:r>
            <a:r>
              <a:rPr lang="en-US" dirty="0" smtClean="0"/>
              <a:t> </a:t>
            </a:r>
            <a:r>
              <a:rPr lang="en-US" dirty="0" err="1" smtClean="0"/>
              <a:t>sinds</a:t>
            </a:r>
            <a:r>
              <a:rPr lang="en-US" dirty="0" smtClean="0"/>
              <a:t> 1998 </a:t>
            </a:r>
          </a:p>
          <a:p>
            <a:pPr marL="0" indent="0" eaLnBrk="1" hangingPunct="1"/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Cherry picking en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onwaar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Daarnaast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vergeet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men de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opwarming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van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oceanen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/>
            <a:r>
              <a:rPr lang="en-US" dirty="0" smtClean="0"/>
              <a:t>8. IJs op de </a:t>
            </a:r>
            <a:r>
              <a:rPr lang="en-US" dirty="0" err="1" smtClean="0"/>
              <a:t>zuidpool</a:t>
            </a:r>
            <a:r>
              <a:rPr lang="en-US" dirty="0" smtClean="0"/>
              <a:t> </a:t>
            </a:r>
            <a:r>
              <a:rPr lang="en-US" dirty="0" err="1" smtClean="0"/>
              <a:t>neemt</a:t>
            </a:r>
            <a:r>
              <a:rPr lang="en-US" dirty="0" smtClean="0"/>
              <a:t> toe</a:t>
            </a:r>
          </a:p>
          <a:p>
            <a:pPr marL="0" indent="0" eaLnBrk="1" hangingPunct="1"/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Zee-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ijs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neemt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beetje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) toe, 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maar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landijs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neemt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af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Zee-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ijs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verlies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noordpool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is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enorm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 tov </a:t>
            </a:r>
            <a:r>
              <a:rPr lang="en-US" sz="1400" i="1" dirty="0" err="1" smtClean="0">
                <a:solidFill>
                  <a:schemeClr val="accent5">
                    <a:lumMod val="50000"/>
                  </a:schemeClr>
                </a:solidFill>
              </a:rPr>
              <a:t>zuidpool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2</a:t>
            </a:r>
            <a:r>
              <a:rPr lang="nl-NL" dirty="0" smtClean="0"/>
              <a:t>. Mythen en feiten</a:t>
            </a:r>
            <a:endParaRPr lang="en-US" sz="2000" b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965" y="-26634"/>
            <a:ext cx="1748035" cy="31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3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396" r="3274"/>
          <a:stretch/>
        </p:blipFill>
        <p:spPr bwMode="auto">
          <a:xfrm>
            <a:off x="-1" y="958788"/>
            <a:ext cx="9144001" cy="590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Noordpool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36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128"/>
            <a:ext cx="9144000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Noordpool</a:t>
            </a:r>
            <a:endParaRPr lang="en-US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39193" y="5291091"/>
            <a:ext cx="796327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Metingen</a:t>
            </a:r>
            <a:r>
              <a:rPr lang="en-US" b="1" dirty="0" smtClean="0"/>
              <a:t> </a:t>
            </a:r>
            <a:r>
              <a:rPr lang="en-US" b="1" dirty="0" err="1" smtClean="0"/>
              <a:t>laten</a:t>
            </a:r>
            <a:r>
              <a:rPr lang="en-US" b="1" dirty="0" smtClean="0"/>
              <a:t> </a:t>
            </a:r>
            <a:r>
              <a:rPr lang="en-US" b="1" dirty="0" err="1" smtClean="0"/>
              <a:t>sneller</a:t>
            </a:r>
            <a:r>
              <a:rPr lang="en-US" b="1" dirty="0" smtClean="0"/>
              <a:t> </a:t>
            </a:r>
            <a:r>
              <a:rPr lang="en-US" b="1" dirty="0" err="1" smtClean="0"/>
              <a:t>ijsverlies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alle</a:t>
            </a:r>
            <a:r>
              <a:rPr lang="en-US" b="1" dirty="0" smtClean="0"/>
              <a:t> </a:t>
            </a:r>
            <a:r>
              <a:rPr lang="en-US" b="1" dirty="0" err="1" smtClean="0"/>
              <a:t>voorspellingen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rgbClr val="C00000"/>
                </a:solidFill>
              </a:rPr>
              <a:t>Oppervlak</a:t>
            </a:r>
            <a:r>
              <a:rPr lang="en-US" b="1" dirty="0" smtClean="0">
                <a:solidFill>
                  <a:srgbClr val="C00000"/>
                </a:solidFill>
              </a:rPr>
              <a:t> - 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zomerijs</a:t>
            </a:r>
            <a:r>
              <a:rPr lang="en-US" dirty="0" smtClean="0"/>
              <a:t> </a:t>
            </a:r>
            <a:r>
              <a:rPr lang="en-US" i="1" dirty="0" err="1" smtClean="0"/>
              <a:t>dramatisch</a:t>
            </a:r>
            <a:r>
              <a:rPr lang="en-US" i="1" dirty="0" smtClean="0"/>
              <a:t> </a:t>
            </a:r>
            <a:r>
              <a:rPr lang="en-US" dirty="0" err="1" smtClean="0"/>
              <a:t>afgenomen</a:t>
            </a:r>
            <a:r>
              <a:rPr lang="en-US" dirty="0" smtClean="0"/>
              <a:t>: </a:t>
            </a:r>
            <a:r>
              <a:rPr lang="en-US" i="1" dirty="0" err="1" smtClean="0">
                <a:solidFill>
                  <a:srgbClr val="C00000"/>
                </a:solidFill>
              </a:rPr>
              <a:t>meer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dan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oppervlak</a:t>
            </a:r>
            <a:r>
              <a:rPr lang="en-US" i="1" dirty="0" smtClean="0">
                <a:solidFill>
                  <a:srgbClr val="C00000"/>
                </a:solidFill>
              </a:rPr>
              <a:t> EU!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Volume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- </a:t>
            </a:r>
            <a:r>
              <a:rPr lang="en-US" i="1" dirty="0" smtClean="0"/>
              <a:t>nu </a:t>
            </a:r>
            <a:r>
              <a:rPr lang="en-US" i="1" dirty="0" err="1" smtClean="0"/>
              <a:t>nog</a:t>
            </a:r>
            <a:r>
              <a:rPr lang="en-US" i="1" dirty="0" smtClean="0"/>
              <a:t> </a:t>
            </a:r>
            <a:r>
              <a:rPr lang="en-US" i="1" dirty="0" err="1" smtClean="0"/>
              <a:t>slechts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C00000"/>
                </a:solidFill>
              </a:rPr>
              <a:t>19% van </a:t>
            </a:r>
            <a:r>
              <a:rPr lang="en-US" i="1" dirty="0" err="1" smtClean="0">
                <a:solidFill>
                  <a:srgbClr val="C00000"/>
                </a:solidFill>
              </a:rPr>
              <a:t>oorspronkelijk</a:t>
            </a:r>
            <a:r>
              <a:rPr lang="en-US" i="1" dirty="0" smtClean="0">
                <a:solidFill>
                  <a:srgbClr val="C00000"/>
                </a:solidFill>
              </a:rPr>
              <a:t> volume!</a:t>
            </a:r>
            <a:endParaRPr lang="en-GB" i="1" dirty="0">
              <a:solidFill>
                <a:srgbClr val="C00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54" y="-26635"/>
            <a:ext cx="3564209" cy="172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6180" y="182140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Oppervlakte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9761" y="1819921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Volume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5" y="2158106"/>
            <a:ext cx="3865393" cy="262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242019" y="3397187"/>
            <a:ext cx="134011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     </a:t>
            </a:r>
            <a:r>
              <a:rPr lang="en-US" sz="1400" dirty="0" err="1" smtClean="0"/>
              <a:t>miljoen</a:t>
            </a:r>
            <a:r>
              <a:rPr lang="en-US" sz="1400" dirty="0" smtClean="0"/>
              <a:t> km</a:t>
            </a:r>
            <a:r>
              <a:rPr lang="en-US" sz="1400" baseline="30000" dirty="0" smtClean="0"/>
              <a:t>2     </a:t>
            </a:r>
            <a:endParaRPr lang="en-GB" sz="1400" baseline="30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 bwMode="auto">
          <a:xfrm>
            <a:off x="4696287" y="2148882"/>
            <a:ext cx="3923930" cy="264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034"/>
            <a:ext cx="9144000" cy="59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>
                <a:solidFill>
                  <a:schemeClr val="bg1"/>
                </a:solidFill>
              </a:rPr>
              <a:t>Groenland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24866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034"/>
            <a:ext cx="9144000" cy="59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>
                <a:solidFill>
                  <a:schemeClr val="bg1"/>
                </a:solidFill>
              </a:rPr>
              <a:t>Groenland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6" y="2403133"/>
            <a:ext cx="3792382" cy="308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404778" y="3670622"/>
            <a:ext cx="22333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IJs </a:t>
            </a:r>
            <a:r>
              <a:rPr lang="en-US" sz="1400" dirty="0" err="1" smtClean="0"/>
              <a:t>massa</a:t>
            </a:r>
            <a:r>
              <a:rPr lang="en-US" sz="1400" dirty="0" smtClean="0"/>
              <a:t> </a:t>
            </a:r>
            <a:r>
              <a:rPr lang="en-US" sz="1400" dirty="0" err="1" smtClean="0"/>
              <a:t>Groenland</a:t>
            </a:r>
            <a:r>
              <a:rPr lang="en-US" sz="1400" dirty="0" smtClean="0"/>
              <a:t> (</a:t>
            </a:r>
            <a:r>
              <a:rPr lang="en-US" sz="1400" dirty="0" err="1" smtClean="0"/>
              <a:t>Gt</a:t>
            </a:r>
            <a:r>
              <a:rPr lang="en-US" sz="1400" dirty="0" smtClean="0"/>
              <a:t>)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135720" y="5163542"/>
            <a:ext cx="48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jaar</a:t>
            </a:r>
            <a:endParaRPr lang="en-GB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46700" y="2771313"/>
            <a:ext cx="2537533" cy="2058139"/>
            <a:chOff x="1146700" y="2771313"/>
            <a:chExt cx="2537533" cy="205813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911876" y="3808520"/>
              <a:ext cx="772357" cy="10209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46700" y="2771313"/>
              <a:ext cx="1161494" cy="6465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r="1114" b="4018"/>
          <a:stretch/>
        </p:blipFill>
        <p:spPr bwMode="auto">
          <a:xfrm>
            <a:off x="4545366" y="4325471"/>
            <a:ext cx="4252405" cy="18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86" y="2485745"/>
            <a:ext cx="2588969" cy="184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02" y="3071694"/>
            <a:ext cx="2233973" cy="13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9" y="-29797"/>
            <a:ext cx="3346882" cy="250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32302" y="305391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Ice lakes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33929" y="39254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Moulins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690368" y="566691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ice</a:t>
            </a:r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42" y="1349407"/>
            <a:ext cx="2832901" cy="151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7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000" b="1" dirty="0" err="1" smtClean="0"/>
              <a:t>Zeespiegelstijging</a:t>
            </a:r>
            <a:endParaRPr lang="en-US" sz="2000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6589" r="-306" b="5120"/>
          <a:stretch/>
        </p:blipFill>
        <p:spPr bwMode="auto">
          <a:xfrm>
            <a:off x="177562" y="1362821"/>
            <a:ext cx="8819496" cy="539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5255" y="1811045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Trend in 1992-2010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51704" y="6357891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m per </a:t>
            </a:r>
            <a:r>
              <a:rPr lang="en-US" sz="1400" dirty="0" err="1" smtClean="0"/>
              <a:t>jaar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334827" y="3382392"/>
            <a:ext cx="4807726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Temperatuur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Meer water door </a:t>
            </a:r>
            <a:r>
              <a:rPr lang="en-US" dirty="0" err="1" smtClean="0"/>
              <a:t>smeltend</a:t>
            </a:r>
            <a:r>
              <a:rPr lang="en-US" dirty="0" smtClean="0"/>
              <a:t> </a:t>
            </a:r>
            <a:r>
              <a:rPr lang="en-US" dirty="0" err="1" smtClean="0"/>
              <a:t>ijs</a:t>
            </a:r>
            <a:r>
              <a:rPr lang="en-US" dirty="0" smtClean="0"/>
              <a:t> (</a:t>
            </a:r>
            <a:r>
              <a:rPr lang="en-US" dirty="0" err="1" smtClean="0"/>
              <a:t>grondwater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Zelfgravitatie</a:t>
            </a:r>
            <a:r>
              <a:rPr lang="en-US" dirty="0" smtClean="0"/>
              <a:t>-effect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3429"/>
          <a:stretch/>
        </p:blipFill>
        <p:spPr>
          <a:xfrm>
            <a:off x="0" y="958804"/>
            <a:ext cx="9144000" cy="6090066"/>
          </a:xfrm>
          <a:prstGeom prst="rect">
            <a:avLst/>
          </a:prstGeom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000" b="1" dirty="0" err="1" smtClean="0"/>
              <a:t>Zeespiegelstijging</a:t>
            </a:r>
            <a:endParaRPr lang="en-US" sz="2000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843379" y="1775535"/>
            <a:ext cx="7537142" cy="4722364"/>
            <a:chOff x="843379" y="1775535"/>
            <a:chExt cx="7537142" cy="4722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3" r="4829"/>
            <a:stretch/>
          </p:blipFill>
          <p:spPr>
            <a:xfrm>
              <a:off x="843379" y="1775535"/>
              <a:ext cx="7537142" cy="47223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160461" y="1846555"/>
              <a:ext cx="35907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/>
                <a:t>   Global Mean Sea Level Change  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255962" y="3978677"/>
              <a:ext cx="26289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/>
                <a:t>Sea Level Anomaly (mm)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07464" y="4369292"/>
              <a:ext cx="1175002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 0.8 mm/</a:t>
              </a:r>
              <a:r>
                <a:rPr lang="en-US" sz="1600" dirty="0" err="1" smtClean="0"/>
                <a:t>yr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(1870-1924) 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4343" y="4576439"/>
              <a:ext cx="1175002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 1.9 mm/</a:t>
              </a:r>
              <a:r>
                <a:rPr lang="en-US" sz="1600" dirty="0" err="1" smtClean="0"/>
                <a:t>yr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(1925-1992) </a:t>
              </a:r>
              <a:endParaRPr lang="en-GB" sz="16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058592" y="3856892"/>
              <a:ext cx="70852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 smtClean="0"/>
                <a:t>  (1993-</a:t>
              </a:r>
            </a:p>
            <a:p>
              <a:pPr algn="ctr"/>
              <a:r>
                <a:rPr lang="en-US" sz="1600" dirty="0" smtClean="0"/>
                <a:t>  2013</a:t>
              </a:r>
              <a:r>
                <a:rPr lang="en-US" sz="1600" dirty="0"/>
                <a:t>) </a:t>
              </a:r>
              <a:endParaRPr lang="en-GB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8616" y="2843812"/>
              <a:ext cx="26818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/>
                  </a:solidFill>
                </a:rPr>
                <a:t> Church &amp; White (GRL, 2005)</a:t>
              </a:r>
              <a:endParaRPr lang="en-GB" sz="1600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17017" y="3102741"/>
              <a:ext cx="370453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/>
                  </a:solidFill>
                </a:rPr>
                <a:t> University of Colorado (2014 Release 1)</a:t>
              </a:r>
              <a:endParaRPr lang="en-GB" sz="1600" dirty="0">
                <a:solidFill>
                  <a:schemeClr val="bg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61830" y="3633924"/>
              <a:ext cx="97302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 3.2 mm/</a:t>
              </a:r>
              <a:r>
                <a:rPr lang="en-US" sz="1600" dirty="0" err="1" smtClean="0"/>
                <a:t>yr</a:t>
              </a:r>
              <a:endParaRPr 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7863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4" y="1278368"/>
            <a:ext cx="6930408" cy="4264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3592" y="1260612"/>
            <a:ext cx="6019060" cy="630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Straalstroom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54097" y="5504147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Straalstroom</a:t>
            </a:r>
            <a:r>
              <a:rPr lang="en-US" dirty="0" smtClean="0"/>
              <a:t> </a:t>
            </a:r>
            <a:r>
              <a:rPr lang="en-US" dirty="0" err="1" smtClean="0"/>
              <a:t>verandert</a:t>
            </a:r>
            <a:r>
              <a:rPr lang="en-US" dirty="0" smtClean="0"/>
              <a:t>. </a:t>
            </a:r>
            <a:r>
              <a:rPr lang="en-US" dirty="0" err="1" smtClean="0"/>
              <a:t>Grotere</a:t>
            </a:r>
            <a:r>
              <a:rPr lang="en-US" dirty="0" smtClean="0"/>
              <a:t> </a:t>
            </a:r>
            <a:r>
              <a:rPr lang="en-US" dirty="0" err="1" smtClean="0"/>
              <a:t>verschillen</a:t>
            </a:r>
            <a:r>
              <a:rPr lang="en-US" dirty="0" smtClean="0"/>
              <a:t> </a:t>
            </a:r>
            <a:r>
              <a:rPr lang="en-US" dirty="0" err="1" smtClean="0"/>
              <a:t>Noord-Zuid</a:t>
            </a:r>
            <a:r>
              <a:rPr lang="en-US" dirty="0" smtClean="0"/>
              <a:t> en </a:t>
            </a:r>
            <a:r>
              <a:rPr lang="en-US" dirty="0" err="1" smtClean="0"/>
              <a:t>vertraging</a:t>
            </a:r>
            <a:r>
              <a:rPr lang="en-US" dirty="0" smtClean="0"/>
              <a:t>. </a:t>
            </a:r>
          </a:p>
          <a:p>
            <a:r>
              <a:rPr lang="en-US" dirty="0" smtClean="0"/>
              <a:t>Prof. Jennifer Francis: </a:t>
            </a:r>
            <a:r>
              <a:rPr lang="en-US" i="1" dirty="0" smtClean="0">
                <a:solidFill>
                  <a:srgbClr val="C00000"/>
                </a:solidFill>
              </a:rPr>
              <a:t>“Het </a:t>
            </a:r>
            <a:r>
              <a:rPr lang="en-US" i="1" dirty="0" err="1" smtClean="0">
                <a:solidFill>
                  <a:srgbClr val="C00000"/>
                </a:solidFill>
              </a:rPr>
              <a:t>weer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komt</a:t>
            </a:r>
            <a:r>
              <a:rPr lang="en-US" i="1" dirty="0" smtClean="0">
                <a:solidFill>
                  <a:srgbClr val="C00000"/>
                </a:solidFill>
              </a:rPr>
              <a:t> vast </a:t>
            </a:r>
            <a:r>
              <a:rPr lang="en-US" i="1" dirty="0" err="1" smtClean="0">
                <a:solidFill>
                  <a:srgbClr val="C00000"/>
                </a:solidFill>
              </a:rPr>
              <a:t>te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zitten</a:t>
            </a:r>
            <a:r>
              <a:rPr lang="en-US" i="1" dirty="0" smtClean="0">
                <a:solidFill>
                  <a:srgbClr val="C00000"/>
                </a:solidFill>
              </a:rPr>
              <a:t>”</a:t>
            </a:r>
            <a:endParaRPr lang="en-GB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60" y="171339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Koude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Noordpool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791" y="1714871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Minder </a:t>
            </a:r>
            <a:r>
              <a:rPr lang="en-US" b="1" dirty="0" err="1" smtClean="0">
                <a:solidFill>
                  <a:srgbClr val="0000FF"/>
                </a:solidFill>
              </a:rPr>
              <a:t>koude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Noorpool</a:t>
            </a:r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18" y="-26634"/>
            <a:ext cx="3346882" cy="159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9" y="-48221"/>
            <a:ext cx="1899821" cy="13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64" y="-34491"/>
            <a:ext cx="1767497" cy="128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Straalstroom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 bwMode="auto">
          <a:xfrm>
            <a:off x="896099" y="1934499"/>
            <a:ext cx="7347558" cy="383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615744" y="2610030"/>
            <a:ext cx="1376032" cy="967666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Ridiculous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Resilient</a:t>
            </a:r>
          </a:p>
          <a:p>
            <a:pPr algn="ctr"/>
            <a:r>
              <a:rPr lang="en-US" sz="1100" dirty="0" smtClean="0">
                <a:solidFill>
                  <a:srgbClr val="FFFF00"/>
                </a:solidFill>
              </a:rPr>
              <a:t>Ridge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7748" y="35506"/>
            <a:ext cx="7008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</a:rPr>
              <a:t>Bron</a:t>
            </a:r>
            <a:r>
              <a:rPr lang="en-US" sz="800" dirty="0" smtClean="0">
                <a:solidFill>
                  <a:schemeClr val="bg1"/>
                </a:solidFill>
              </a:rPr>
              <a:t>: </a:t>
            </a:r>
            <a:r>
              <a:rPr lang="en-US" sz="800" dirty="0" err="1" smtClean="0">
                <a:solidFill>
                  <a:schemeClr val="bg1"/>
                </a:solidFill>
              </a:rPr>
              <a:t>Nasa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AutoNum type="arabicPeriod"/>
            </a:pPr>
            <a:endParaRPr lang="en-US" sz="2400" dirty="0" smtClean="0"/>
          </a:p>
          <a:p>
            <a:pPr marL="342900" indent="-342900" eaLnBrk="1" hangingPunct="1">
              <a:buAutoNum type="arabicPeriod"/>
            </a:pPr>
            <a:r>
              <a:rPr lang="en-US" sz="2400" dirty="0" err="1" smtClean="0"/>
              <a:t>Wereldwijde</a:t>
            </a:r>
            <a:r>
              <a:rPr lang="en-US" sz="2400" dirty="0" smtClean="0"/>
              <a:t> </a:t>
            </a:r>
            <a:r>
              <a:rPr lang="en-US" sz="2400" dirty="0" err="1" smtClean="0"/>
              <a:t>klimaatverandering</a:t>
            </a:r>
            <a:r>
              <a:rPr lang="en-US" sz="2400" dirty="0" smtClean="0"/>
              <a:t>?</a:t>
            </a:r>
          </a:p>
          <a:p>
            <a:pPr marL="342900" indent="-342900" eaLnBrk="1" hangingPunct="1">
              <a:buAutoNum type="arabicPeriod"/>
            </a:pPr>
            <a:endParaRPr lang="en-US" sz="2400" dirty="0"/>
          </a:p>
          <a:p>
            <a:pPr marL="342900" indent="-342900" eaLnBrk="1" hangingPunct="1">
              <a:buAutoNum type="arabicPeriod"/>
            </a:pPr>
            <a:r>
              <a:rPr lang="en-US" sz="2400" dirty="0" err="1" smtClean="0"/>
              <a:t>Mythen</a:t>
            </a:r>
            <a:r>
              <a:rPr lang="en-US" sz="2400" dirty="0" smtClean="0"/>
              <a:t> en </a:t>
            </a:r>
            <a:r>
              <a:rPr lang="en-US" sz="2400" dirty="0" err="1" smtClean="0"/>
              <a:t>feiten</a:t>
            </a:r>
            <a:endParaRPr lang="en-US" sz="2400" dirty="0" smtClean="0"/>
          </a:p>
          <a:p>
            <a:pPr marL="342900" indent="-342900" eaLnBrk="1" hangingPunct="1">
              <a:buAutoNum type="arabicPeriod"/>
            </a:pPr>
            <a:endParaRPr lang="en-US" sz="2400" dirty="0"/>
          </a:p>
          <a:p>
            <a:pPr marL="342900" indent="-342900" eaLnBrk="1" hangingPunct="1">
              <a:buAutoNum type="arabicPeriod"/>
            </a:pPr>
            <a:r>
              <a:rPr lang="en-US" sz="2400" dirty="0" err="1" smtClean="0"/>
              <a:t>Laatste</a:t>
            </a:r>
            <a:r>
              <a:rPr lang="en-US" sz="2400" dirty="0" smtClean="0"/>
              <a:t> </a:t>
            </a:r>
            <a:r>
              <a:rPr lang="en-US" sz="2400" dirty="0" err="1" smtClean="0"/>
              <a:t>inzichten</a:t>
            </a:r>
            <a:endParaRPr lang="en-US" sz="2400" dirty="0" smtClean="0"/>
          </a:p>
          <a:p>
            <a:pPr marL="342900" indent="-342900" eaLnBrk="1" hangingPunct="1">
              <a:buAutoNum type="arabicPeriod"/>
            </a:pPr>
            <a:endParaRPr lang="en-US" sz="2400" dirty="0"/>
          </a:p>
          <a:p>
            <a:pPr marL="342900" indent="-342900" eaLnBrk="1" hangingPunct="1">
              <a:buAutoNum type="arabicPeriod"/>
            </a:pPr>
            <a:r>
              <a:rPr lang="en-US" sz="2400" dirty="0" err="1" smtClean="0"/>
              <a:t>Klimaatverandering</a:t>
            </a:r>
            <a:r>
              <a:rPr lang="en-US" sz="2400" dirty="0" smtClean="0"/>
              <a:t> in </a:t>
            </a:r>
            <a:r>
              <a:rPr lang="en-US" sz="2400" dirty="0" err="1" smtClean="0"/>
              <a:t>onze</a:t>
            </a:r>
            <a:r>
              <a:rPr lang="en-US" sz="2400" dirty="0" smtClean="0"/>
              <a:t> </a:t>
            </a:r>
            <a:r>
              <a:rPr lang="en-US" sz="2400" dirty="0" err="1" smtClean="0"/>
              <a:t>regio</a:t>
            </a:r>
            <a:r>
              <a:rPr lang="en-US" sz="2400" dirty="0" smtClean="0"/>
              <a:t>?</a:t>
            </a:r>
          </a:p>
          <a:p>
            <a:pPr marL="342900" indent="-342900" eaLnBrk="1" hangingPunct="1">
              <a:buAutoNum type="arabicPeriod"/>
            </a:pPr>
            <a:endParaRPr lang="en-US" sz="2400" dirty="0"/>
          </a:p>
          <a:p>
            <a:pPr marL="342900" indent="-342900" eaLnBrk="1" hangingPunct="1">
              <a:buAutoNum type="arabicPeriod"/>
            </a:pPr>
            <a:r>
              <a:rPr lang="en-US" sz="2400" dirty="0" err="1"/>
              <a:t>Wat</a:t>
            </a:r>
            <a:r>
              <a:rPr lang="en-US" sz="2400" dirty="0"/>
              <a:t> kun je </a:t>
            </a:r>
            <a:r>
              <a:rPr lang="en-US" sz="2400" dirty="0" err="1"/>
              <a:t>doen</a:t>
            </a:r>
            <a:r>
              <a:rPr lang="en-US" sz="2400" dirty="0"/>
              <a:t>?</a:t>
            </a:r>
          </a:p>
          <a:p>
            <a:pPr marL="342900" indent="-342900" eaLnBrk="1" hangingPunct="1">
              <a:buAutoNum type="arabicPeriod"/>
            </a:pPr>
            <a:endParaRPr lang="en-US" sz="2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Inhoud</a:t>
            </a:r>
            <a:endParaRPr lang="en-US" sz="20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Toekomst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3</a:t>
            </a:r>
            <a:r>
              <a:rPr lang="nl-NL" dirty="0" smtClean="0"/>
              <a:t>. Laatste inzichten</a:t>
            </a:r>
            <a:endParaRPr lang="en-US" sz="2000" b="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577048" y="3984330"/>
            <a:ext cx="4509873" cy="2302032"/>
            <a:chOff x="585926" y="3975452"/>
            <a:chExt cx="4509873" cy="2302032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45" y="3975452"/>
              <a:ext cx="4504354" cy="230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85926" y="3994955"/>
              <a:ext cx="301839" cy="292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7049" y="1793256"/>
            <a:ext cx="4465970" cy="2192816"/>
            <a:chOff x="697871" y="1837646"/>
            <a:chExt cx="4327392" cy="198859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871" y="1837646"/>
              <a:ext cx="4327392" cy="198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29447" y="1848036"/>
              <a:ext cx="257451" cy="292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59" y="2024109"/>
            <a:ext cx="3940520" cy="37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8149657" y="2069953"/>
            <a:ext cx="7212" cy="31951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48867" y="1526958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IPCC, 2013</a:t>
            </a:r>
            <a:endParaRPr lang="en-GB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249880"/>
            <a:ext cx="9055223" cy="621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43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4</a:t>
            </a:r>
            <a:r>
              <a:rPr lang="nl-NL" dirty="0" smtClean="0"/>
              <a:t>. Klimaatverandering in onze regio</a:t>
            </a:r>
            <a:endParaRPr lang="en-US" sz="2000" b="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0" y="1896194"/>
            <a:ext cx="3449782" cy="215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97" y="1236502"/>
            <a:ext cx="3326780" cy="47280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927" y="1119466"/>
            <a:ext cx="3956019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KNMI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Metingen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Toekomstprojecties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KNMI scenario’s:</a:t>
            </a:r>
          </a:p>
          <a:p>
            <a:r>
              <a:rPr lang="en-US" sz="1600" dirty="0" smtClean="0"/>
              <a:t>2001 – 3 scenario’s (</a:t>
            </a:r>
            <a:r>
              <a:rPr lang="en-US" sz="1600" dirty="0" err="1" smtClean="0"/>
              <a:t>laag</a:t>
            </a:r>
            <a:r>
              <a:rPr lang="en-US" sz="1600" dirty="0" smtClean="0"/>
              <a:t>, </a:t>
            </a:r>
            <a:r>
              <a:rPr lang="en-US" sz="1600" dirty="0" err="1" smtClean="0"/>
              <a:t>centraal</a:t>
            </a:r>
            <a:r>
              <a:rPr lang="en-US" sz="1600" dirty="0" smtClean="0"/>
              <a:t>, </a:t>
            </a:r>
            <a:r>
              <a:rPr lang="en-US" sz="1600" dirty="0" err="1" smtClean="0"/>
              <a:t>hoog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2006 – 4 scenario’s (G,W,G+,W+)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2014 – </a:t>
            </a:r>
            <a:r>
              <a:rPr lang="en-US" sz="1600" dirty="0">
                <a:solidFill>
                  <a:srgbClr val="C00000"/>
                </a:solidFill>
              </a:rPr>
              <a:t>4 scenario’s </a:t>
            </a:r>
            <a:r>
              <a:rPr lang="en-US" sz="1600" dirty="0"/>
              <a:t>(</a:t>
            </a:r>
            <a:r>
              <a:rPr lang="en-US" sz="1600" dirty="0" smtClean="0"/>
              <a:t>G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,W</a:t>
            </a:r>
            <a:r>
              <a:rPr lang="en-US" sz="1600" baseline="-25000" dirty="0"/>
              <a:t>L</a:t>
            </a:r>
            <a:r>
              <a:rPr lang="en-US" sz="1600" dirty="0" smtClean="0"/>
              <a:t>,G</a:t>
            </a:r>
            <a:r>
              <a:rPr lang="en-US" sz="1600" baseline="-25000" dirty="0"/>
              <a:t>H</a:t>
            </a:r>
            <a:r>
              <a:rPr lang="en-US" sz="1600" dirty="0" smtClean="0"/>
              <a:t>,W</a:t>
            </a:r>
            <a:r>
              <a:rPr lang="en-US" sz="1600" baseline="-25000" dirty="0"/>
              <a:t>H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71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smtClean="0"/>
              <a:t>KNMI, 2014</a:t>
            </a:r>
            <a:endParaRPr lang="en-US" sz="2400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4</a:t>
            </a:r>
            <a:r>
              <a:rPr lang="nl-NL" dirty="0" smtClean="0"/>
              <a:t>. Klimaatverandering in onze regio</a:t>
            </a:r>
            <a:endParaRPr lang="en-US" sz="2000" b="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3" y="1892657"/>
            <a:ext cx="3997725" cy="430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16" y="1301372"/>
            <a:ext cx="3021320" cy="294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339193"/>
              </p:ext>
            </p:extLst>
          </p:nvPr>
        </p:nvGraphicFramePr>
        <p:xfrm>
          <a:off x="4971495" y="4315831"/>
          <a:ext cx="3586580" cy="187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316"/>
                <a:gridCol w="717316"/>
                <a:gridCol w="717316"/>
                <a:gridCol w="717316"/>
                <a:gridCol w="717316"/>
              </a:tblGrid>
              <a:tr h="37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Temp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2050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2085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</a:t>
                      </a:r>
                      <a:r>
                        <a:rPr lang="en-US" sz="1400" baseline="-25000" dirty="0" smtClean="0"/>
                        <a:t>L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+1.0</a:t>
                      </a:r>
                      <a:endParaRPr lang="en-GB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+1.3</a:t>
                      </a:r>
                      <a:endParaRPr lang="en-GB" sz="1400" dirty="0"/>
                    </a:p>
                  </a:txBody>
                  <a:tcPr/>
                </a:tc>
              </a:tr>
              <a:tr h="375032">
                <a:tc>
                  <a:txBody>
                    <a:bodyPr/>
                    <a:lstStyle/>
                    <a:p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GB" sz="14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+1.7</a:t>
                      </a:r>
                      <a:endParaRPr lang="en-GB" sz="1400" dirty="0"/>
                    </a:p>
                  </a:txBody>
                  <a:tcPr/>
                </a:tc>
              </a:tr>
              <a:tr h="37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lang="en-GB" sz="14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+2.0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+2.8</a:t>
                      </a:r>
                      <a:endParaRPr lang="en-GB" sz="1400" dirty="0"/>
                    </a:p>
                  </a:txBody>
                  <a:tcPr/>
                </a:tc>
              </a:tr>
              <a:tr h="3750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r>
                        <a:rPr lang="en-US" sz="14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GB" sz="14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+1.0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+2.3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+3.7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6720072" y="2918281"/>
            <a:ext cx="71253" cy="621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631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0" y="1277118"/>
            <a:ext cx="79730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sz="2400" b="1" dirty="0" smtClean="0"/>
              <a:t>KNMI, 2014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4</a:t>
            </a:r>
            <a:r>
              <a:rPr lang="nl-NL" dirty="0" smtClean="0"/>
              <a:t>. Klimaatverandering in onze regio</a:t>
            </a:r>
            <a:endParaRPr lang="en-US" sz="2000" b="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8" y="1802168"/>
            <a:ext cx="4167517" cy="422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31294" y="1828800"/>
            <a:ext cx="36309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CC0099"/>
                </a:solidFill>
              </a:rPr>
              <a:t>W</a:t>
            </a:r>
            <a:r>
              <a:rPr lang="en-US" baseline="-25000" dirty="0" smtClean="0">
                <a:solidFill>
                  <a:srgbClr val="CC0099"/>
                </a:solidFill>
              </a:rPr>
              <a:t>H</a:t>
            </a:r>
            <a:r>
              <a:rPr lang="en-US" dirty="0" smtClean="0">
                <a:solidFill>
                  <a:srgbClr val="CC0099"/>
                </a:solidFill>
              </a:rPr>
              <a:t> 2050 </a:t>
            </a:r>
            <a:r>
              <a:rPr lang="en-US" dirty="0" err="1" smtClean="0"/>
              <a:t>zijn</a:t>
            </a:r>
            <a:r>
              <a:rPr lang="en-US" dirty="0" smtClean="0"/>
              <a:t> winters </a:t>
            </a:r>
            <a:r>
              <a:rPr lang="en-US" dirty="0" err="1" smtClean="0"/>
              <a:t>vergelijkbaar</a:t>
            </a:r>
            <a:r>
              <a:rPr lang="en-US" dirty="0" smtClean="0"/>
              <a:t> met </a:t>
            </a:r>
            <a:r>
              <a:rPr lang="en-US" b="1" dirty="0" smtClean="0"/>
              <a:t>Bordeaux</a:t>
            </a:r>
            <a:r>
              <a:rPr lang="en-US" dirty="0" smtClean="0"/>
              <a:t> of </a:t>
            </a:r>
            <a:r>
              <a:rPr lang="en-US" b="1" dirty="0" smtClean="0"/>
              <a:t>Nantes</a:t>
            </a:r>
            <a:r>
              <a:rPr lang="en-US" dirty="0" smtClean="0"/>
              <a:t> nu.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>
                <a:solidFill>
                  <a:srgbClr val="CC0099"/>
                </a:solidFill>
              </a:rPr>
              <a:t>W</a:t>
            </a:r>
            <a:r>
              <a:rPr lang="en-US" baseline="-25000" dirty="0">
                <a:solidFill>
                  <a:srgbClr val="CC0099"/>
                </a:solidFill>
              </a:rPr>
              <a:t>H</a:t>
            </a:r>
            <a:r>
              <a:rPr lang="en-US" dirty="0">
                <a:solidFill>
                  <a:srgbClr val="CC0099"/>
                </a:solidFill>
              </a:rPr>
              <a:t> 2050 </a:t>
            </a:r>
            <a:r>
              <a:rPr lang="en-US" dirty="0" smtClean="0"/>
              <a:t>is </a:t>
            </a:r>
            <a:r>
              <a:rPr lang="en-US" dirty="0" err="1" smtClean="0"/>
              <a:t>januari</a:t>
            </a:r>
            <a:r>
              <a:rPr lang="en-US" dirty="0" smtClean="0"/>
              <a:t> en </a:t>
            </a:r>
            <a:r>
              <a:rPr lang="en-US" dirty="0" err="1" smtClean="0"/>
              <a:t>februari</a:t>
            </a:r>
            <a:r>
              <a:rPr lang="en-US" dirty="0" smtClean="0"/>
              <a:t> </a:t>
            </a:r>
            <a:r>
              <a:rPr lang="en-US" dirty="0" err="1" smtClean="0"/>
              <a:t>vergelijkbaar</a:t>
            </a:r>
            <a:r>
              <a:rPr lang="en-US" dirty="0" smtClean="0"/>
              <a:t> </a:t>
            </a:r>
            <a:r>
              <a:rPr lang="en-US" dirty="0"/>
              <a:t>met </a:t>
            </a:r>
            <a:r>
              <a:rPr lang="en-US" dirty="0" err="1" smtClean="0"/>
              <a:t>maart</a:t>
            </a:r>
            <a:r>
              <a:rPr lang="en-US" dirty="0" smtClean="0"/>
              <a:t> nu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Cloud 5"/>
          <p:cNvSpPr/>
          <p:nvPr/>
        </p:nvSpPr>
        <p:spPr>
          <a:xfrm>
            <a:off x="5069150" y="3586579"/>
            <a:ext cx="3710866" cy="250350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Omdat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sommige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zaken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bv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</a:rPr>
              <a:t>extreem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</a:rPr>
              <a:t>weer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</a:rPr>
              <a:t>, smelt West Antarctica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nog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te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onzeker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zijn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, is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dit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nu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niet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meegenomen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 in de </a:t>
            </a:r>
            <a:r>
              <a:rPr lang="en-US" sz="1600" dirty="0" err="1" smtClean="0">
                <a:solidFill>
                  <a:schemeClr val="accent5">
                    <a:lumMod val="50000"/>
                  </a:schemeClr>
                </a:solidFill>
              </a:rPr>
              <a:t>klimaatscenario’s</a:t>
            </a:r>
            <a:endParaRPr lang="en-GB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7708" y="3857347"/>
            <a:ext cx="470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8000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n-GB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0" y="1277118"/>
            <a:ext cx="7973041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sz="2400" b="1" dirty="0" smtClean="0"/>
              <a:t>KNMI, 2014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Zuidoosten warmt sterker op dan </a:t>
            </a:r>
            <a:r>
              <a:rPr lang="nl-NL" dirty="0" err="1" smtClean="0"/>
              <a:t>Noord-Westen</a:t>
            </a:r>
            <a:endParaRPr lang="nl-NL" dirty="0" smtClean="0"/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Minder vorstdagen (</a:t>
            </a:r>
            <a:r>
              <a:rPr lang="nl-NL" dirty="0" err="1" smtClean="0"/>
              <a:t>elfstedentocht</a:t>
            </a:r>
            <a:r>
              <a:rPr lang="nl-NL" dirty="0" smtClean="0"/>
              <a:t>), meer warme dagen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Meer tropische nachten (&gt; 20 </a:t>
            </a:r>
            <a:r>
              <a:rPr lang="nl-NL" baseline="30000" dirty="0" err="1" smtClean="0"/>
              <a:t>o</a:t>
            </a:r>
            <a:r>
              <a:rPr lang="nl-NL" dirty="0" err="1" smtClean="0"/>
              <a:t>C</a:t>
            </a:r>
            <a:r>
              <a:rPr lang="nl-NL" dirty="0" smtClean="0"/>
              <a:t>)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Meer neerslag (behalve zomer, </a:t>
            </a:r>
            <a:r>
              <a:rPr lang="nl-NL" dirty="0" err="1" smtClean="0"/>
              <a:t>mn</a:t>
            </a:r>
            <a:r>
              <a:rPr lang="nl-NL" dirty="0" smtClean="0"/>
              <a:t> G</a:t>
            </a:r>
            <a:r>
              <a:rPr lang="nl-NL" baseline="-25000" dirty="0" smtClean="0"/>
              <a:t>H</a:t>
            </a:r>
            <a:r>
              <a:rPr lang="nl-NL" dirty="0" smtClean="0"/>
              <a:t> en W</a:t>
            </a:r>
            <a:r>
              <a:rPr lang="nl-NL" baseline="-25000" dirty="0" smtClean="0"/>
              <a:t>H</a:t>
            </a:r>
            <a:r>
              <a:rPr lang="nl-NL" dirty="0" smtClean="0"/>
              <a:t>)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Toename extreme buien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Sinds 1900 stijgt zeespiegel met 1.8 mm/</a:t>
            </a:r>
            <a:r>
              <a:rPr lang="nl-NL" dirty="0" err="1" smtClean="0"/>
              <a:t>jr</a:t>
            </a:r>
            <a:r>
              <a:rPr lang="nl-NL" dirty="0" smtClean="0"/>
              <a:t> (geen versnelling)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Toename t.o.v. 2000: +40 cm (2050), +80 cm (2085),             +100 cm (2100). </a:t>
            </a:r>
            <a:r>
              <a:rPr lang="nl-NL" i="1" dirty="0" smtClean="0">
                <a:solidFill>
                  <a:schemeClr val="bg2">
                    <a:lumMod val="75000"/>
                  </a:schemeClr>
                </a:solidFill>
              </a:rPr>
              <a:t>+200-300 cm (2300)!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Geen grote veranderingen in windsnelheid/richting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Minder mist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Hagel en onweer wordt heftiger (meer bliksem)</a:t>
            </a:r>
          </a:p>
          <a:p>
            <a:pPr marL="1162050" lvl="2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Meer zonnestraling, toename potentiele verdamping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4</a:t>
            </a:r>
            <a:r>
              <a:rPr lang="nl-NL" dirty="0" smtClean="0"/>
              <a:t>. Klimaatverandering in onze regio</a:t>
            </a:r>
            <a:endParaRPr lang="en-US" sz="2000" b="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582775" y="1731144"/>
            <a:ext cx="997450" cy="4433795"/>
            <a:chOff x="7605012" y="1533615"/>
            <a:chExt cx="1178630" cy="4684592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012" y="3565005"/>
              <a:ext cx="1041846" cy="67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6523" y="1533615"/>
              <a:ext cx="8953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27"/>
            <a:stretch/>
          </p:blipFill>
          <p:spPr bwMode="auto">
            <a:xfrm>
              <a:off x="7817628" y="2618907"/>
              <a:ext cx="628650" cy="66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201" y="4483222"/>
              <a:ext cx="985441" cy="64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295" y="5381174"/>
              <a:ext cx="1127094" cy="83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1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95783" y="1819851"/>
            <a:ext cx="3639844" cy="24769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0" y="1277118"/>
            <a:ext cx="79730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sz="2400" b="1" dirty="0" smtClean="0"/>
              <a:t>KNMI, 2014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4</a:t>
            </a:r>
            <a:r>
              <a:rPr lang="nl-NL" dirty="0" smtClean="0"/>
              <a:t>. Klimaatverandering in onze regio</a:t>
            </a:r>
            <a:endParaRPr lang="en-US" sz="2000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131294" y="1828800"/>
            <a:ext cx="3630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Kans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Hogere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CO</a:t>
            </a:r>
            <a:r>
              <a:rPr lang="en-US" baseline="-25000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en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langer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groeiseizoen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hogere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landbouw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opbrengst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Meer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weersextremen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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lagere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landbouw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opbrengst</a:t>
            </a:r>
            <a:endParaRPr lang="en-GB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"/>
          <a:stretch/>
        </p:blipFill>
        <p:spPr bwMode="auto">
          <a:xfrm>
            <a:off x="551789" y="1775534"/>
            <a:ext cx="4509858" cy="446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825" y="1189608"/>
            <a:ext cx="7377344" cy="18199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nl-NL" dirty="0" smtClean="0"/>
              <a:t>Mix tussen…</a:t>
            </a:r>
          </a:p>
          <a:p>
            <a:pPr marL="342900" indent="-342900" eaLnBrk="1" hangingPunct="1">
              <a:buAutoNum type="arabicPeriod"/>
            </a:pPr>
            <a:endParaRPr lang="nl-NL" dirty="0" smtClean="0"/>
          </a:p>
          <a:p>
            <a:pPr marL="342900" indent="-342900" eaLnBrk="1" hangingPunct="1">
              <a:buAutoNum type="arabicPeriod"/>
            </a:pPr>
            <a:r>
              <a:rPr lang="nl-NL" b="1" dirty="0" smtClean="0"/>
              <a:t>Mitigeren </a:t>
            </a:r>
            <a:r>
              <a:rPr lang="nl-NL" dirty="0" smtClean="0"/>
              <a:t>(voorkomen </a:t>
            </a:r>
            <a:r>
              <a:rPr lang="nl-NL" dirty="0" smtClean="0"/>
              <a:t>CO</a:t>
            </a:r>
            <a:r>
              <a:rPr lang="nl-NL" baseline="-25000" dirty="0" smtClean="0"/>
              <a:t>2</a:t>
            </a:r>
            <a:r>
              <a:rPr lang="nl-NL" dirty="0" smtClean="0"/>
              <a:t> uitstoot)</a:t>
            </a:r>
            <a:endParaRPr lang="nl-NL" dirty="0" smtClean="0"/>
          </a:p>
          <a:p>
            <a:pPr marL="342900" indent="-342900" eaLnBrk="1" hangingPunct="1">
              <a:buAutoNum type="arabicPeriod"/>
            </a:pPr>
            <a:r>
              <a:rPr lang="nl-NL" b="1" dirty="0" smtClean="0"/>
              <a:t>Adaptatie </a:t>
            </a:r>
            <a:r>
              <a:rPr lang="nl-NL" dirty="0" smtClean="0"/>
              <a:t>(aanpassen aan </a:t>
            </a:r>
            <a:r>
              <a:rPr lang="nl-NL" dirty="0" smtClean="0"/>
              <a:t>nieuwe omstandigheden</a:t>
            </a:r>
            <a:r>
              <a:rPr lang="nl-NL" dirty="0" smtClean="0"/>
              <a:t>)</a:t>
            </a:r>
          </a:p>
          <a:p>
            <a:pPr marL="342900" indent="-342900" eaLnBrk="1" hangingPunct="1">
              <a:buAutoNum type="arabicPeriod"/>
            </a:pPr>
            <a:r>
              <a:rPr lang="nl-NL" b="1" dirty="0" smtClean="0"/>
              <a:t>Ondergaan</a:t>
            </a:r>
            <a:r>
              <a:rPr lang="nl-NL" dirty="0" smtClean="0"/>
              <a:t> (niets doen en lijden)</a:t>
            </a:r>
            <a:endParaRPr lang="nl-NL" dirty="0" smtClean="0"/>
          </a:p>
          <a:p>
            <a:pPr marL="342900" indent="-342900" eaLnBrk="1" hangingPunct="1">
              <a:buAutoNum type="arabicPeriod"/>
            </a:pPr>
            <a:endParaRPr lang="nl-NL" dirty="0" smtClean="0"/>
          </a:p>
          <a:p>
            <a:pPr marL="0" indent="0" eaLnBrk="1" hangingPunct="1"/>
            <a:endParaRPr lang="nl-NL" sz="2800" dirty="0" smtClean="0"/>
          </a:p>
          <a:p>
            <a:pPr marL="0" indent="0" eaLnBrk="1" hangingPunct="1"/>
            <a:r>
              <a:rPr lang="nl-NL" b="1" dirty="0" smtClean="0"/>
              <a:t>Mitigatie </a:t>
            </a:r>
            <a:r>
              <a:rPr lang="nl-NL" b="1" dirty="0" smtClean="0">
                <a:solidFill>
                  <a:srgbClr val="FF0000"/>
                </a:solidFill>
              </a:rPr>
              <a:t>een must</a:t>
            </a:r>
            <a:r>
              <a:rPr lang="nl-NL" dirty="0" smtClean="0"/>
              <a:t> </a:t>
            </a:r>
            <a:r>
              <a:rPr lang="nl-NL" dirty="0" smtClean="0"/>
              <a:t>maar </a:t>
            </a:r>
            <a:r>
              <a:rPr lang="nl-NL" dirty="0" smtClean="0"/>
              <a:t>lastig </a:t>
            </a:r>
          </a:p>
          <a:p>
            <a:pPr marL="0" indent="0" eaLnBrk="1" hangingPunct="1"/>
            <a:r>
              <a:rPr lang="nl-NL" b="1" dirty="0" smtClean="0"/>
              <a:t>Adaptatie kunnen we zelf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0" indent="0" eaLnBrk="1" hangingPunct="1"/>
            <a:r>
              <a:rPr lang="nl-NL" dirty="0" smtClean="0"/>
              <a:t>Geen </a:t>
            </a:r>
            <a:r>
              <a:rPr lang="nl-NL" dirty="0" err="1" smtClean="0"/>
              <a:t>silver</a:t>
            </a:r>
            <a:r>
              <a:rPr lang="nl-NL" dirty="0" smtClean="0"/>
              <a:t> </a:t>
            </a:r>
            <a:r>
              <a:rPr lang="nl-NL" dirty="0" err="1" smtClean="0"/>
              <a:t>bullit</a:t>
            </a:r>
            <a:r>
              <a:rPr lang="nl-NL" dirty="0" smtClean="0"/>
              <a:t>, maar…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De kennis is er!</a:t>
            </a:r>
            <a:endParaRPr lang="nl-NL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Aan de slag…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nl-NL" dirty="0" smtClean="0"/>
              <a:t>Hoe eerder hoe beter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0" indent="0" eaLnBrk="1" hangingPunct="1"/>
            <a:r>
              <a:rPr lang="nl-NL" dirty="0" smtClean="0"/>
              <a:t>NL </a:t>
            </a:r>
            <a:r>
              <a:rPr lang="nl-NL" dirty="0" smtClean="0"/>
              <a:t>kiest voor </a:t>
            </a:r>
          </a:p>
          <a:p>
            <a:pPr marL="0" indent="0" eaLnBrk="1" hangingPunct="1"/>
            <a:r>
              <a:rPr lang="nl-NL" b="1" dirty="0" smtClean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r>
              <a:rPr lang="nl-NL" b="1" dirty="0" smtClean="0">
                <a:solidFill>
                  <a:schemeClr val="accent5">
                    <a:lumMod val="50000"/>
                  </a:schemeClr>
                </a:solidFill>
              </a:rPr>
              <a:t>adaptief deltamanagement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Wat kun je doen?</a:t>
            </a:r>
            <a:endParaRPr lang="en-US" sz="2000" b="0" dirty="0" smtClean="0"/>
          </a:p>
        </p:txBody>
      </p:sp>
      <p:sp>
        <p:nvSpPr>
          <p:cNvPr id="3" name="Rectangle 2"/>
          <p:cNvSpPr/>
          <p:nvPr/>
        </p:nvSpPr>
        <p:spPr>
          <a:xfrm>
            <a:off x="0" y="6205491"/>
            <a:ext cx="9055223" cy="665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32" y="3471148"/>
            <a:ext cx="4232841" cy="2827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Wat kun je doen?</a:t>
            </a:r>
            <a:endParaRPr lang="en-US" sz="2000" b="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914400" y="1171847"/>
            <a:ext cx="573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wereldbevolking</a:t>
            </a:r>
            <a:r>
              <a:rPr lang="en-US" b="1" dirty="0" smtClean="0"/>
              <a:t> </a:t>
            </a:r>
            <a:r>
              <a:rPr lang="en-US" b="1" dirty="0" err="1" smtClean="0"/>
              <a:t>groeit</a:t>
            </a:r>
            <a:r>
              <a:rPr lang="en-US" b="1" dirty="0" smtClean="0"/>
              <a:t>, en </a:t>
            </a:r>
            <a:r>
              <a:rPr lang="en-US" b="1" dirty="0" err="1" smtClean="0"/>
              <a:t>ook</a:t>
            </a:r>
            <a:r>
              <a:rPr lang="en-US" b="1" dirty="0" smtClean="0"/>
              <a:t> de </a:t>
            </a:r>
            <a:r>
              <a:rPr lang="en-US" b="1" dirty="0" err="1" smtClean="0"/>
              <a:t>problemen</a:t>
            </a:r>
            <a:r>
              <a:rPr lang="en-US" b="1" dirty="0" smtClean="0"/>
              <a:t>…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	          Water Food Energy Biodiversity Nexus</a:t>
            </a:r>
            <a:endParaRPr lang="en-GB" dirty="0">
              <a:solidFill>
                <a:srgbClr val="C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50993" y="2139528"/>
            <a:ext cx="5082466" cy="3817398"/>
            <a:chOff x="1850993" y="2139528"/>
            <a:chExt cx="5082466" cy="3817398"/>
          </a:xfrm>
        </p:grpSpPr>
        <p:sp>
          <p:nvSpPr>
            <p:cNvPr id="3" name="Oval 2"/>
            <p:cNvSpPr/>
            <p:nvPr/>
          </p:nvSpPr>
          <p:spPr>
            <a:xfrm>
              <a:off x="2636668" y="2139528"/>
              <a:ext cx="3666478" cy="381739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5557420" y="2663306"/>
              <a:ext cx="1376039" cy="87001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Voedsel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zekerheid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87875" y="4804309"/>
              <a:ext cx="1376039" cy="870012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Energie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zekerheid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91557" y="4788029"/>
              <a:ext cx="1506245" cy="87001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VoldoendeWater</a:t>
              </a: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50993" y="2614479"/>
              <a:ext cx="1611298" cy="870012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Biodiversiteit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-7560000">
              <a:off x="3302492" y="2450241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Isosceles Triangle 21"/>
            <p:cNvSpPr/>
            <p:nvPr/>
          </p:nvSpPr>
          <p:spPr>
            <a:xfrm rot="7560000" flipH="1">
              <a:off x="5576654" y="2487231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Isosceles Triangle 22"/>
            <p:cNvSpPr/>
            <p:nvPr/>
          </p:nvSpPr>
          <p:spPr>
            <a:xfrm rot="9660000" flipH="1">
              <a:off x="2684014" y="4583842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 rot="11940000" flipH="1" flipV="1">
              <a:off x="2632226" y="3511122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Isosceles Triangle 24"/>
            <p:cNvSpPr/>
            <p:nvPr/>
          </p:nvSpPr>
          <p:spPr>
            <a:xfrm rot="11940000">
              <a:off x="6138902" y="4611955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25"/>
            <p:cNvSpPr/>
            <p:nvPr/>
          </p:nvSpPr>
          <p:spPr>
            <a:xfrm rot="9660000" flipV="1">
              <a:off x="6202528" y="3539235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 rot="7560000" flipV="1">
              <a:off x="3472649" y="5594415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 rot="14040000" flipH="1" flipV="1">
              <a:off x="5365070" y="5578139"/>
              <a:ext cx="124288" cy="19530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/>
            <p:cNvSpPr/>
            <p:nvPr/>
          </p:nvSpPr>
          <p:spPr>
            <a:xfrm rot="19154873">
              <a:off x="5112138" y="3487888"/>
              <a:ext cx="475407" cy="3373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ight Arrow 29"/>
            <p:cNvSpPr/>
            <p:nvPr/>
          </p:nvSpPr>
          <p:spPr>
            <a:xfrm rot="2445127" flipV="1">
              <a:off x="5104740" y="4474789"/>
              <a:ext cx="475407" cy="3373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ight Arrow 30"/>
            <p:cNvSpPr/>
            <p:nvPr/>
          </p:nvSpPr>
          <p:spPr>
            <a:xfrm rot="2445127" flipH="1">
              <a:off x="3453493" y="3444979"/>
              <a:ext cx="475407" cy="3373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ight Arrow 31"/>
            <p:cNvSpPr/>
            <p:nvPr/>
          </p:nvSpPr>
          <p:spPr>
            <a:xfrm rot="19154873" flipH="1" flipV="1">
              <a:off x="3446095" y="4431880"/>
              <a:ext cx="475407" cy="3373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68571" y="3679800"/>
              <a:ext cx="1506245" cy="870012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Klimaat</a:t>
              </a:r>
              <a:endPara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Water</a:t>
              </a:r>
              <a:endParaRPr lang="en-GB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4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57" y="1305016"/>
            <a:ext cx="3346350" cy="208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Wat kun je doen?</a:t>
            </a:r>
            <a:endParaRPr lang="en-US" sz="2000" b="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2388124" y="2561026"/>
            <a:ext cx="3835123" cy="2685680"/>
            <a:chOff x="2388124" y="2481124"/>
            <a:chExt cx="4027793" cy="3000650"/>
          </a:xfrm>
        </p:grpSpPr>
        <p:pic>
          <p:nvPicPr>
            <p:cNvPr id="5" name="Picture 2" descr="https://afdelingen.kiviniria.net/media-afdelingen/DOM100000140/Activiteiten2010/1004_PT_DIS/gouden_driehoek_klein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2796453"/>
              <a:ext cx="2377690" cy="237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/>
            <p:cNvSpPr txBox="1">
              <a:spLocks noChangeArrowheads="1"/>
            </p:cNvSpPr>
            <p:nvPr/>
          </p:nvSpPr>
          <p:spPr bwMode="auto">
            <a:xfrm>
              <a:off x="2388124" y="3244640"/>
              <a:ext cx="8255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4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Kennis</a:t>
              </a:r>
              <a:endParaRPr lang="en-GB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17"/>
            <p:cNvSpPr txBox="1">
              <a:spLocks noChangeArrowheads="1"/>
            </p:cNvSpPr>
            <p:nvPr/>
          </p:nvSpPr>
          <p:spPr bwMode="auto">
            <a:xfrm>
              <a:off x="4419600" y="5173997"/>
              <a:ext cx="12544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4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Privaat</a:t>
              </a:r>
              <a:endParaRPr lang="en-GB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18"/>
            <p:cNvSpPr txBox="1">
              <a:spLocks noChangeArrowheads="1"/>
            </p:cNvSpPr>
            <p:nvPr/>
          </p:nvSpPr>
          <p:spPr bwMode="auto">
            <a:xfrm>
              <a:off x="5436597" y="2481124"/>
              <a:ext cx="979320" cy="343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4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Publiek</a:t>
              </a:r>
              <a:endParaRPr lang="en-GB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3554502" y="3421747"/>
              <a:ext cx="19057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Gedeelde</a:t>
              </a:r>
              <a:r>
                <a:rPr lang="en-US" alt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visie</a:t>
              </a:r>
              <a:endParaRPr lang="en-US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Gedeelde</a:t>
              </a:r>
              <a:r>
                <a:rPr lang="en-US" alt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16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doelen</a:t>
              </a:r>
              <a:endParaRPr lang="en-GB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47" y="1269490"/>
            <a:ext cx="2382274" cy="152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9557" y="1012038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Ondergrondse</a:t>
            </a:r>
            <a:r>
              <a:rPr lang="en-US" sz="1400" dirty="0" smtClean="0"/>
              <a:t> </a:t>
            </a:r>
            <a:r>
              <a:rPr lang="en-US" sz="1400" dirty="0" err="1" smtClean="0"/>
              <a:t>wateropslag</a:t>
            </a:r>
            <a:endParaRPr lang="en-GB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8" y="3115887"/>
            <a:ext cx="2123705" cy="17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5760" y="2797932"/>
            <a:ext cx="2209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Waarschuwingssystemen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977630" y="4219840"/>
            <a:ext cx="2508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Klimaatbuffers</a:t>
            </a:r>
            <a:r>
              <a:rPr lang="en-US" sz="1400" dirty="0" smtClean="0"/>
              <a:t> / </a:t>
            </a:r>
            <a:r>
              <a:rPr lang="en-US" sz="1400" dirty="0" err="1" smtClean="0"/>
              <a:t>achteroevers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183302" y="1051989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Bellenscherm</a:t>
            </a:r>
            <a:r>
              <a:rPr lang="en-US" sz="1400" dirty="0" smtClean="0"/>
              <a:t> </a:t>
            </a:r>
            <a:r>
              <a:rPr lang="en-US" sz="1400" dirty="0" err="1" smtClean="0"/>
              <a:t>tegen</a:t>
            </a:r>
            <a:r>
              <a:rPr lang="en-US" sz="1400" dirty="0" smtClean="0"/>
              <a:t> </a:t>
            </a:r>
            <a:r>
              <a:rPr lang="en-US" sz="1400" dirty="0" err="1" smtClean="0"/>
              <a:t>verzilting</a:t>
            </a:r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1" y="6294271"/>
            <a:ext cx="5655076" cy="30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15" y="5087791"/>
            <a:ext cx="2591355" cy="177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15843" y="4876786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Precisielandbouw</a:t>
            </a:r>
            <a:endParaRPr lang="en-GB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05" y="4500973"/>
            <a:ext cx="3309640" cy="213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Wat kun je doen?</a:t>
            </a:r>
            <a:endParaRPr lang="en-US" sz="2000" b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789"/>
            <a:ext cx="9144000" cy="589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210" y="1233992"/>
            <a:ext cx="794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Koopmanspolder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</a:rPr>
              <a:t>proeftuin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voor</a:t>
            </a:r>
            <a:r>
              <a:rPr lang="en-US" sz="2400" b="1" dirty="0" smtClean="0">
                <a:solidFill>
                  <a:schemeClr val="bg1"/>
                </a:solidFill>
              </a:rPr>
              <a:t> water, </a:t>
            </a:r>
            <a:r>
              <a:rPr lang="en-US" sz="2400" b="1" dirty="0" err="1" smtClean="0">
                <a:solidFill>
                  <a:schemeClr val="bg1"/>
                </a:solidFill>
              </a:rPr>
              <a:t>natuur</a:t>
            </a:r>
            <a:r>
              <a:rPr lang="en-US" sz="2400" b="1" dirty="0" smtClean="0">
                <a:solidFill>
                  <a:schemeClr val="bg1"/>
                </a:solidFill>
              </a:rPr>
              <a:t> en </a:t>
            </a:r>
            <a:r>
              <a:rPr lang="en-US" sz="2400" b="1" dirty="0" err="1" smtClean="0">
                <a:solidFill>
                  <a:schemeClr val="bg1"/>
                </a:solidFill>
              </a:rPr>
              <a:t>vis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2706" y="6550223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Foto</a:t>
            </a:r>
            <a:r>
              <a:rPr lang="en-US" sz="1400" dirty="0" smtClean="0"/>
              <a:t>: Marcel </a:t>
            </a:r>
            <a:r>
              <a:rPr lang="en-US" sz="1400" dirty="0" err="1" smtClean="0"/>
              <a:t>Molle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01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491"/>
          <a:stretch/>
        </p:blipFill>
        <p:spPr bwMode="auto">
          <a:xfrm>
            <a:off x="0" y="962242"/>
            <a:ext cx="9144000" cy="589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443677" y="1049741"/>
            <a:ext cx="554627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smtClean="0">
                <a:solidFill>
                  <a:schemeClr val="bg1"/>
                </a:solidFill>
              </a:rPr>
              <a:t>De </a:t>
            </a:r>
            <a:r>
              <a:rPr lang="en-US" sz="2400" b="1" dirty="0" err="1" smtClean="0">
                <a:solidFill>
                  <a:schemeClr val="bg1"/>
                </a:solidFill>
              </a:rPr>
              <a:t>boodschap</a:t>
            </a:r>
            <a:r>
              <a:rPr lang="en-US" sz="2400" b="1" dirty="0" smtClean="0">
                <a:solidFill>
                  <a:schemeClr val="bg1"/>
                </a:solidFill>
              </a:rPr>
              <a:t>…</a:t>
            </a:r>
          </a:p>
          <a:p>
            <a:pPr marL="342900" indent="-342900" eaLnBrk="1" hangingPunct="1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Dankzij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broeikaseffect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leefbare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aarde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eaLnBrk="1" hangingPunct="1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belangrijk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broeikasgas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eaLnBrk="1" hangingPunct="1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Sinds</a:t>
            </a:r>
            <a:r>
              <a:rPr lang="en-US" dirty="0" smtClean="0">
                <a:solidFill>
                  <a:schemeClr val="bg1"/>
                </a:solidFill>
              </a:rPr>
              <a:t> 1850 </a:t>
            </a:r>
            <a:r>
              <a:rPr lang="en-US" dirty="0" err="1" smtClean="0">
                <a:solidFill>
                  <a:schemeClr val="bg1"/>
                </a:solidFill>
              </a:rPr>
              <a:t>stoten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wij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veel</a:t>
            </a:r>
            <a:r>
              <a:rPr lang="en-US" b="1" dirty="0" smtClean="0">
                <a:solidFill>
                  <a:srgbClr val="FF0000"/>
                </a:solidFill>
              </a:rPr>
              <a:t> extra </a:t>
            </a:r>
            <a:r>
              <a:rPr lang="en-US" b="1" dirty="0">
                <a:solidFill>
                  <a:srgbClr val="FF0000"/>
                </a:solidFill>
              </a:rPr>
              <a:t>CO</a:t>
            </a:r>
            <a:r>
              <a:rPr lang="en-US" b="1" baseline="-25000" dirty="0">
                <a:solidFill>
                  <a:srgbClr val="FF0000"/>
                </a:solidFill>
              </a:rPr>
              <a:t>2 </a:t>
            </a:r>
            <a:r>
              <a:rPr lang="en-US" dirty="0" err="1" smtClean="0">
                <a:solidFill>
                  <a:schemeClr val="bg1"/>
                </a:solidFill>
              </a:rPr>
              <a:t>uit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 eaLnBrk="1" hangingPunct="1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Daardoor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versterkt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broeikaseffect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marL="819150" lvl="1" indent="-3429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aarde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warmt</a:t>
            </a:r>
            <a:r>
              <a:rPr lang="en-US" dirty="0" smtClean="0">
                <a:solidFill>
                  <a:schemeClr val="bg1"/>
                </a:solidFill>
              </a:rPr>
              <a:t> op</a:t>
            </a:r>
          </a:p>
          <a:p>
            <a:pPr marL="819150" lvl="1" indent="-3429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oceaan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verzuurt</a:t>
            </a:r>
            <a:endParaRPr lang="en-US" dirty="0">
              <a:solidFill>
                <a:srgbClr val="C00000"/>
              </a:solidFill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Is </a:t>
            </a:r>
            <a:r>
              <a:rPr lang="en-US" b="1" dirty="0" err="1" smtClean="0">
                <a:solidFill>
                  <a:srgbClr val="FFFF00"/>
                </a:solidFill>
              </a:rPr>
              <a:t>dat</a:t>
            </a:r>
            <a:r>
              <a:rPr lang="en-US" b="1" dirty="0" smtClean="0">
                <a:solidFill>
                  <a:srgbClr val="FFFF00"/>
                </a:solidFill>
              </a:rPr>
              <a:t> erg?</a:t>
            </a:r>
          </a:p>
          <a:p>
            <a:pPr marL="819150" lvl="1" indent="-342900" eaLnBrk="1" hangingPunct="1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</a:rPr>
              <a:t>Ja</a:t>
            </a:r>
            <a:r>
              <a:rPr lang="en-US" dirty="0" smtClean="0">
                <a:solidFill>
                  <a:srgbClr val="FFFF00"/>
                </a:solidFill>
              </a:rPr>
              <a:t>, want het </a:t>
            </a:r>
            <a:r>
              <a:rPr lang="en-US" dirty="0" err="1" smtClean="0">
                <a:solidFill>
                  <a:srgbClr val="FFFF00"/>
                </a:solidFill>
              </a:rPr>
              <a:t>gaat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relatief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snel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marL="819150" lvl="1" indent="-342900" eaLnBrk="1" hangingPunct="1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</a:rPr>
              <a:t>Veel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opwarming</a:t>
            </a:r>
            <a:r>
              <a:rPr lang="en-US" dirty="0" smtClean="0">
                <a:solidFill>
                  <a:srgbClr val="FFFF00"/>
                </a:solidFill>
              </a:rPr>
              <a:t> = </a:t>
            </a:r>
            <a:r>
              <a:rPr lang="en-US" dirty="0" err="1" smtClean="0">
                <a:solidFill>
                  <a:srgbClr val="FFFF00"/>
                </a:solidFill>
              </a:rPr>
              <a:t>grote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risico’s</a:t>
            </a:r>
            <a:endParaRPr lang="en-US" dirty="0" smtClean="0">
              <a:solidFill>
                <a:srgbClr val="FFFF00"/>
              </a:solidFill>
            </a:endParaRPr>
          </a:p>
          <a:p>
            <a:pPr marL="819150" lvl="1" indent="-3429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err="1" smtClean="0">
                <a:solidFill>
                  <a:srgbClr val="FFFF00"/>
                </a:solidFill>
              </a:rPr>
              <a:t>Onomkeerbaar</a:t>
            </a:r>
            <a:r>
              <a:rPr lang="en-US" dirty="0" smtClean="0">
                <a:solidFill>
                  <a:srgbClr val="FFFF00"/>
                </a:solidFill>
              </a:rPr>
              <a:t>” experiment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1. Wereldwijde klimaatverandering</a:t>
            </a: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8833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Wat kun je doen?</a:t>
            </a:r>
            <a:endParaRPr lang="en-US" sz="2000" b="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r="5588"/>
          <a:stretch>
            <a:fillRect/>
          </a:stretch>
        </p:blipFill>
        <p:spPr bwMode="auto">
          <a:xfrm>
            <a:off x="5791200" y="-28575"/>
            <a:ext cx="33528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"/>
          <a:stretch>
            <a:fillRect/>
          </a:stretch>
        </p:blipFill>
        <p:spPr bwMode="auto">
          <a:xfrm>
            <a:off x="0" y="954088"/>
            <a:ext cx="5795963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4737" y="950386"/>
            <a:ext cx="424988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Achteroever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Wieringermeer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Waterinnovatie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centrum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b="0" dirty="0" err="1" smtClean="0">
                <a:solidFill>
                  <a:schemeClr val="accent5">
                    <a:lumMod val="50000"/>
                  </a:schemeClr>
                </a:solidFill>
              </a:rPr>
              <a:t>Boederij</a:t>
            </a:r>
            <a:r>
              <a:rPr lang="en-US" b="0" dirty="0" smtClean="0">
                <a:solidFill>
                  <a:schemeClr val="accent5">
                    <a:lumMod val="50000"/>
                  </a:schemeClr>
                </a:solidFill>
              </a:rPr>
              <a:t> met 20 ha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b="0" dirty="0" err="1" smtClean="0">
                <a:solidFill>
                  <a:schemeClr val="accent5">
                    <a:lumMod val="50000"/>
                  </a:schemeClr>
                </a:solidFill>
              </a:rPr>
              <a:t>Nieuwe</a:t>
            </a:r>
            <a:r>
              <a:rPr lang="en-US" b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0" dirty="0" err="1" smtClean="0">
                <a:solidFill>
                  <a:schemeClr val="accent5">
                    <a:lumMod val="50000"/>
                  </a:schemeClr>
                </a:solidFill>
              </a:rPr>
              <a:t>verdienmodellen</a:t>
            </a:r>
            <a:r>
              <a:rPr lang="en-US" b="0" dirty="0" smtClean="0">
                <a:solidFill>
                  <a:schemeClr val="accent5">
                    <a:lumMod val="50000"/>
                  </a:schemeClr>
                </a:solidFill>
              </a:rPr>
              <a:t> met water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Water,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agri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aquacultuur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recreatie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306888"/>
            <a:ext cx="3402012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79638"/>
            <a:ext cx="33480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>
            <a:cxnSpLocks noChangeShapeType="1"/>
          </p:cNvCxnSpPr>
          <p:nvPr/>
        </p:nvCxnSpPr>
        <p:spPr bwMode="auto">
          <a:xfrm flipH="1">
            <a:off x="7151981" y="761353"/>
            <a:ext cx="985838" cy="49053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6"/>
          <p:cNvCxnSpPr>
            <a:cxnSpLocks noChangeShapeType="1"/>
          </p:cNvCxnSpPr>
          <p:nvPr/>
        </p:nvCxnSpPr>
        <p:spPr bwMode="auto">
          <a:xfrm flipH="1">
            <a:off x="7304381" y="1066153"/>
            <a:ext cx="985838" cy="49053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7"/>
          <p:cNvCxnSpPr>
            <a:cxnSpLocks noChangeShapeType="1"/>
          </p:cNvCxnSpPr>
          <p:nvPr/>
        </p:nvCxnSpPr>
        <p:spPr bwMode="auto">
          <a:xfrm>
            <a:off x="7156744" y="1251891"/>
            <a:ext cx="142875" cy="3048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20"/>
          <p:cNvCxnSpPr>
            <a:cxnSpLocks noChangeShapeType="1"/>
          </p:cNvCxnSpPr>
          <p:nvPr/>
        </p:nvCxnSpPr>
        <p:spPr bwMode="auto">
          <a:xfrm>
            <a:off x="8142581" y="761353"/>
            <a:ext cx="142875" cy="3048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Freeform 24"/>
          <p:cNvSpPr>
            <a:spLocks/>
          </p:cNvSpPr>
          <p:nvPr/>
        </p:nvSpPr>
        <p:spPr bwMode="auto">
          <a:xfrm>
            <a:off x="-14288" y="3773488"/>
            <a:ext cx="1901826" cy="392112"/>
          </a:xfrm>
          <a:custGeom>
            <a:avLst/>
            <a:gdLst>
              <a:gd name="T0" fmla="*/ 0 w 1901371"/>
              <a:gd name="T1" fmla="*/ 378026 h 391886"/>
              <a:gd name="T2" fmla="*/ 1539618 w 1901371"/>
              <a:gd name="T3" fmla="*/ 392564 h 391886"/>
              <a:gd name="T4" fmla="*/ 1902736 w 1901371"/>
              <a:gd name="T5" fmla="*/ 14539 h 391886"/>
              <a:gd name="T6" fmla="*/ 14523 w 1901371"/>
              <a:gd name="T7" fmla="*/ 0 h 391886"/>
              <a:gd name="T8" fmla="*/ 0 w 1901371"/>
              <a:gd name="T9" fmla="*/ 378026 h 3918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1371" h="391886">
                <a:moveTo>
                  <a:pt x="0" y="377372"/>
                </a:moveTo>
                <a:lnTo>
                  <a:pt x="1538514" y="391886"/>
                </a:lnTo>
                <a:lnTo>
                  <a:pt x="1901371" y="14515"/>
                </a:lnTo>
                <a:lnTo>
                  <a:pt x="14514" y="0"/>
                </a:lnTo>
                <a:lnTo>
                  <a:pt x="0" y="377372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5. Wat kun je doen?</a:t>
            </a:r>
            <a:endParaRPr lang="en-US" sz="2000" b="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3975"/>
            <a:ext cx="45085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/>
          <a:stretch>
            <a:fillRect/>
          </a:stretch>
        </p:blipFill>
        <p:spPr bwMode="auto">
          <a:xfrm>
            <a:off x="4368800" y="3860800"/>
            <a:ext cx="47752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vismagazine.nl/wp-content/uploads/2012/08/120809-wolhandkr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942975"/>
            <a:ext cx="4789487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325"/>
            <a:ext cx="4381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0" y="3392488"/>
            <a:ext cx="1824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 err="1" smtClean="0">
                <a:solidFill>
                  <a:srgbClr val="FFFFFE"/>
                </a:solidFill>
              </a:rPr>
              <a:t>Drijvende</a:t>
            </a:r>
            <a:r>
              <a:rPr lang="en-US" altLang="en-US" dirty="0" smtClean="0">
                <a:solidFill>
                  <a:srgbClr val="FFFFFE"/>
                </a:solidFill>
              </a:rPr>
              <a:t> </a:t>
            </a:r>
            <a:r>
              <a:rPr lang="en-US" altLang="en-US" dirty="0" err="1" smtClean="0">
                <a:solidFill>
                  <a:srgbClr val="FFFFFE"/>
                </a:solidFill>
              </a:rPr>
              <a:t>teelt</a:t>
            </a:r>
            <a:endParaRPr lang="en-GB" altLang="en-US" dirty="0">
              <a:solidFill>
                <a:srgbClr val="FFFFFE"/>
              </a:solidFill>
            </a:endParaRP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0" y="3868738"/>
            <a:ext cx="12250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 err="1" smtClean="0"/>
              <a:t>Zilte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teelt</a:t>
            </a:r>
            <a:endParaRPr lang="en-GB" altLang="en-US" dirty="0"/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4402492" y="3405619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 err="1" smtClean="0">
                <a:solidFill>
                  <a:schemeClr val="bg1"/>
                </a:solidFill>
              </a:rPr>
              <a:t>Aquacultuur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4384675" y="3859213"/>
            <a:ext cx="1582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 err="1" smtClean="0"/>
              <a:t>Sportvisserij</a:t>
            </a:r>
            <a:endParaRPr lang="en-GB" altLang="en-US" dirty="0"/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604318" y="619511"/>
            <a:ext cx="2996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 err="1" smtClean="0">
                <a:solidFill>
                  <a:schemeClr val="bg1"/>
                </a:solidFill>
              </a:rPr>
              <a:t>Nieuwe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verdienmodellen</a:t>
            </a:r>
            <a:endParaRPr lang="en-GB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256"/>
            <a:ext cx="9144000" cy="6005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4410" y="1571348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aandacht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3491" y="250350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1. Wereldwijde klimaatverandering</a:t>
            </a:r>
            <a:endParaRPr lang="en-US" sz="2000" b="0" dirty="0" smtClean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330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Kernboodschap</a:t>
            </a:r>
            <a:endParaRPr lang="en-US" sz="2400" b="1" dirty="0" smtClean="0"/>
          </a:p>
          <a:p>
            <a:pPr marL="0" indent="0" eaLnBrk="1" hangingPunct="1"/>
            <a:endParaRPr lang="en-US" dirty="0" smtClean="0"/>
          </a:p>
          <a:p>
            <a:pPr marL="0" indent="0" eaLnBrk="1" hangingPunct="1"/>
            <a:r>
              <a:rPr lang="en-US" b="1" dirty="0" err="1" smtClean="0"/>
              <a:t>Feit</a:t>
            </a:r>
            <a:r>
              <a:rPr lang="en-US" b="1" dirty="0" smtClean="0"/>
              <a:t> 1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is </a:t>
            </a:r>
            <a:r>
              <a:rPr lang="en-US" dirty="0" err="1" smtClean="0"/>
              <a:t>meer</a:t>
            </a:r>
            <a:r>
              <a:rPr lang="en-US" b="1" dirty="0" smtClean="0"/>
              <a:t> </a:t>
            </a: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 smtClean="0"/>
              <a:t>in de </a:t>
            </a:r>
            <a:r>
              <a:rPr lang="en-US" dirty="0" err="1" smtClean="0"/>
              <a:t>lucht</a:t>
            </a:r>
            <a:endParaRPr lang="en-US" dirty="0" smtClean="0"/>
          </a:p>
          <a:p>
            <a:pPr marL="0" indent="0" eaLnBrk="1" hangingPunct="1"/>
            <a:r>
              <a:rPr lang="en-US" b="1" dirty="0" err="1" smtClean="0"/>
              <a:t>Feit</a:t>
            </a:r>
            <a:r>
              <a:rPr lang="en-US" b="1" dirty="0" smtClean="0"/>
              <a:t> 2    </a:t>
            </a:r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oorzaak</a:t>
            </a:r>
            <a:r>
              <a:rPr lang="en-US" dirty="0"/>
              <a:t> van </a:t>
            </a:r>
            <a:r>
              <a:rPr lang="en-US" dirty="0" smtClean="0"/>
              <a:t>de CO</a:t>
            </a:r>
            <a:r>
              <a:rPr lang="en-US" baseline="-25000" dirty="0" smtClean="0"/>
              <a:t>2 </a:t>
            </a:r>
            <a:r>
              <a:rPr lang="en-US" dirty="0" err="1"/>
              <a:t>toename</a:t>
            </a:r>
            <a:endParaRPr lang="en-US" dirty="0"/>
          </a:p>
          <a:p>
            <a:pPr marL="0" indent="0" eaLnBrk="1" hangingPunct="1"/>
            <a:r>
              <a:rPr lang="en-US" b="1" dirty="0" err="1" smtClean="0"/>
              <a:t>Feit</a:t>
            </a:r>
            <a:r>
              <a:rPr lang="en-US" b="1" dirty="0" smtClean="0"/>
              <a:t> 3    </a:t>
            </a:r>
            <a:r>
              <a:rPr lang="en-US" dirty="0" smtClean="0"/>
              <a:t>De </a:t>
            </a:r>
            <a:r>
              <a:rPr lang="en-US" dirty="0" err="1" smtClean="0"/>
              <a:t>opwarming</a:t>
            </a:r>
            <a:r>
              <a:rPr lang="en-US" dirty="0" smtClean="0"/>
              <a:t> </a:t>
            </a:r>
            <a:r>
              <a:rPr lang="en-US" i="1" dirty="0" smtClean="0"/>
              <a:t>nu is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dirty="0" smtClean="0"/>
              <a:t> met die extra CO</a:t>
            </a:r>
            <a:r>
              <a:rPr lang="en-US" baseline="-25000" dirty="0" smtClean="0"/>
              <a:t>2</a:t>
            </a:r>
          </a:p>
          <a:p>
            <a:pPr marL="0" indent="0" eaLnBrk="1" hangingPunct="1"/>
            <a:endParaRPr lang="en-US" baseline="-250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rgbClr val="C00000"/>
                </a:solidFill>
              </a:rPr>
              <a:t>Wetenschappelijk</a:t>
            </a:r>
            <a:r>
              <a:rPr lang="en-US" i="1" dirty="0" smtClean="0">
                <a:solidFill>
                  <a:srgbClr val="C00000"/>
                </a:solidFill>
              </a:rPr>
              <a:t> fundament  “</a:t>
            </a:r>
            <a:r>
              <a:rPr lang="en-US" i="1" dirty="0" err="1" smtClean="0">
                <a:solidFill>
                  <a:srgbClr val="C00000"/>
                </a:solidFill>
              </a:rPr>
              <a:t>broeikaseffect</a:t>
            </a:r>
            <a:r>
              <a:rPr lang="en-US" i="1" dirty="0" smtClean="0">
                <a:solidFill>
                  <a:srgbClr val="C00000"/>
                </a:solidFill>
              </a:rPr>
              <a:t>” </a:t>
            </a:r>
          </a:p>
          <a:p>
            <a:pPr marL="0" indent="0" eaLnBrk="1" hangingPunct="1"/>
            <a:r>
              <a:rPr lang="en-US" i="1" dirty="0" smtClean="0">
                <a:solidFill>
                  <a:srgbClr val="C00000"/>
                </a:solidFill>
              </a:rPr>
              <a:t>     </a:t>
            </a:r>
            <a:r>
              <a:rPr lang="en-US" i="1" dirty="0" err="1" smtClean="0">
                <a:solidFill>
                  <a:srgbClr val="C00000"/>
                </a:solidFill>
              </a:rPr>
              <a:t>ligt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er</a:t>
            </a:r>
            <a:r>
              <a:rPr lang="en-US" i="1" dirty="0" smtClean="0">
                <a:solidFill>
                  <a:srgbClr val="C00000"/>
                </a:solidFill>
              </a:rPr>
              <a:t> al 2 </a:t>
            </a:r>
            <a:r>
              <a:rPr lang="en-US" i="1" dirty="0" err="1" smtClean="0">
                <a:solidFill>
                  <a:srgbClr val="C00000"/>
                </a:solidFill>
              </a:rPr>
              <a:t>eeuwen</a:t>
            </a:r>
            <a:endParaRPr lang="en-US" i="1" dirty="0" smtClean="0">
              <a:solidFill>
                <a:srgbClr val="C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C000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i="1" dirty="0" err="1" smtClean="0">
                <a:solidFill>
                  <a:srgbClr val="C00000"/>
                </a:solidFill>
              </a:rPr>
              <a:t>Inzicht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neemt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verder</a:t>
            </a:r>
            <a:r>
              <a:rPr lang="en-US" i="1" dirty="0" smtClean="0">
                <a:solidFill>
                  <a:srgbClr val="C00000"/>
                </a:solidFill>
              </a:rPr>
              <a:t> toe maar </a:t>
            </a:r>
            <a:r>
              <a:rPr lang="en-US" i="1" dirty="0" err="1">
                <a:solidFill>
                  <a:srgbClr val="C00000"/>
                </a:solidFill>
              </a:rPr>
              <a:t>geen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twijfel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endParaRPr lang="en-US" i="1" dirty="0" smtClean="0">
              <a:solidFill>
                <a:srgbClr val="C00000"/>
              </a:solidFill>
            </a:endParaRPr>
          </a:p>
          <a:p>
            <a:pPr marL="0" indent="0" eaLnBrk="1" hangingPunct="1"/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C00000"/>
                </a:solidFill>
              </a:rPr>
              <a:t>   over </a:t>
            </a:r>
            <a:r>
              <a:rPr lang="en-US" i="1" dirty="0" err="1" smtClean="0">
                <a:solidFill>
                  <a:srgbClr val="C00000"/>
                </a:solidFill>
              </a:rPr>
              <a:t>kernboodschap</a:t>
            </a:r>
            <a:endParaRPr lang="en-US" i="1" dirty="0">
              <a:solidFill>
                <a:srgbClr val="C00000"/>
              </a:solidFill>
            </a:endParaRPr>
          </a:p>
          <a:p>
            <a:pPr marL="0" indent="0" eaLnBrk="1" hangingPunct="1"/>
            <a:endParaRPr lang="en-US" sz="1600" baseline="-250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3"/>
          <a:stretch/>
        </p:blipFill>
        <p:spPr bwMode="auto">
          <a:xfrm>
            <a:off x="5959186" y="2803961"/>
            <a:ext cx="2572256" cy="155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 bwMode="auto">
          <a:xfrm>
            <a:off x="2043822" y="4456590"/>
            <a:ext cx="7115575" cy="22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8503" y="4607506"/>
            <a:ext cx="149271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Metingen</a:t>
            </a:r>
            <a:r>
              <a:rPr lang="en-US" sz="1000" dirty="0" smtClean="0"/>
              <a:t> (HadCRUT3)</a:t>
            </a:r>
          </a:p>
          <a:p>
            <a:r>
              <a:rPr lang="en-US" sz="1000" dirty="0" err="1" smtClean="0"/>
              <a:t>Mens+Natuurlijk</a:t>
            </a:r>
            <a:endParaRPr lang="en-US" sz="1000" dirty="0" smtClean="0"/>
          </a:p>
          <a:p>
            <a:r>
              <a:rPr lang="en-US" sz="1000" dirty="0" smtClean="0"/>
              <a:t>Mens</a:t>
            </a:r>
          </a:p>
          <a:p>
            <a:r>
              <a:rPr lang="en-US" sz="1000" dirty="0" err="1" smtClean="0"/>
              <a:t>Natuurlijk</a:t>
            </a:r>
            <a:endParaRPr lang="en-GB" sz="1000" dirty="0"/>
          </a:p>
        </p:txBody>
      </p:sp>
      <p:sp>
        <p:nvSpPr>
          <p:cNvPr id="2" name="Cloud Callout 1"/>
          <p:cNvSpPr/>
          <p:nvPr/>
        </p:nvSpPr>
        <p:spPr>
          <a:xfrm>
            <a:off x="6383045" y="816746"/>
            <a:ext cx="2361460" cy="1615734"/>
          </a:xfrm>
          <a:prstGeom prst="cloudCallout">
            <a:avLst>
              <a:gd name="adj1" fmla="val -70994"/>
              <a:gd name="adj2" fmla="val -4875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Klimaat</a:t>
            </a:r>
            <a:r>
              <a:rPr lang="en-US" sz="1400" dirty="0" smtClean="0">
                <a:solidFill>
                  <a:schemeClr val="tx1"/>
                </a:solidFill>
              </a:rPr>
              <a:t>: </a:t>
            </a:r>
            <a:r>
              <a:rPr lang="en-US" sz="1400" b="1" i="1" dirty="0" err="1" smtClean="0">
                <a:solidFill>
                  <a:schemeClr val="tx1"/>
                </a:solidFill>
              </a:rPr>
              <a:t>gemiddeld</a:t>
            </a:r>
            <a:r>
              <a:rPr lang="en-US" sz="1400" b="1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</a:rPr>
              <a:t>weer</a:t>
            </a:r>
            <a:r>
              <a:rPr lang="en-US" sz="1400" b="1" i="1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gedurende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een</a:t>
            </a:r>
            <a:r>
              <a:rPr lang="en-US" sz="1400" dirty="0" smtClean="0">
                <a:solidFill>
                  <a:schemeClr val="tx1"/>
                </a:solidFill>
              </a:rPr>
              <a:t>          30 </a:t>
            </a:r>
            <a:r>
              <a:rPr lang="en-US" sz="1400" dirty="0" err="1">
                <a:solidFill>
                  <a:schemeClr val="tx1"/>
                </a:solidFill>
              </a:rPr>
              <a:t>jarige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periode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38656"/>
            <a:ext cx="2068497" cy="248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4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Temperatuur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afgelopen</a:t>
            </a:r>
            <a:r>
              <a:rPr lang="en-US" sz="2400" b="1" dirty="0" smtClean="0"/>
              <a:t> 1000 </a:t>
            </a:r>
            <a:r>
              <a:rPr lang="en-US" sz="2400" b="1" dirty="0" err="1" smtClean="0"/>
              <a:t>jaar</a:t>
            </a:r>
            <a:endParaRPr lang="en-US" sz="2400" b="1" dirty="0" smtClean="0"/>
          </a:p>
          <a:p>
            <a:pPr marL="0" indent="0" eaLnBrk="1" hangingPunct="1"/>
            <a:endParaRPr lang="en-US" dirty="0" smtClean="0"/>
          </a:p>
        </p:txBody>
      </p:sp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1. Wereldwijde klimaatverandering</a:t>
            </a:r>
            <a:endParaRPr lang="en-US" sz="2000" b="0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831534" y="1171854"/>
            <a:ext cx="7459469" cy="4943399"/>
            <a:chOff x="1168898" y="1234000"/>
            <a:chExt cx="7459469" cy="494339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2" b="10135"/>
            <a:stretch/>
          </p:blipFill>
          <p:spPr bwMode="auto">
            <a:xfrm>
              <a:off x="1168898" y="2032979"/>
              <a:ext cx="7141971" cy="3826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89072" y="2574530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2</a:t>
              </a:r>
              <a:endParaRPr lang="en-GB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96467" y="3400153"/>
              <a:ext cx="748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Temp</a:t>
              </a:r>
              <a:endParaRPr lang="en-GB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7546020" y="1393798"/>
              <a:ext cx="0" cy="6303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546019" y="1234000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400 ppm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4963" y="5237825"/>
              <a:ext cx="915883" cy="338554"/>
            </a:xfrm>
            <a:prstGeom prst="rect">
              <a:avLst/>
            </a:prstGeom>
            <a:solidFill>
              <a:srgbClr val="0070C0">
                <a:alpha val="23137"/>
              </a:srgbClr>
            </a:solidFill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en-US" sz="1100" dirty="0" smtClean="0"/>
                <a:t>   Industrial   </a:t>
              </a:r>
            </a:p>
            <a:p>
              <a:r>
                <a:rPr lang="en-US" sz="1100" dirty="0" smtClean="0"/>
                <a:t>   revolution   </a:t>
              </a:r>
              <a:endParaRPr lang="en-GB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02964" y="5869622"/>
              <a:ext cx="4665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Tijd</a:t>
              </a:r>
              <a:endParaRPr lang="en-GB" sz="1400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1722268" y="2467993"/>
              <a:ext cx="5841510" cy="1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217519" y="5823751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Mann et al, 1998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 smtClean="0"/>
              <a:t>1. Wereldwijde klimaatverandering</a:t>
            </a:r>
            <a:endParaRPr lang="en-US" sz="2000" b="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" y="1926472"/>
            <a:ext cx="3952879" cy="28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231260" y="2608926"/>
            <a:ext cx="2931843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0718" y="1908716"/>
            <a:ext cx="470516" cy="497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32155" y="5078042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Snelle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opwarming</a:t>
            </a:r>
            <a:r>
              <a:rPr lang="en-US" b="1" dirty="0" smtClean="0">
                <a:solidFill>
                  <a:srgbClr val="C00000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C00000"/>
                </a:solidFill>
              </a:rPr>
              <a:t>Sinds</a:t>
            </a:r>
            <a:r>
              <a:rPr lang="en-US" b="1" dirty="0" smtClean="0">
                <a:solidFill>
                  <a:srgbClr val="C00000"/>
                </a:solidFill>
              </a:rPr>
              <a:t> 10.000 </a:t>
            </a:r>
            <a:r>
              <a:rPr lang="en-US" b="1" dirty="0" err="1" smtClean="0">
                <a:solidFill>
                  <a:srgbClr val="C00000"/>
                </a:solidFill>
              </a:rPr>
              <a:t>jaar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niet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zo</a:t>
            </a:r>
            <a:r>
              <a:rPr lang="en-US" b="1" dirty="0" smtClean="0">
                <a:solidFill>
                  <a:srgbClr val="C00000"/>
                </a:solidFill>
              </a:rPr>
              <a:t> warm?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0831" y="5106151"/>
            <a:ext cx="3655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We </a:t>
            </a:r>
            <a:r>
              <a:rPr lang="en-US" b="1" dirty="0" err="1" smtClean="0">
                <a:solidFill>
                  <a:srgbClr val="C00000"/>
                </a:solidFill>
              </a:rPr>
              <a:t>moeten</a:t>
            </a:r>
            <a:r>
              <a:rPr lang="en-US" b="1" dirty="0" smtClean="0">
                <a:solidFill>
                  <a:srgbClr val="C00000"/>
                </a:solidFill>
              </a:rPr>
              <a:t> 10 – 15 </a:t>
            </a:r>
            <a:r>
              <a:rPr lang="en-US" b="1" dirty="0" err="1" smtClean="0">
                <a:solidFill>
                  <a:srgbClr val="C00000"/>
                </a:solidFill>
              </a:rPr>
              <a:t>miljoen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jaar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C00000"/>
                </a:solidFill>
              </a:rPr>
              <a:t>terug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voor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vergelijkbare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CO</a:t>
            </a:r>
            <a:r>
              <a:rPr lang="en-US" b="1" baseline="-25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concentraties</a:t>
            </a:r>
            <a:r>
              <a:rPr lang="en-US" b="1" dirty="0" smtClean="0">
                <a:solidFill>
                  <a:srgbClr val="C00000"/>
                </a:solidFill>
              </a:rPr>
              <a:t> (400 ppm)</a:t>
            </a:r>
            <a:endParaRPr lang="en-GB" b="1" dirty="0">
              <a:solidFill>
                <a:srgbClr val="C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07511" y="2219417"/>
            <a:ext cx="4261281" cy="2453583"/>
            <a:chOff x="4648940" y="1890943"/>
            <a:chExt cx="4093590" cy="230264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940" y="1890943"/>
              <a:ext cx="4093590" cy="230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 flipH="1" flipV="1">
              <a:off x="5124261" y="3041964"/>
              <a:ext cx="3437318" cy="26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122760" y="3800915"/>
              <a:ext cx="3437318" cy="26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Historisch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perspectief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43340" y="2636668"/>
            <a:ext cx="16818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A1DA"/>
                </a:solidFill>
              </a:rPr>
              <a:t>    </a:t>
            </a:r>
            <a:r>
              <a:rPr lang="en-US" sz="2800" b="1" dirty="0" err="1" smtClean="0">
                <a:solidFill>
                  <a:srgbClr val="00A1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Heden</a:t>
            </a:r>
            <a:endParaRPr lang="en-GB" sz="2000" b="1" dirty="0">
              <a:solidFill>
                <a:srgbClr val="00A1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5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Wetenschap</a:t>
            </a:r>
            <a:r>
              <a:rPr lang="en-US" sz="2400" b="1" dirty="0" smtClean="0"/>
              <a:t> versus “</a:t>
            </a:r>
            <a:r>
              <a:rPr lang="en-US" sz="2400" b="1" dirty="0" err="1" smtClean="0"/>
              <a:t>skeptici</a:t>
            </a:r>
            <a:r>
              <a:rPr lang="en-US" sz="2400" b="1" dirty="0" smtClean="0"/>
              <a:t>” (</a:t>
            </a:r>
            <a:r>
              <a:rPr lang="en-US" sz="2400" b="1" dirty="0" err="1" smtClean="0"/>
              <a:t>rol</a:t>
            </a:r>
            <a:r>
              <a:rPr lang="en-US" sz="2400" b="1" dirty="0" smtClean="0"/>
              <a:t> van de media)</a:t>
            </a:r>
            <a:endParaRPr lang="en-US" sz="2400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2</a:t>
            </a:r>
            <a:r>
              <a:rPr lang="nl-NL" dirty="0" smtClean="0"/>
              <a:t>. Mythen en feiten</a:t>
            </a:r>
            <a:endParaRPr lang="en-US" sz="2000" b="0" dirty="0" smtClean="0"/>
          </a:p>
        </p:txBody>
      </p:sp>
      <p:pic>
        <p:nvPicPr>
          <p:cNvPr id="6148" name="Picture 4" descr="http://skepticalscience.com/graphics/Consensus_Gap_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68" y="1979739"/>
            <a:ext cx="5608191" cy="41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b="1" dirty="0" err="1" smtClean="0"/>
              <a:t>Wetenschap</a:t>
            </a:r>
            <a:r>
              <a:rPr lang="en-US" dirty="0" smtClean="0"/>
              <a:t> </a:t>
            </a:r>
            <a:r>
              <a:rPr lang="en-US" dirty="0" err="1" smtClean="0"/>
              <a:t>betrekt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argumenten</a:t>
            </a:r>
            <a:r>
              <a:rPr lang="en-US" dirty="0" smtClean="0"/>
              <a:t>(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b="1" u="sng" dirty="0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tegen</a:t>
            </a:r>
            <a:r>
              <a:rPr lang="en-US" dirty="0" smtClean="0"/>
              <a:t>)</a:t>
            </a:r>
          </a:p>
          <a:p>
            <a:pPr marL="285750" indent="-285750" eaLnBrk="1" hangingPunct="1">
              <a:buFontTx/>
              <a:buChar char="-"/>
            </a:pPr>
            <a:r>
              <a:rPr lang="en-US" dirty="0" err="1" smtClean="0"/>
              <a:t>Waarnemingen</a:t>
            </a:r>
            <a:r>
              <a:rPr lang="en-US" dirty="0" smtClean="0"/>
              <a:t> (</a:t>
            </a:r>
            <a:r>
              <a:rPr lang="en-US" dirty="0" err="1" smtClean="0"/>
              <a:t>lange</a:t>
            </a:r>
            <a:r>
              <a:rPr lang="en-US" dirty="0" smtClean="0"/>
              <a:t> </a:t>
            </a:r>
            <a:r>
              <a:rPr lang="en-US" dirty="0" err="1" smtClean="0"/>
              <a:t>meetreeksen</a:t>
            </a:r>
            <a:r>
              <a:rPr lang="en-US" dirty="0" smtClean="0"/>
              <a:t>)</a:t>
            </a:r>
          </a:p>
          <a:p>
            <a:pPr marL="285750" indent="-285750" eaLnBrk="1" hangingPunct="1">
              <a:buFontTx/>
              <a:buChar char="-"/>
            </a:pPr>
            <a:r>
              <a:rPr lang="en-US" dirty="0" err="1" smtClean="0"/>
              <a:t>Verklaring</a:t>
            </a:r>
            <a:r>
              <a:rPr lang="en-US" dirty="0" smtClean="0"/>
              <a:t> </a:t>
            </a:r>
            <a:r>
              <a:rPr lang="en-US" dirty="0" err="1" smtClean="0"/>
              <a:t>vanuit</a:t>
            </a:r>
            <a:r>
              <a:rPr lang="en-US" dirty="0" smtClean="0"/>
              <a:t> </a:t>
            </a:r>
            <a:r>
              <a:rPr lang="en-US" dirty="0" err="1" smtClean="0"/>
              <a:t>natuurwetten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2</a:t>
            </a:r>
            <a:r>
              <a:rPr lang="nl-NL" dirty="0" smtClean="0"/>
              <a:t>. Mythen en feiten</a:t>
            </a:r>
            <a:endParaRPr lang="en-US" sz="2000" b="0" dirty="0" smtClean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073"/>
            <a:ext cx="9144000" cy="454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4918201" y="1642369"/>
            <a:ext cx="230820" cy="4971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175654" y="168675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Consistente</a:t>
            </a:r>
            <a:r>
              <a:rPr lang="en-US" dirty="0" smtClean="0"/>
              <a:t> ‘</a:t>
            </a:r>
            <a:r>
              <a:rPr lang="en-US" dirty="0" err="1" smtClean="0"/>
              <a:t>theorie</a:t>
            </a:r>
            <a:r>
              <a:rPr lang="en-US" dirty="0" smtClean="0"/>
              <a:t>’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637" y="-17757"/>
            <a:ext cx="1207368" cy="165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94760" y="656951"/>
            <a:ext cx="200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www.skepticalscience.com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1972CAF-3EB2-4E42-8943-51EE79FBDC80}" type="datetime4">
              <a:rPr lang="nl-NL">
                <a:solidFill>
                  <a:srgbClr val="008BBF"/>
                </a:solidFill>
              </a:rPr>
              <a:pPr eaLnBrk="1" hangingPunct="1"/>
              <a:t>12 oktober 2014</a:t>
            </a:fld>
            <a:endParaRPr lang="nl-NL">
              <a:solidFill>
                <a:srgbClr val="008BBF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44831" y="1277118"/>
            <a:ext cx="7537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sz="2400" b="1" dirty="0" err="1" smtClean="0"/>
              <a:t>Werkwijze</a:t>
            </a:r>
            <a:r>
              <a:rPr lang="en-US" sz="2400" b="1" dirty="0" smtClean="0"/>
              <a:t> van de “</a:t>
            </a:r>
            <a:r>
              <a:rPr lang="en-US" sz="2400" b="1" dirty="0" err="1" smtClean="0"/>
              <a:t>skeptici</a:t>
            </a:r>
            <a:r>
              <a:rPr lang="en-US" sz="2400" b="1" dirty="0" smtClean="0"/>
              <a:t>”</a:t>
            </a:r>
            <a:endParaRPr lang="en-US" sz="2400" b="1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nl-NL" dirty="0"/>
              <a:t>2</a:t>
            </a:r>
            <a:r>
              <a:rPr lang="nl-NL" dirty="0" smtClean="0"/>
              <a:t>. Mythen en feiten</a:t>
            </a:r>
            <a:endParaRPr lang="en-US" sz="2000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09" y="2272681"/>
            <a:ext cx="4869664" cy="3311371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1" b="802"/>
          <a:stretch/>
        </p:blipFill>
        <p:spPr bwMode="auto">
          <a:xfrm>
            <a:off x="632458" y="1677876"/>
            <a:ext cx="3265752" cy="394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4831" y="56284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Kersen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plukken</a:t>
            </a:r>
            <a:r>
              <a:rPr lang="en-US" dirty="0" smtClean="0">
                <a:solidFill>
                  <a:srgbClr val="FF0000"/>
                </a:solidFill>
              </a:rPr>
              <a:t>? </a:t>
            </a:r>
          </a:p>
          <a:p>
            <a:r>
              <a:rPr lang="en-US" i="1" dirty="0" err="1" smtClean="0">
                <a:solidFill>
                  <a:srgbClr val="FF0000"/>
                </a:solidFill>
              </a:rPr>
              <a:t>Selectief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winkelen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Deltares_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ltares_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8002</TotalTime>
  <Words>1269</Words>
  <Application>Microsoft Office PowerPoint</Application>
  <PresentationFormat>On-screen Show (4:3)</PresentationFormat>
  <Paragraphs>327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</vt:lpstr>
      <vt:lpstr>Klimaatverandering en de Koopmanspolder: waar hebben we het over?  </vt:lpstr>
      <vt:lpstr>Inhoud</vt:lpstr>
      <vt:lpstr>1. Wereldwijde klimaatverandering</vt:lpstr>
      <vt:lpstr>1. Wereldwijde klimaatverandering</vt:lpstr>
      <vt:lpstr>1. Wereldwijde klimaatverandering</vt:lpstr>
      <vt:lpstr>1. Wereldwijde klimaatverandering</vt:lpstr>
      <vt:lpstr>2. Mythen en feiten</vt:lpstr>
      <vt:lpstr>2. Mythen en feiten</vt:lpstr>
      <vt:lpstr>2. Mythen en feiten</vt:lpstr>
      <vt:lpstr>2. Mythen en feiten</vt:lpstr>
      <vt:lpstr>2. Mythen en feiten</vt:lpstr>
      <vt:lpstr>3. Laatste inzichten</vt:lpstr>
      <vt:lpstr>3. Laatste inzichten</vt:lpstr>
      <vt:lpstr>3. Laatste inzichten</vt:lpstr>
      <vt:lpstr>3. Laatste inzichten</vt:lpstr>
      <vt:lpstr>3. Laatste inzichten</vt:lpstr>
      <vt:lpstr>3. Laatste inzichten</vt:lpstr>
      <vt:lpstr>3. Laatste inzichten</vt:lpstr>
      <vt:lpstr>3. Laatste inzichten</vt:lpstr>
      <vt:lpstr>3. Laatste inzichten</vt:lpstr>
      <vt:lpstr>4. Klimaatverandering in onze regio</vt:lpstr>
      <vt:lpstr>4. Klimaatverandering in onze regio</vt:lpstr>
      <vt:lpstr>4. Klimaatverandering in onze regio</vt:lpstr>
      <vt:lpstr>4. Klimaatverandering in onze regio</vt:lpstr>
      <vt:lpstr>4. Klimaatverandering in onze regio</vt:lpstr>
      <vt:lpstr>5. Wat kun je doen?</vt:lpstr>
      <vt:lpstr>5. Wat kun je doen?</vt:lpstr>
      <vt:lpstr>5. Wat kun je doen?</vt:lpstr>
      <vt:lpstr>5. Wat kun je doen?</vt:lpstr>
      <vt:lpstr>5. Wat kun je doen?</vt:lpstr>
      <vt:lpstr>5. Wat kun je doen?</vt:lpstr>
      <vt:lpstr>PowerPoint Presentation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nature</dc:title>
  <dc:creator>drs. Remco van Ek</dc:creator>
  <cp:lastModifiedBy>Remco van Ek</cp:lastModifiedBy>
  <cp:revision>401</cp:revision>
  <cp:lastPrinted>2013-05-06T09:30:42Z</cp:lastPrinted>
  <dcterms:created xsi:type="dcterms:W3CDTF">2012-10-26T14:07:23Z</dcterms:created>
  <dcterms:modified xsi:type="dcterms:W3CDTF">2014-10-12T10:01:31Z</dcterms:modified>
</cp:coreProperties>
</file>