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39"/>
  </p:notesMasterIdLst>
  <p:handoutMasterIdLst>
    <p:handoutMasterId r:id="rId40"/>
  </p:handoutMasterIdLst>
  <p:sldIdLst>
    <p:sldId id="256" r:id="rId3"/>
    <p:sldId id="257" r:id="rId4"/>
    <p:sldId id="268" r:id="rId5"/>
    <p:sldId id="269" r:id="rId6"/>
    <p:sldId id="270" r:id="rId7"/>
    <p:sldId id="262" r:id="rId8"/>
    <p:sldId id="259" r:id="rId9"/>
    <p:sldId id="263" r:id="rId10"/>
    <p:sldId id="260" r:id="rId11"/>
    <p:sldId id="294" r:id="rId12"/>
    <p:sldId id="297" r:id="rId13"/>
    <p:sldId id="298" r:id="rId14"/>
    <p:sldId id="295" r:id="rId15"/>
    <p:sldId id="299" r:id="rId16"/>
    <p:sldId id="296" r:id="rId17"/>
    <p:sldId id="292" r:id="rId18"/>
    <p:sldId id="293" r:id="rId19"/>
    <p:sldId id="266" r:id="rId20"/>
    <p:sldId id="271" r:id="rId21"/>
    <p:sldId id="261" r:id="rId22"/>
    <p:sldId id="267" r:id="rId23"/>
    <p:sldId id="281" r:id="rId24"/>
    <p:sldId id="275" r:id="rId25"/>
    <p:sldId id="289" r:id="rId26"/>
    <p:sldId id="288" r:id="rId27"/>
    <p:sldId id="274" r:id="rId28"/>
    <p:sldId id="283" r:id="rId29"/>
    <p:sldId id="278" r:id="rId30"/>
    <p:sldId id="279" r:id="rId31"/>
    <p:sldId id="282" r:id="rId32"/>
    <p:sldId id="291" r:id="rId33"/>
    <p:sldId id="290" r:id="rId34"/>
    <p:sldId id="284" r:id="rId35"/>
    <p:sldId id="285" r:id="rId36"/>
    <p:sldId id="287" r:id="rId37"/>
    <p:sldId id="286" r:id="rId38"/>
  </p:sldIdLst>
  <p:sldSz cx="9144000" cy="6858000" type="screen4x3"/>
  <p:notesSz cx="6797675" cy="9926638"/>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80A9BD"/>
    <a:srgbClr val="008BB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8" autoAdjust="0"/>
    <p:restoredTop sz="83311" autoAdjust="0"/>
  </p:normalViewPr>
  <p:slideViewPr>
    <p:cSldViewPr snapToGrid="0">
      <p:cViewPr>
        <p:scale>
          <a:sx n="100" d="100"/>
          <a:sy n="100" d="100"/>
        </p:scale>
        <p:origin x="-1860" y="-9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9" d="100"/>
          <a:sy n="59" d="100"/>
        </p:scale>
        <p:origin x="-1752" y="-72"/>
      </p:cViewPr>
      <p:guideLst>
        <p:guide orient="horz" pos="3043"/>
        <p:guide pos="2095"/>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a:defRPr sz="1200">
                <a:solidFill>
                  <a:srgbClr val="000000"/>
                </a:solidFill>
              </a:defRPr>
            </a:lvl1pPr>
          </a:lstStyle>
          <a:p>
            <a:endParaRPr lang="en-US"/>
          </a:p>
        </p:txBody>
      </p:sp>
      <p:sp>
        <p:nvSpPr>
          <p:cNvPr id="67587" name="Rectangle 3"/>
          <p:cNvSpPr>
            <a:spLocks noGrp="1" noChangeArrowheads="1"/>
          </p:cNvSpPr>
          <p:nvPr>
            <p:ph type="dt" sz="quarter" idx="1"/>
          </p:nvPr>
        </p:nvSpPr>
        <p:spPr bwMode="auto">
          <a:xfrm>
            <a:off x="3851275" y="0"/>
            <a:ext cx="2944813"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28" tIns="45715" rIns="91428" bIns="45715" numCol="1" anchor="t" anchorCtr="0" compatLnSpc="1">
            <a:prstTxWarp prst="textNoShape">
              <a:avLst/>
            </a:prstTxWarp>
          </a:bodyPr>
          <a:lstStyle>
            <a:lvl1pPr algn="r">
              <a:defRPr sz="1200">
                <a:solidFill>
                  <a:srgbClr val="000000"/>
                </a:solidFill>
              </a:defRPr>
            </a:lvl1pPr>
          </a:lstStyle>
          <a:p>
            <a:endParaRPr lang="en-US"/>
          </a:p>
        </p:txBody>
      </p:sp>
      <p:sp>
        <p:nvSpPr>
          <p:cNvPr id="67588" name="Rectangle 4"/>
          <p:cNvSpPr>
            <a:spLocks noGrp="1" noChangeArrowheads="1"/>
          </p:cNvSpPr>
          <p:nvPr>
            <p:ph type="ftr" sz="quarter" idx="2"/>
          </p:nvPr>
        </p:nvSpPr>
        <p:spPr bwMode="auto">
          <a:xfrm>
            <a:off x="0" y="9428163"/>
            <a:ext cx="2944813" cy="496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28" tIns="45715" rIns="91428" bIns="45715" numCol="1" anchor="b" anchorCtr="0" compatLnSpc="1">
            <a:prstTxWarp prst="textNoShape">
              <a:avLst/>
            </a:prstTxWarp>
          </a:bodyPr>
          <a:lstStyle>
            <a:lvl1pPr>
              <a:defRPr sz="1200">
                <a:solidFill>
                  <a:srgbClr val="000000"/>
                </a:solidFill>
              </a:defRPr>
            </a:lvl1pPr>
          </a:lstStyle>
          <a:p>
            <a:endParaRPr lang="en-US"/>
          </a:p>
        </p:txBody>
      </p:sp>
      <p:sp>
        <p:nvSpPr>
          <p:cNvPr id="67589" name="Rectangle 5"/>
          <p:cNvSpPr>
            <a:spLocks noGrp="1" noChangeArrowheads="1"/>
          </p:cNvSpPr>
          <p:nvPr>
            <p:ph type="sldNum" sz="quarter" idx="3"/>
          </p:nvPr>
        </p:nvSpPr>
        <p:spPr bwMode="auto">
          <a:xfrm>
            <a:off x="3851275" y="9428163"/>
            <a:ext cx="2944813" cy="496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28" tIns="45715" rIns="91428" bIns="45715" numCol="1" anchor="b" anchorCtr="0" compatLnSpc="1">
            <a:prstTxWarp prst="textNoShape">
              <a:avLst/>
            </a:prstTxWarp>
          </a:bodyPr>
          <a:lstStyle>
            <a:lvl1pPr algn="r">
              <a:defRPr sz="1200">
                <a:solidFill>
                  <a:srgbClr val="000000"/>
                </a:solidFill>
              </a:defRPr>
            </a:lvl1pPr>
          </a:lstStyle>
          <a:p>
            <a:fld id="{C04483A7-5B19-4D33-B830-B95831D4CC4F}" type="slidenum">
              <a:rPr lang="en-US"/>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AutoShape 1"/>
          <p:cNvSpPr>
            <a:spLocks noChangeArrowheads="1"/>
          </p:cNvSpPr>
          <p:nvPr/>
        </p:nvSpPr>
        <p:spPr bwMode="auto">
          <a:xfrm>
            <a:off x="0" y="0"/>
            <a:ext cx="6797675" cy="9926638"/>
          </a:xfrm>
          <a:prstGeom prst="roundRect">
            <a:avLst>
              <a:gd name="adj" fmla="val 19"/>
            </a:avLst>
          </a:prstGeom>
          <a:solidFill>
            <a:srgbClr val="FFFFFF"/>
          </a:solidFill>
          <a:ln w="9525">
            <a:noFill/>
            <a:round/>
            <a:headEnd/>
            <a:tailEnd/>
          </a:ln>
          <a:effectLst/>
        </p:spPr>
        <p:txBody>
          <a:bodyPr wrap="none" anchor="ctr"/>
          <a:lstStyle/>
          <a:p>
            <a:endParaRPr lang="en-US"/>
          </a:p>
        </p:txBody>
      </p:sp>
      <p:sp>
        <p:nvSpPr>
          <p:cNvPr id="3074" name="Rectangle 2"/>
          <p:cNvSpPr>
            <a:spLocks noGrp="1" noChangeArrowheads="1"/>
          </p:cNvSpPr>
          <p:nvPr>
            <p:ph type="hdr"/>
          </p:nvPr>
        </p:nvSpPr>
        <p:spPr bwMode="auto">
          <a:xfrm>
            <a:off x="0" y="0"/>
            <a:ext cx="2943225" cy="495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88" tIns="46794" rIns="89988" bIns="46794" numCol="1" anchor="t" anchorCtr="0" compatLnSpc="1">
            <a:prstTxWarp prst="textNoShape">
              <a:avLst/>
            </a:prstTxWarp>
          </a:bodyPr>
          <a:lstStyle>
            <a:lvl1pPr>
              <a:buSzPct val="45000"/>
              <a:buFont typeface="Wingdings" pitchFamily="2" charset="2"/>
              <a:buNone/>
              <a:tabLst>
                <a:tab pos="722313" algn="l"/>
                <a:tab pos="1447800" algn="l"/>
                <a:tab pos="2170113" algn="l"/>
                <a:tab pos="2895600" algn="l"/>
              </a:tabLst>
              <a:defRPr sz="1200">
                <a:solidFill>
                  <a:srgbClr val="000000"/>
                </a:solidFill>
                <a:latin typeface="Times New Roman" pitchFamily="18" charset="0"/>
              </a:defRPr>
            </a:lvl1pPr>
          </a:lstStyle>
          <a:p>
            <a:endParaRPr lang="nl-NL"/>
          </a:p>
        </p:txBody>
      </p:sp>
      <p:sp>
        <p:nvSpPr>
          <p:cNvPr id="3075" name="Rectangle 3"/>
          <p:cNvSpPr>
            <a:spLocks noGrp="1" noChangeArrowheads="1"/>
          </p:cNvSpPr>
          <p:nvPr>
            <p:ph type="dt"/>
          </p:nvPr>
        </p:nvSpPr>
        <p:spPr bwMode="auto">
          <a:xfrm>
            <a:off x="3852863" y="0"/>
            <a:ext cx="2943225" cy="495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88" tIns="46794" rIns="89988" bIns="46794" numCol="1" anchor="t" anchorCtr="0" compatLnSpc="1">
            <a:prstTxWarp prst="textNoShape">
              <a:avLst/>
            </a:prstTxWarp>
          </a:bodyPr>
          <a:lstStyle>
            <a:lvl1pPr algn="r">
              <a:buSzPct val="45000"/>
              <a:buFont typeface="Wingdings" pitchFamily="2" charset="2"/>
              <a:buNone/>
              <a:tabLst>
                <a:tab pos="722313" algn="l"/>
                <a:tab pos="1447800" algn="l"/>
                <a:tab pos="2170113" algn="l"/>
                <a:tab pos="2895600" algn="l"/>
              </a:tabLst>
              <a:defRPr sz="1200">
                <a:solidFill>
                  <a:srgbClr val="000000"/>
                </a:solidFill>
                <a:latin typeface="Times New Roman" pitchFamily="18" charset="0"/>
              </a:defRPr>
            </a:lvl1pPr>
          </a:lstStyle>
          <a:p>
            <a:pPr>
              <a:defRPr/>
            </a:pPr>
            <a:r>
              <a:rPr lang="nl-NL"/>
              <a:t>21 november 2011</a:t>
            </a:r>
          </a:p>
        </p:txBody>
      </p:sp>
      <p:sp>
        <p:nvSpPr>
          <p:cNvPr id="31749" name="Rectangle 4"/>
          <p:cNvSpPr>
            <a:spLocks noGrp="1" noChangeArrowheads="1"/>
          </p:cNvSpPr>
          <p:nvPr>
            <p:ph type="sldImg"/>
          </p:nvPr>
        </p:nvSpPr>
        <p:spPr bwMode="auto">
          <a:xfrm>
            <a:off x="917575" y="744538"/>
            <a:ext cx="4960938" cy="3721100"/>
          </a:xfrm>
          <a:prstGeom prst="rect">
            <a:avLst/>
          </a:prstGeom>
          <a:solidFill>
            <a:srgbClr val="FFFFFF"/>
          </a:solidFill>
          <a:ln w="9360">
            <a:solidFill>
              <a:srgbClr val="000000"/>
            </a:solidFill>
            <a:miter lim="800000"/>
            <a:headEnd/>
            <a:tailEnd/>
          </a:ln>
          <a:effectLst/>
        </p:spPr>
      </p:sp>
      <p:sp>
        <p:nvSpPr>
          <p:cNvPr id="3077" name="Rectangle 5"/>
          <p:cNvSpPr>
            <a:spLocks noGrp="1" noChangeArrowheads="1"/>
          </p:cNvSpPr>
          <p:nvPr>
            <p:ph type="body"/>
          </p:nvPr>
        </p:nvSpPr>
        <p:spPr bwMode="auto">
          <a:xfrm>
            <a:off x="679450" y="4714875"/>
            <a:ext cx="5438775" cy="4465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88" tIns="46794" rIns="89988" bIns="46794" numCol="1" anchor="t" anchorCtr="0" compatLnSpc="1">
            <a:prstTxWarp prst="textNoShape">
              <a:avLst/>
            </a:prstTxWarp>
          </a:bodyPr>
          <a:lstStyle/>
          <a:p>
            <a:pPr lvl="0"/>
            <a:endParaRPr lang="en-US" smtClean="0"/>
          </a:p>
        </p:txBody>
      </p:sp>
      <p:sp>
        <p:nvSpPr>
          <p:cNvPr id="3078" name="Rectangle 6"/>
          <p:cNvSpPr>
            <a:spLocks noGrp="1" noChangeArrowheads="1"/>
          </p:cNvSpPr>
          <p:nvPr>
            <p:ph type="ftr"/>
          </p:nvPr>
        </p:nvSpPr>
        <p:spPr bwMode="auto">
          <a:xfrm>
            <a:off x="0" y="9428163"/>
            <a:ext cx="2943225" cy="495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88" tIns="46794" rIns="89988" bIns="46794" numCol="1" anchor="b" anchorCtr="0" compatLnSpc="1">
            <a:prstTxWarp prst="textNoShape">
              <a:avLst/>
            </a:prstTxWarp>
          </a:bodyPr>
          <a:lstStyle>
            <a:lvl1pPr>
              <a:buSzPct val="45000"/>
              <a:buFont typeface="Wingdings" pitchFamily="2" charset="2"/>
              <a:buNone/>
              <a:tabLst>
                <a:tab pos="722313" algn="l"/>
                <a:tab pos="1447800" algn="l"/>
                <a:tab pos="2170113" algn="l"/>
                <a:tab pos="2895600" algn="l"/>
              </a:tabLst>
              <a:defRPr sz="1200">
                <a:solidFill>
                  <a:srgbClr val="000000"/>
                </a:solidFill>
                <a:latin typeface="Times New Roman" pitchFamily="18" charset="0"/>
              </a:defRPr>
            </a:lvl1pPr>
          </a:lstStyle>
          <a:p>
            <a:endParaRPr lang="nl-NL"/>
          </a:p>
        </p:txBody>
      </p:sp>
      <p:sp>
        <p:nvSpPr>
          <p:cNvPr id="3079" name="Rectangle 7"/>
          <p:cNvSpPr>
            <a:spLocks noGrp="1" noChangeArrowheads="1"/>
          </p:cNvSpPr>
          <p:nvPr>
            <p:ph type="sldNum"/>
          </p:nvPr>
        </p:nvSpPr>
        <p:spPr bwMode="auto">
          <a:xfrm>
            <a:off x="3852863" y="9428163"/>
            <a:ext cx="2943225" cy="495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9988" tIns="46794" rIns="89988" bIns="46794" numCol="1" anchor="b" anchorCtr="0" compatLnSpc="1">
            <a:prstTxWarp prst="textNoShape">
              <a:avLst/>
            </a:prstTxWarp>
          </a:bodyPr>
          <a:lstStyle>
            <a:lvl1pPr algn="r">
              <a:buSzPct val="45000"/>
              <a:buFont typeface="Wingdings" pitchFamily="2" charset="2"/>
              <a:buNone/>
              <a:tabLst>
                <a:tab pos="722313" algn="l"/>
                <a:tab pos="1447800" algn="l"/>
                <a:tab pos="2170113" algn="l"/>
                <a:tab pos="2895600" algn="l"/>
              </a:tabLst>
              <a:defRPr sz="1200">
                <a:solidFill>
                  <a:srgbClr val="000000"/>
                </a:solidFill>
                <a:latin typeface="Times New Roman" pitchFamily="18" charset="0"/>
              </a:defRPr>
            </a:lvl1pPr>
          </a:lstStyle>
          <a:p>
            <a:fld id="{B720D87B-75FA-472A-A028-778F8DF04595}" type="slidenum">
              <a:rPr lang="nl-NL"/>
              <a:pPr/>
              <a:t>‹nr.›</a:t>
            </a:fld>
            <a:endParaRPr lang="nl-NL"/>
          </a:p>
        </p:txBody>
      </p:sp>
    </p:spTree>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deltares.nl/xmlpages/TXP/files?p_file_id=2267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deltares.nl/" TargetMode="External"/><Relationship Id="rId7" Type="http://schemas.openxmlformats.org/officeDocument/2006/relationships/hyperlink" Target="http://www.sensoruniverse.com/"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tno.nl/" TargetMode="External"/><Relationship Id="rId5" Type="http://schemas.openxmlformats.org/officeDocument/2006/relationships/hyperlink" Target="http://www.stowa.nl/" TargetMode="External"/><Relationship Id="rId4" Type="http://schemas.openxmlformats.org/officeDocument/2006/relationships/hyperlink" Target="http://nom.n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2771" name="Rectangle 7"/>
          <p:cNvSpPr>
            <a:spLocks noGrp="1" noChangeArrowheads="1"/>
          </p:cNvSpPr>
          <p:nvPr>
            <p:ph type="sldNum" sz="quarter"/>
          </p:nvPr>
        </p:nvSpPr>
        <p:spPr>
          <a:noFill/>
          <a:ln>
            <a:round/>
            <a:headEnd/>
            <a:tailEnd/>
          </a:ln>
        </p:spPr>
        <p:txBody>
          <a:bodyPr/>
          <a:lstStyle/>
          <a:p>
            <a:fld id="{97917F4E-E70E-417B-BE54-547FD621629F}" type="slidenum">
              <a:rPr lang="nl-NL"/>
              <a:pPr/>
              <a:t>1</a:t>
            </a:fld>
            <a:endParaRPr lang="nl-NL"/>
          </a:p>
        </p:txBody>
      </p:sp>
      <p:sp>
        <p:nvSpPr>
          <p:cNvPr id="32772" name="Rectangle 1"/>
          <p:cNvSpPr>
            <a:spLocks noChangeArrowheads="1" noTextEdit="1"/>
          </p:cNvSpPr>
          <p:nvPr>
            <p:ph type="sldImg"/>
          </p:nvPr>
        </p:nvSpPr>
        <p:spPr>
          <a:xfrm>
            <a:off x="917575" y="744538"/>
            <a:ext cx="4962525" cy="3722687"/>
          </a:xfrm>
          <a:ln/>
        </p:spPr>
      </p:sp>
      <p:sp>
        <p:nvSpPr>
          <p:cNvPr id="32773" name="Rectangle 2"/>
          <p:cNvSpPr>
            <a:spLocks noChangeArrowheads="1"/>
          </p:cNvSpPr>
          <p:nvPr>
            <p:ph type="body" idx="1"/>
          </p:nvPr>
        </p:nvSpPr>
        <p:spPr>
          <a:xfrm>
            <a:off x="679450" y="4714875"/>
            <a:ext cx="5440363" cy="4467225"/>
          </a:xfrm>
          <a:noFill/>
        </p:spPr>
        <p:txBody>
          <a:bodyPr wrap="none" lIns="91428" tIns="45715" rIns="91428" bIns="45715" anchor="ct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9939" name="Rectangle 7"/>
          <p:cNvSpPr>
            <a:spLocks noGrp="1" noChangeArrowheads="1"/>
          </p:cNvSpPr>
          <p:nvPr>
            <p:ph type="sldNum" sz="quarter"/>
          </p:nvPr>
        </p:nvSpPr>
        <p:spPr>
          <a:noFill/>
          <a:ln>
            <a:round/>
            <a:headEnd/>
            <a:tailEnd/>
          </a:ln>
        </p:spPr>
        <p:txBody>
          <a:bodyPr/>
          <a:lstStyle/>
          <a:p>
            <a:fld id="{11C0B837-0DAE-4752-98B8-79D55DC8D8F3}" type="slidenum">
              <a:rPr lang="nl-NL"/>
              <a:pPr/>
              <a:t>10</a:t>
            </a:fld>
            <a:endParaRPr lang="nl-NL"/>
          </a:p>
        </p:txBody>
      </p:sp>
      <p:sp>
        <p:nvSpPr>
          <p:cNvPr id="39940"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742E4E0B-594D-4A33-A7B6-ED989922AD24}"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10</a:t>
            </a:fld>
            <a:endParaRPr lang="nl-NL" sz="1200">
              <a:solidFill>
                <a:srgbClr val="000000"/>
              </a:solidFill>
            </a:endParaRPr>
          </a:p>
        </p:txBody>
      </p:sp>
      <p:sp>
        <p:nvSpPr>
          <p:cNvPr id="39941"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9942"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9943"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9944" name="Text Box 5"/>
          <p:cNvSpPr>
            <a:spLocks noChangeArrowheads="1"/>
          </p:cNvSpPr>
          <p:nvPr>
            <p:ph type="body"/>
          </p:nvPr>
        </p:nvSpPr>
        <p:spPr>
          <a:xfrm>
            <a:off x="681038" y="4714875"/>
            <a:ext cx="5437187" cy="4465638"/>
          </a:xfrm>
          <a:noFill/>
        </p:spPr>
        <p:txBody>
          <a:bodyPr wrap="none" lIns="91428" tIns="45715" rIns="91428" bIns="45715" anchor="ctr"/>
          <a:lstStyle/>
          <a:p>
            <a:r>
              <a:rPr lang="en-US" smtClean="0"/>
              <a:t>Deltares creëert meerwaarde op vijf maatschappelijke terreinen: waterveiligheid, beschikbaarheid van water en grondstoffen, bouwen in de delta, gezonde water- en bodemsystemen en duurzame inrichting van deltagebieden. Deze thema’s sluiten aan op de maatschappelijke thema’s en de topsectoren van de Nederlandse overheid. Binnen elk van deze thema’s ontplooit Deltares verschillende soorten activiteiten: strategisch onderzoek, toegepast onderzoek, productontwikkeling, kennisoverdracht en specialistisch advies. Al deze activiteiten zijn kennisintensief en innovatief.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9939" name="Rectangle 7"/>
          <p:cNvSpPr>
            <a:spLocks noGrp="1" noChangeArrowheads="1"/>
          </p:cNvSpPr>
          <p:nvPr>
            <p:ph type="sldNum" sz="quarter"/>
          </p:nvPr>
        </p:nvSpPr>
        <p:spPr>
          <a:noFill/>
          <a:ln>
            <a:round/>
            <a:headEnd/>
            <a:tailEnd/>
          </a:ln>
        </p:spPr>
        <p:txBody>
          <a:bodyPr/>
          <a:lstStyle/>
          <a:p>
            <a:fld id="{11C0B837-0DAE-4752-98B8-79D55DC8D8F3}" type="slidenum">
              <a:rPr lang="nl-NL"/>
              <a:pPr/>
              <a:t>11</a:t>
            </a:fld>
            <a:endParaRPr lang="nl-NL"/>
          </a:p>
        </p:txBody>
      </p:sp>
      <p:sp>
        <p:nvSpPr>
          <p:cNvPr id="39940"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742E4E0B-594D-4A33-A7B6-ED989922AD24}"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11</a:t>
            </a:fld>
            <a:endParaRPr lang="nl-NL" sz="1200">
              <a:solidFill>
                <a:srgbClr val="000000"/>
              </a:solidFill>
            </a:endParaRPr>
          </a:p>
        </p:txBody>
      </p:sp>
      <p:sp>
        <p:nvSpPr>
          <p:cNvPr id="39941"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9942"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9943"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9944" name="Text Box 5"/>
          <p:cNvSpPr>
            <a:spLocks noChangeArrowheads="1"/>
          </p:cNvSpPr>
          <p:nvPr>
            <p:ph type="body"/>
          </p:nvPr>
        </p:nvSpPr>
        <p:spPr>
          <a:xfrm>
            <a:off x="681038" y="4714875"/>
            <a:ext cx="5437187" cy="4465638"/>
          </a:xfrm>
          <a:noFill/>
        </p:spPr>
        <p:txBody>
          <a:bodyPr wrap="none" lIns="91428" tIns="45715" rIns="91428" bIns="45715" anchor="ctr"/>
          <a:lstStyle/>
          <a:p>
            <a:r>
              <a:rPr lang="en-US" smtClean="0"/>
              <a:t>Deltares creëert meerwaarde op vijf maatschappelijke terreinen: waterveiligheid, beschikbaarheid van water en grondstoffen, bouwen in de delta, gezonde water- en bodemsystemen en duurzame inrichting van deltagebieden. Deze thema’s sluiten aan op de maatschappelijke thema’s en de topsectoren van de Nederlandse overheid. Binnen elk van deze thema’s ontplooit Deltares verschillende soorten activiteiten: strategisch onderzoek, toegepast onderzoek, productontwikkeling, kennisoverdracht en specialistisch advies. Al deze activiteiten zijn kennisintensief en innovatief.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9939" name="Rectangle 7"/>
          <p:cNvSpPr>
            <a:spLocks noGrp="1" noChangeArrowheads="1"/>
          </p:cNvSpPr>
          <p:nvPr>
            <p:ph type="sldNum" sz="quarter"/>
          </p:nvPr>
        </p:nvSpPr>
        <p:spPr>
          <a:noFill/>
          <a:ln>
            <a:round/>
            <a:headEnd/>
            <a:tailEnd/>
          </a:ln>
        </p:spPr>
        <p:txBody>
          <a:bodyPr/>
          <a:lstStyle/>
          <a:p>
            <a:fld id="{11C0B837-0DAE-4752-98B8-79D55DC8D8F3}" type="slidenum">
              <a:rPr lang="nl-NL"/>
              <a:pPr/>
              <a:t>12</a:t>
            </a:fld>
            <a:endParaRPr lang="nl-NL"/>
          </a:p>
        </p:txBody>
      </p:sp>
      <p:sp>
        <p:nvSpPr>
          <p:cNvPr id="39940"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742E4E0B-594D-4A33-A7B6-ED989922AD24}"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12</a:t>
            </a:fld>
            <a:endParaRPr lang="nl-NL" sz="1200">
              <a:solidFill>
                <a:srgbClr val="000000"/>
              </a:solidFill>
            </a:endParaRPr>
          </a:p>
        </p:txBody>
      </p:sp>
      <p:sp>
        <p:nvSpPr>
          <p:cNvPr id="39941"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9942"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9943"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9944" name="Text Box 5"/>
          <p:cNvSpPr>
            <a:spLocks noChangeArrowheads="1"/>
          </p:cNvSpPr>
          <p:nvPr>
            <p:ph type="body"/>
          </p:nvPr>
        </p:nvSpPr>
        <p:spPr>
          <a:xfrm>
            <a:off x="681038" y="4714875"/>
            <a:ext cx="5437187" cy="4465638"/>
          </a:xfrm>
          <a:noFill/>
        </p:spPr>
        <p:txBody>
          <a:bodyPr wrap="none" lIns="91428" tIns="45715" rIns="91428" bIns="45715" anchor="ctr"/>
          <a:lstStyle/>
          <a:p>
            <a:r>
              <a:rPr lang="en-US" smtClean="0"/>
              <a:t>Deltares creëert meerwaarde op vijf maatschappelijke terreinen: waterveiligheid, beschikbaarheid van water en grondstoffen, bouwen in de delta, gezonde water- en bodemsystemen en duurzame inrichting van deltagebieden. Deze thema’s sluiten aan op de maatschappelijke thema’s en de topsectoren van de Nederlandse overheid. Binnen elk van deze thema’s ontplooit Deltares verschillende soorten activiteiten: strategisch onderzoek, toegepast onderzoek, productontwikkeling, kennisoverdracht en specialistisch advies. Al deze activiteiten zijn kennisintensief en innovatief.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9939" name="Rectangle 7"/>
          <p:cNvSpPr>
            <a:spLocks noGrp="1" noChangeArrowheads="1"/>
          </p:cNvSpPr>
          <p:nvPr>
            <p:ph type="sldNum" sz="quarter"/>
          </p:nvPr>
        </p:nvSpPr>
        <p:spPr>
          <a:noFill/>
          <a:ln>
            <a:round/>
            <a:headEnd/>
            <a:tailEnd/>
          </a:ln>
        </p:spPr>
        <p:txBody>
          <a:bodyPr/>
          <a:lstStyle/>
          <a:p>
            <a:fld id="{11C0B837-0DAE-4752-98B8-79D55DC8D8F3}" type="slidenum">
              <a:rPr lang="nl-NL"/>
              <a:pPr/>
              <a:t>13</a:t>
            </a:fld>
            <a:endParaRPr lang="nl-NL"/>
          </a:p>
        </p:txBody>
      </p:sp>
      <p:sp>
        <p:nvSpPr>
          <p:cNvPr id="39940"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742E4E0B-594D-4A33-A7B6-ED989922AD24}"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13</a:t>
            </a:fld>
            <a:endParaRPr lang="nl-NL" sz="1200">
              <a:solidFill>
                <a:srgbClr val="000000"/>
              </a:solidFill>
            </a:endParaRPr>
          </a:p>
        </p:txBody>
      </p:sp>
      <p:sp>
        <p:nvSpPr>
          <p:cNvPr id="39941"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9942"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9943"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9944" name="Text Box 5"/>
          <p:cNvSpPr>
            <a:spLocks noChangeArrowheads="1"/>
          </p:cNvSpPr>
          <p:nvPr>
            <p:ph type="body"/>
          </p:nvPr>
        </p:nvSpPr>
        <p:spPr>
          <a:xfrm>
            <a:off x="681038" y="4714875"/>
            <a:ext cx="5437187" cy="4465638"/>
          </a:xfrm>
          <a:noFill/>
        </p:spPr>
        <p:txBody>
          <a:bodyPr wrap="none" lIns="91428" tIns="45715" rIns="91428" bIns="45715" anchor="ctr"/>
          <a:lstStyle/>
          <a:p>
            <a:r>
              <a:rPr lang="en-US" smtClean="0"/>
              <a:t>Deltares creëert meerwaarde op vijf maatschappelijke terreinen: waterveiligheid, beschikbaarheid van water en grondstoffen, bouwen in de delta, gezonde water- en bodemsystemen en duurzame inrichting van deltagebieden. Deze thema’s sluiten aan op de maatschappelijke thema’s en de topsectoren van de Nederlandse overheid. Binnen elk van deze thema’s ontplooit Deltares verschillende soorten activiteiten: strategisch onderzoek, toegepast onderzoek, productontwikkeling, kennisoverdracht en specialistisch advies. Al deze activiteiten zijn kennisintensief en innovatief.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9939" name="Rectangle 7"/>
          <p:cNvSpPr>
            <a:spLocks noGrp="1" noChangeArrowheads="1"/>
          </p:cNvSpPr>
          <p:nvPr>
            <p:ph type="sldNum" sz="quarter"/>
          </p:nvPr>
        </p:nvSpPr>
        <p:spPr>
          <a:noFill/>
          <a:ln>
            <a:round/>
            <a:headEnd/>
            <a:tailEnd/>
          </a:ln>
        </p:spPr>
        <p:txBody>
          <a:bodyPr/>
          <a:lstStyle/>
          <a:p>
            <a:fld id="{11C0B837-0DAE-4752-98B8-79D55DC8D8F3}" type="slidenum">
              <a:rPr lang="nl-NL"/>
              <a:pPr/>
              <a:t>14</a:t>
            </a:fld>
            <a:endParaRPr lang="nl-NL"/>
          </a:p>
        </p:txBody>
      </p:sp>
      <p:sp>
        <p:nvSpPr>
          <p:cNvPr id="39940"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742E4E0B-594D-4A33-A7B6-ED989922AD24}"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14</a:t>
            </a:fld>
            <a:endParaRPr lang="nl-NL" sz="1200">
              <a:solidFill>
                <a:srgbClr val="000000"/>
              </a:solidFill>
            </a:endParaRPr>
          </a:p>
        </p:txBody>
      </p:sp>
      <p:sp>
        <p:nvSpPr>
          <p:cNvPr id="39941"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9942"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9943"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9944" name="Text Box 5"/>
          <p:cNvSpPr>
            <a:spLocks noChangeArrowheads="1"/>
          </p:cNvSpPr>
          <p:nvPr>
            <p:ph type="body"/>
          </p:nvPr>
        </p:nvSpPr>
        <p:spPr>
          <a:xfrm>
            <a:off x="681038" y="4714875"/>
            <a:ext cx="5437187" cy="4465638"/>
          </a:xfrm>
          <a:noFill/>
        </p:spPr>
        <p:txBody>
          <a:bodyPr wrap="none" lIns="91428" tIns="45715" rIns="91428" bIns="45715" anchor="ctr"/>
          <a:lstStyle/>
          <a:p>
            <a:r>
              <a:rPr lang="en-US" smtClean="0"/>
              <a:t>Deltares creëert meerwaarde op vijf maatschappelijke terreinen: waterveiligheid, beschikbaarheid van water en grondstoffen, bouwen in de delta, gezonde water- en bodemsystemen en duurzame inrichting van deltagebieden. Deze thema’s sluiten aan op de maatschappelijke thema’s en de topsectoren van de Nederlandse overheid. Binnen elk van deze thema’s ontplooit Deltares verschillende soorten activiteiten: strategisch onderzoek, toegepast onderzoek, productontwikkeling, kennisoverdracht en specialistisch advies. Al deze activiteiten zijn kennisintensief en innovatief.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9939" name="Rectangle 7"/>
          <p:cNvSpPr>
            <a:spLocks noGrp="1" noChangeArrowheads="1"/>
          </p:cNvSpPr>
          <p:nvPr>
            <p:ph type="sldNum" sz="quarter"/>
          </p:nvPr>
        </p:nvSpPr>
        <p:spPr>
          <a:noFill/>
          <a:ln>
            <a:round/>
            <a:headEnd/>
            <a:tailEnd/>
          </a:ln>
        </p:spPr>
        <p:txBody>
          <a:bodyPr/>
          <a:lstStyle/>
          <a:p>
            <a:fld id="{11C0B837-0DAE-4752-98B8-79D55DC8D8F3}" type="slidenum">
              <a:rPr lang="nl-NL"/>
              <a:pPr/>
              <a:t>15</a:t>
            </a:fld>
            <a:endParaRPr lang="nl-NL"/>
          </a:p>
        </p:txBody>
      </p:sp>
      <p:sp>
        <p:nvSpPr>
          <p:cNvPr id="39940"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742E4E0B-594D-4A33-A7B6-ED989922AD24}"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15</a:t>
            </a:fld>
            <a:endParaRPr lang="nl-NL" sz="1200">
              <a:solidFill>
                <a:srgbClr val="000000"/>
              </a:solidFill>
            </a:endParaRPr>
          </a:p>
        </p:txBody>
      </p:sp>
      <p:sp>
        <p:nvSpPr>
          <p:cNvPr id="39941"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9942"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9943"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9944" name="Text Box 5"/>
          <p:cNvSpPr>
            <a:spLocks noChangeArrowheads="1"/>
          </p:cNvSpPr>
          <p:nvPr>
            <p:ph type="body"/>
          </p:nvPr>
        </p:nvSpPr>
        <p:spPr>
          <a:xfrm>
            <a:off x="681038" y="4714875"/>
            <a:ext cx="5437187" cy="4465638"/>
          </a:xfrm>
          <a:noFill/>
        </p:spPr>
        <p:txBody>
          <a:bodyPr wrap="none" lIns="91428" tIns="45715" rIns="91428" bIns="45715" anchor="ctr"/>
          <a:lstStyle/>
          <a:p>
            <a:r>
              <a:rPr lang="en-US" smtClean="0"/>
              <a:t>Deltares creëert meerwaarde op vijf maatschappelijke terreinen: waterveiligheid, beschikbaarheid van water en grondstoffen, bouwen in de delta, gezonde water- en bodemsystemen en duurzame inrichting van deltagebieden. Deze thema’s sluiten aan op de maatschappelijke thema’s en de topsectoren van de Nederlandse overheid. Binnen elk van deze thema’s ontplooit Deltares verschillende soorten activiteiten: strategisch onderzoek, toegepast onderzoek, productontwikkeling, kennisoverdracht en specialistisch advies. Al deze activiteiten zijn kennisintensief en innovatief.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9939" name="Rectangle 7"/>
          <p:cNvSpPr>
            <a:spLocks noGrp="1" noChangeArrowheads="1"/>
          </p:cNvSpPr>
          <p:nvPr>
            <p:ph type="sldNum" sz="quarter"/>
          </p:nvPr>
        </p:nvSpPr>
        <p:spPr>
          <a:noFill/>
          <a:ln>
            <a:round/>
            <a:headEnd/>
            <a:tailEnd/>
          </a:ln>
        </p:spPr>
        <p:txBody>
          <a:bodyPr/>
          <a:lstStyle/>
          <a:p>
            <a:fld id="{11C0B837-0DAE-4752-98B8-79D55DC8D8F3}" type="slidenum">
              <a:rPr lang="nl-NL"/>
              <a:pPr/>
              <a:t>16</a:t>
            </a:fld>
            <a:endParaRPr lang="nl-NL"/>
          </a:p>
        </p:txBody>
      </p:sp>
      <p:sp>
        <p:nvSpPr>
          <p:cNvPr id="39940"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742E4E0B-594D-4A33-A7B6-ED989922AD24}"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16</a:t>
            </a:fld>
            <a:endParaRPr lang="nl-NL" sz="1200">
              <a:solidFill>
                <a:srgbClr val="000000"/>
              </a:solidFill>
            </a:endParaRPr>
          </a:p>
        </p:txBody>
      </p:sp>
      <p:sp>
        <p:nvSpPr>
          <p:cNvPr id="39941"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9942"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9943"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9944" name="Text Box 5"/>
          <p:cNvSpPr>
            <a:spLocks noChangeArrowheads="1"/>
          </p:cNvSpPr>
          <p:nvPr>
            <p:ph type="body"/>
          </p:nvPr>
        </p:nvSpPr>
        <p:spPr>
          <a:xfrm>
            <a:off x="681038" y="4714875"/>
            <a:ext cx="5437187" cy="4465638"/>
          </a:xfrm>
          <a:noFill/>
        </p:spPr>
        <p:txBody>
          <a:bodyPr wrap="none" lIns="91428" tIns="45715" rIns="91428" bIns="45715" anchor="ctr"/>
          <a:lstStyle/>
          <a:p>
            <a:r>
              <a:rPr lang="en-US" smtClean="0"/>
              <a:t>Deltares creëert meerwaarde op vijf maatschappelijke terreinen: waterveiligheid, beschikbaarheid van water en grondstoffen, bouwen in de delta, gezonde water- en bodemsystemen en duurzame inrichting van deltagebieden. Deze thema’s sluiten aan op de maatschappelijke thema’s en de topsectoren van de Nederlandse overheid. Binnen elk van deze thema’s ontplooit Deltares verschillende soorten activiteiten: strategisch onderzoek, toegepast onderzoek, productontwikkeling, kennisoverdracht en specialistisch advies. Al deze activiteiten zijn kennisintensief en innovatief.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9939" name="Rectangle 7"/>
          <p:cNvSpPr>
            <a:spLocks noGrp="1" noChangeArrowheads="1"/>
          </p:cNvSpPr>
          <p:nvPr>
            <p:ph type="sldNum" sz="quarter"/>
          </p:nvPr>
        </p:nvSpPr>
        <p:spPr>
          <a:noFill/>
          <a:ln>
            <a:round/>
            <a:headEnd/>
            <a:tailEnd/>
          </a:ln>
        </p:spPr>
        <p:txBody>
          <a:bodyPr/>
          <a:lstStyle/>
          <a:p>
            <a:fld id="{11C0B837-0DAE-4752-98B8-79D55DC8D8F3}" type="slidenum">
              <a:rPr lang="nl-NL"/>
              <a:pPr/>
              <a:t>17</a:t>
            </a:fld>
            <a:endParaRPr lang="nl-NL"/>
          </a:p>
        </p:txBody>
      </p:sp>
      <p:sp>
        <p:nvSpPr>
          <p:cNvPr id="39940"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742E4E0B-594D-4A33-A7B6-ED989922AD24}"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17</a:t>
            </a:fld>
            <a:endParaRPr lang="nl-NL" sz="1200">
              <a:solidFill>
                <a:srgbClr val="000000"/>
              </a:solidFill>
            </a:endParaRPr>
          </a:p>
        </p:txBody>
      </p:sp>
      <p:sp>
        <p:nvSpPr>
          <p:cNvPr id="39941"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9942"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9943"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9944" name="Text Box 5"/>
          <p:cNvSpPr>
            <a:spLocks noChangeArrowheads="1"/>
          </p:cNvSpPr>
          <p:nvPr>
            <p:ph type="body"/>
          </p:nvPr>
        </p:nvSpPr>
        <p:spPr>
          <a:xfrm>
            <a:off x="681038" y="4714875"/>
            <a:ext cx="5437187" cy="4465638"/>
          </a:xfrm>
          <a:noFill/>
        </p:spPr>
        <p:txBody>
          <a:bodyPr wrap="none" lIns="91428" tIns="45715" rIns="91428" bIns="45715" anchor="ctr"/>
          <a:lstStyle/>
          <a:p>
            <a:r>
              <a:rPr lang="en-US" smtClean="0"/>
              <a:t>Deltares creëert meerwaarde op vijf maatschappelijke terreinen: waterveiligheid, beschikbaarheid van water en grondstoffen, bouwen in de delta, gezonde water- en bodemsystemen en duurzame inrichting van deltagebieden. Deze thema’s sluiten aan op de maatschappelijke thema’s en de topsectoren van de Nederlandse overheid. Binnen elk van deze thema’s ontplooit Deltares verschillende soorten activiteiten: strategisch onderzoek, toegepast onderzoek, productontwikkeling, kennisoverdracht en specialistisch advies. Al deze activiteiten zijn kennisintensief en innovatief.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41987" name="Rectangle 7"/>
          <p:cNvSpPr>
            <a:spLocks noGrp="1" noChangeArrowheads="1"/>
          </p:cNvSpPr>
          <p:nvPr>
            <p:ph type="sldNum" sz="quarter"/>
          </p:nvPr>
        </p:nvSpPr>
        <p:spPr>
          <a:noFill/>
          <a:ln>
            <a:round/>
            <a:headEnd/>
            <a:tailEnd/>
          </a:ln>
        </p:spPr>
        <p:txBody>
          <a:bodyPr/>
          <a:lstStyle/>
          <a:p>
            <a:fld id="{A3058F63-6F35-4F60-B0F3-E488C3FC1A21}" type="slidenum">
              <a:rPr lang="nl-NL"/>
              <a:pPr/>
              <a:t>18</a:t>
            </a:fld>
            <a:endParaRPr lang="nl-NL"/>
          </a:p>
        </p:txBody>
      </p:sp>
      <p:sp>
        <p:nvSpPr>
          <p:cNvPr id="41988" name="Rectangle 1"/>
          <p:cNvSpPr>
            <a:spLocks noChangeArrowheads="1" noTextEdit="1"/>
          </p:cNvSpPr>
          <p:nvPr>
            <p:ph type="sldImg"/>
          </p:nvPr>
        </p:nvSpPr>
        <p:spPr>
          <a:xfrm>
            <a:off x="917575" y="744538"/>
            <a:ext cx="4962525" cy="3722687"/>
          </a:xfrm>
          <a:ln/>
        </p:spPr>
      </p:sp>
      <p:sp>
        <p:nvSpPr>
          <p:cNvPr id="41989" name="Rectangle 2"/>
          <p:cNvSpPr>
            <a:spLocks noChangeArrowheads="1"/>
          </p:cNvSpPr>
          <p:nvPr>
            <p:ph type="body" idx="1"/>
          </p:nvPr>
        </p:nvSpPr>
        <p:spPr>
          <a:xfrm>
            <a:off x="679450" y="4714875"/>
            <a:ext cx="5440363" cy="4467225"/>
          </a:xfrm>
          <a:noFill/>
        </p:spPr>
        <p:txBody>
          <a:bodyPr wrap="none" lIns="91428" tIns="45715" rIns="91428" bIns="45715" anchor="ct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43011" name="Rectangle 7"/>
          <p:cNvSpPr>
            <a:spLocks noGrp="1" noChangeArrowheads="1"/>
          </p:cNvSpPr>
          <p:nvPr>
            <p:ph type="sldNum" sz="quarter"/>
          </p:nvPr>
        </p:nvSpPr>
        <p:spPr>
          <a:noFill/>
          <a:ln>
            <a:round/>
            <a:headEnd/>
            <a:tailEnd/>
          </a:ln>
        </p:spPr>
        <p:txBody>
          <a:bodyPr/>
          <a:lstStyle/>
          <a:p>
            <a:fld id="{061B055F-506B-4777-B9B4-EC7365885065}" type="slidenum">
              <a:rPr lang="nl-NL"/>
              <a:pPr/>
              <a:t>19</a:t>
            </a:fld>
            <a:endParaRPr lang="nl-NL"/>
          </a:p>
        </p:txBody>
      </p:sp>
      <p:sp>
        <p:nvSpPr>
          <p:cNvPr id="43012" name="Rectangle 2"/>
          <p:cNvSpPr>
            <a:spLocks noGrp="1" noChangeArrowheads="1" noTextEdit="1"/>
          </p:cNvSpPr>
          <p:nvPr>
            <p:ph type="sldImg"/>
          </p:nvPr>
        </p:nvSpPr>
        <p:spPr>
          <a:ln/>
        </p:spPr>
      </p:sp>
      <p:sp>
        <p:nvSpPr>
          <p:cNvPr id="43013" name="Rectangle 3"/>
          <p:cNvSpPr>
            <a:spLocks noGrp="1" noChangeArrowheads="1"/>
          </p:cNvSpPr>
          <p:nvPr>
            <p:ph type="body" idx="1"/>
          </p:nvPr>
        </p:nvSpPr>
        <p:spPr>
          <a:noFill/>
        </p:spPr>
        <p:txBody>
          <a:bodyPr/>
          <a:lstStyle/>
          <a:p>
            <a:r>
              <a:rPr lang="en-US" smtClean="0"/>
              <a:t>De excellente kennis van medewerkers is het fundament van Deltares. </a:t>
            </a:r>
          </a:p>
          <a:p>
            <a:r>
              <a:rPr lang="en-US" smtClean="0"/>
              <a:t>Deltares heeft meer dan achthonderd medewerkers, waarvan de meesten (600) kenniswerkers zijn</a:t>
            </a:r>
            <a:r>
              <a:rPr lang="en-US" b="1" smtClean="0"/>
              <a:t>. </a:t>
            </a: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3795" name="Rectangle 7"/>
          <p:cNvSpPr>
            <a:spLocks noGrp="1" noChangeArrowheads="1"/>
          </p:cNvSpPr>
          <p:nvPr>
            <p:ph type="sldNum" sz="quarter"/>
          </p:nvPr>
        </p:nvSpPr>
        <p:spPr>
          <a:noFill/>
          <a:ln>
            <a:round/>
            <a:headEnd/>
            <a:tailEnd/>
          </a:ln>
        </p:spPr>
        <p:txBody>
          <a:bodyPr/>
          <a:lstStyle/>
          <a:p>
            <a:fld id="{75BBA79E-B695-4E2E-B1D7-2E07C2AB838A}" type="slidenum">
              <a:rPr lang="nl-NL"/>
              <a:pPr/>
              <a:t>2</a:t>
            </a:fld>
            <a:endParaRPr lang="nl-NL"/>
          </a:p>
        </p:txBody>
      </p:sp>
      <p:sp>
        <p:nvSpPr>
          <p:cNvPr id="33796" name="Rectangle 1"/>
          <p:cNvSpPr>
            <a:spLocks noChangeArrowheads="1" noTextEdit="1"/>
          </p:cNvSpPr>
          <p:nvPr>
            <p:ph type="sldImg"/>
          </p:nvPr>
        </p:nvSpPr>
        <p:spPr>
          <a:xfrm>
            <a:off x="917575" y="744538"/>
            <a:ext cx="4962525" cy="3722687"/>
          </a:xfrm>
          <a:ln/>
        </p:spPr>
      </p:sp>
      <p:sp>
        <p:nvSpPr>
          <p:cNvPr id="33797" name="Text Box 2"/>
          <p:cNvSpPr>
            <a:spLocks noChangeArrowheads="1"/>
          </p:cNvSpPr>
          <p:nvPr>
            <p:ph type="body" idx="1"/>
          </p:nvPr>
        </p:nvSpPr>
        <p:spPr>
          <a:xfrm>
            <a:off x="679450" y="4714875"/>
            <a:ext cx="5440363" cy="4467225"/>
          </a:xfrm>
          <a:noFill/>
        </p:spPr>
        <p:txBody>
          <a:bodyPr wrap="none" lIns="91428" tIns="45715" rIns="91428" bIns="45715" anchor="ctr"/>
          <a:lstStyle/>
          <a:p>
            <a:r>
              <a:rPr lang="nl-NL" smtClean="0"/>
              <a:t>Toon de Deltares in 2 minuten film, te bekijken op intranet http://orasvr02.wldelft.nl:7778/txmpub/files/?p_file_id=6695 of Deltares-website  </a:t>
            </a:r>
            <a:r>
              <a:rPr lang="nl-NL" smtClean="0">
                <a:hlinkClick r:id="rId3"/>
              </a:rPr>
              <a:t>http://www.deltares.nl/xmlpages/TXP/files?p_file_id=22674</a:t>
            </a:r>
            <a:endParaRPr lang="nl-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44035" name="Rectangle 7"/>
          <p:cNvSpPr>
            <a:spLocks noGrp="1" noChangeArrowheads="1"/>
          </p:cNvSpPr>
          <p:nvPr>
            <p:ph type="sldNum" sz="quarter"/>
          </p:nvPr>
        </p:nvSpPr>
        <p:spPr>
          <a:noFill/>
          <a:ln>
            <a:round/>
            <a:headEnd/>
            <a:tailEnd/>
          </a:ln>
        </p:spPr>
        <p:txBody>
          <a:bodyPr/>
          <a:lstStyle/>
          <a:p>
            <a:fld id="{A6621D30-3519-4D55-A227-D6BF8221125F}" type="slidenum">
              <a:rPr lang="nl-NL"/>
              <a:pPr/>
              <a:t>20</a:t>
            </a:fld>
            <a:endParaRPr lang="nl-NL"/>
          </a:p>
        </p:txBody>
      </p:sp>
      <p:sp>
        <p:nvSpPr>
          <p:cNvPr id="44036"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08C69359-DEC6-4D39-B695-C4D799A3845B}"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20</a:t>
            </a:fld>
            <a:endParaRPr lang="nl-NL" sz="1200">
              <a:solidFill>
                <a:srgbClr val="000000"/>
              </a:solidFill>
            </a:endParaRPr>
          </a:p>
        </p:txBody>
      </p:sp>
      <p:sp>
        <p:nvSpPr>
          <p:cNvPr id="44037"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44038"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44039" name="Rectangle 4"/>
          <p:cNvSpPr>
            <a:spLocks noChangeArrowheads="1" noTextEdit="1"/>
          </p:cNvSpPr>
          <p:nvPr>
            <p:ph type="sldImg"/>
          </p:nvPr>
        </p:nvSpPr>
        <p:spPr>
          <a:xfrm>
            <a:off x="919163" y="754063"/>
            <a:ext cx="4957762" cy="3717925"/>
          </a:xfrm>
          <a:ln/>
        </p:spPr>
      </p:sp>
      <p:sp>
        <p:nvSpPr>
          <p:cNvPr id="44040" name="Text Box 5"/>
          <p:cNvSpPr>
            <a:spLocks noChangeArrowheads="1"/>
          </p:cNvSpPr>
          <p:nvPr>
            <p:ph type="body" idx="1"/>
          </p:nvPr>
        </p:nvSpPr>
        <p:spPr>
          <a:xfrm>
            <a:off x="681038" y="4714875"/>
            <a:ext cx="5435600" cy="5095875"/>
          </a:xfrm>
          <a:noFill/>
        </p:spPr>
        <p:txBody>
          <a:bodyPr/>
          <a:lstStyle/>
          <a:p>
            <a:r>
              <a:rPr lang="nl-NL" sz="1200" b="0" i="0" kern="1200" dirty="0" smtClean="0">
                <a:solidFill>
                  <a:srgbClr val="000000"/>
                </a:solidFill>
                <a:latin typeface="Times New Roman" pitchFamily="18" charset="0"/>
                <a:ea typeface="+mn-ea"/>
                <a:cs typeface="+mn-cs"/>
              </a:rPr>
              <a:t>In het contact met de buitenwereld speelt </a:t>
            </a:r>
            <a:r>
              <a:rPr lang="nl-NL" sz="1200" b="0" i="0" kern="1200" dirty="0" err="1" smtClean="0">
                <a:solidFill>
                  <a:srgbClr val="000000"/>
                </a:solidFill>
                <a:latin typeface="Times New Roman" pitchFamily="18" charset="0"/>
                <a:ea typeface="+mn-ea"/>
                <a:cs typeface="+mn-cs"/>
              </a:rPr>
              <a:t>Deltares</a:t>
            </a:r>
            <a:r>
              <a:rPr lang="nl-NL" sz="1200" b="0" i="0" kern="1200" dirty="0" smtClean="0">
                <a:solidFill>
                  <a:srgbClr val="000000"/>
                </a:solidFill>
                <a:latin typeface="Times New Roman" pitchFamily="18" charset="0"/>
                <a:ea typeface="+mn-ea"/>
                <a:cs typeface="+mn-cs"/>
              </a:rPr>
              <a:t> vijf samenhangende rollen.</a:t>
            </a:r>
          </a:p>
          <a:p>
            <a:r>
              <a:rPr lang="nl-NL" sz="1200" b="0" i="0" kern="1200" dirty="0" smtClean="0">
                <a:solidFill>
                  <a:srgbClr val="000000"/>
                </a:solidFill>
                <a:latin typeface="Times New Roman" pitchFamily="18" charset="0"/>
                <a:ea typeface="+mn-ea"/>
                <a:cs typeface="+mn-cs"/>
              </a:rPr>
              <a:t>Als ontwikkelcentrum beantwoordt </a:t>
            </a:r>
            <a:r>
              <a:rPr lang="nl-NL" sz="1200" b="0" i="0" kern="1200" dirty="0" err="1" smtClean="0">
                <a:solidFill>
                  <a:srgbClr val="000000"/>
                </a:solidFill>
                <a:latin typeface="Times New Roman" pitchFamily="18" charset="0"/>
                <a:ea typeface="+mn-ea"/>
                <a:cs typeface="+mn-cs"/>
              </a:rPr>
              <a:t>Deltares</a:t>
            </a:r>
            <a:r>
              <a:rPr lang="nl-NL" sz="1200" b="0" i="0" kern="1200" dirty="0" smtClean="0">
                <a:solidFill>
                  <a:srgbClr val="000000"/>
                </a:solidFill>
                <a:latin typeface="Times New Roman" pitchFamily="18" charset="0"/>
                <a:ea typeface="+mn-ea"/>
                <a:cs typeface="+mn-cs"/>
              </a:rPr>
              <a:t> de vraag naar nieuwe kennis, innovatieve producten en diensten op het gebied van deltatechnologie. Vraagsturing van marktpartijen en overheid geeft richting aan de kennisontwikkeling.</a:t>
            </a:r>
          </a:p>
          <a:p>
            <a:r>
              <a:rPr lang="nl-NL" sz="1200" b="0" i="0" kern="1200" dirty="0" smtClean="0">
                <a:solidFill>
                  <a:srgbClr val="000000"/>
                </a:solidFill>
                <a:latin typeface="Times New Roman" pitchFamily="18" charset="0"/>
                <a:ea typeface="+mn-ea"/>
                <a:cs typeface="+mn-cs"/>
              </a:rPr>
              <a:t>Als </a:t>
            </a:r>
            <a:r>
              <a:rPr lang="nl-NL" sz="1200" b="1" i="0" kern="1200" dirty="0" smtClean="0">
                <a:solidFill>
                  <a:srgbClr val="000000"/>
                </a:solidFill>
                <a:latin typeface="Times New Roman" pitchFamily="18" charset="0"/>
                <a:ea typeface="+mn-ea"/>
                <a:cs typeface="+mn-cs"/>
              </a:rPr>
              <a:t>kennis- en informatiecentrum</a:t>
            </a:r>
            <a:r>
              <a:rPr lang="nl-NL" sz="1200" b="0" i="0" kern="1200" dirty="0" smtClean="0">
                <a:solidFill>
                  <a:srgbClr val="000000"/>
                </a:solidFill>
                <a:latin typeface="Times New Roman" pitchFamily="18" charset="0"/>
                <a:ea typeface="+mn-ea"/>
                <a:cs typeface="+mn-cs"/>
              </a:rPr>
              <a:t> maakt </a:t>
            </a:r>
            <a:r>
              <a:rPr lang="nl-NL" sz="1200" b="0" i="0" kern="1200" dirty="0" err="1" smtClean="0">
                <a:solidFill>
                  <a:srgbClr val="000000"/>
                </a:solidFill>
                <a:latin typeface="Times New Roman" pitchFamily="18" charset="0"/>
                <a:ea typeface="+mn-ea"/>
                <a:cs typeface="+mn-cs"/>
              </a:rPr>
              <a:t>Deltares</a:t>
            </a:r>
            <a:r>
              <a:rPr lang="nl-NL" sz="1200" b="0" i="0" kern="1200" dirty="0" smtClean="0">
                <a:solidFill>
                  <a:srgbClr val="000000"/>
                </a:solidFill>
                <a:latin typeface="Times New Roman" pitchFamily="18" charset="0"/>
                <a:ea typeface="+mn-ea"/>
                <a:cs typeface="+mn-cs"/>
              </a:rPr>
              <a:t> relevante en hoogwaardige kennis, producten en informatie beschikbaar. Acquisitie van extern beschikbare kennis, identificatie van kennisleemtes en verspreiding van kennis door publicaties, cursussen, software en advisering staan daarbij centraal.</a:t>
            </a:r>
          </a:p>
          <a:p>
            <a:r>
              <a:rPr lang="nl-NL" sz="1200" b="0" i="0" kern="1200" dirty="0" smtClean="0">
                <a:solidFill>
                  <a:srgbClr val="000000"/>
                </a:solidFill>
                <a:latin typeface="Times New Roman" pitchFamily="18" charset="0"/>
                <a:ea typeface="+mn-ea"/>
                <a:cs typeface="+mn-cs"/>
              </a:rPr>
              <a:t>De vraag naar totaaloplossingen vereist integratie van partijen. </a:t>
            </a:r>
            <a:r>
              <a:rPr lang="nl-NL" sz="1200" b="0" i="0" kern="1200" dirty="0" err="1" smtClean="0">
                <a:solidFill>
                  <a:srgbClr val="000000"/>
                </a:solidFill>
                <a:latin typeface="Times New Roman" pitchFamily="18" charset="0"/>
                <a:ea typeface="+mn-ea"/>
                <a:cs typeface="+mn-cs"/>
              </a:rPr>
              <a:t>Deltares</a:t>
            </a:r>
            <a:r>
              <a:rPr lang="nl-NL" sz="1200" b="0" i="0" kern="1200" dirty="0" smtClean="0">
                <a:solidFill>
                  <a:srgbClr val="000000"/>
                </a:solidFill>
                <a:latin typeface="Times New Roman" pitchFamily="18" charset="0"/>
                <a:ea typeface="+mn-ea"/>
                <a:cs typeface="+mn-cs"/>
              </a:rPr>
              <a:t> is daarom actief als </a:t>
            </a:r>
            <a:r>
              <a:rPr lang="nl-NL" sz="1200" b="1" i="0" kern="1200" dirty="0" smtClean="0">
                <a:solidFill>
                  <a:srgbClr val="000000"/>
                </a:solidFill>
                <a:latin typeface="Times New Roman" pitchFamily="18" charset="0"/>
                <a:ea typeface="+mn-ea"/>
                <a:cs typeface="+mn-cs"/>
              </a:rPr>
              <a:t>kennisschakelaar</a:t>
            </a:r>
            <a:r>
              <a:rPr lang="nl-NL" sz="1200" b="0" i="0" kern="1200" dirty="0" smtClean="0">
                <a:solidFill>
                  <a:srgbClr val="000000"/>
                </a:solidFill>
                <a:latin typeface="Times New Roman" pitchFamily="18" charset="0"/>
                <a:ea typeface="+mn-ea"/>
                <a:cs typeface="+mn-cs"/>
              </a:rPr>
              <a:t>: de spin in het web van kennisstromen binnen het vakgebied in Nederland. Ook legt het instituut in deze rol verbindingen met buitenlandse kennisinstellingen.</a:t>
            </a:r>
          </a:p>
          <a:p>
            <a:r>
              <a:rPr lang="nl-NL" sz="1200" b="0" i="0" kern="1200" dirty="0" smtClean="0">
                <a:solidFill>
                  <a:srgbClr val="000000"/>
                </a:solidFill>
                <a:latin typeface="Times New Roman" pitchFamily="18" charset="0"/>
                <a:ea typeface="+mn-ea"/>
                <a:cs typeface="+mn-cs"/>
              </a:rPr>
              <a:t>Overheden, het bedrijfsleven en maatschappelijke organisaties vragen om een </a:t>
            </a:r>
            <a:r>
              <a:rPr lang="nl-NL" sz="1200" b="1" i="0" kern="1200" dirty="0" smtClean="0">
                <a:solidFill>
                  <a:srgbClr val="000000"/>
                </a:solidFill>
                <a:latin typeface="Times New Roman" pitchFamily="18" charset="0"/>
                <a:ea typeface="+mn-ea"/>
                <a:cs typeface="+mn-cs"/>
              </a:rPr>
              <a:t>specialistisch adviseur</a:t>
            </a:r>
            <a:r>
              <a:rPr lang="nl-NL" sz="1200" b="0" i="0" kern="1200" dirty="0" smtClean="0">
                <a:solidFill>
                  <a:srgbClr val="000000"/>
                </a:solidFill>
                <a:latin typeface="Times New Roman" pitchFamily="18" charset="0"/>
                <a:ea typeface="+mn-ea"/>
                <a:cs typeface="+mn-cs"/>
              </a:rPr>
              <a:t> die in staat is nieuwe kennis toe te voegen en innovaties te bevorderen. </a:t>
            </a:r>
            <a:r>
              <a:rPr lang="nl-NL" sz="1200" b="0" i="0" kern="1200" dirty="0" err="1" smtClean="0">
                <a:solidFill>
                  <a:srgbClr val="000000"/>
                </a:solidFill>
                <a:latin typeface="Times New Roman" pitchFamily="18" charset="0"/>
                <a:ea typeface="+mn-ea"/>
                <a:cs typeface="+mn-cs"/>
              </a:rPr>
              <a:t>Deltares</a:t>
            </a:r>
            <a:r>
              <a:rPr lang="nl-NL" sz="1200" b="0" i="0" kern="1200" dirty="0" smtClean="0">
                <a:solidFill>
                  <a:srgbClr val="000000"/>
                </a:solidFill>
                <a:latin typeface="Times New Roman" pitchFamily="18" charset="0"/>
                <a:ea typeface="+mn-ea"/>
                <a:cs typeface="+mn-cs"/>
              </a:rPr>
              <a:t> richt zijn adviseringspijlen op marktactiviteiten die bijdragen aan de kennispositie.</a:t>
            </a:r>
          </a:p>
          <a:p>
            <a:r>
              <a:rPr lang="nl-NL" sz="1200" b="0" i="0" kern="1200" dirty="0" smtClean="0">
                <a:solidFill>
                  <a:srgbClr val="000000"/>
                </a:solidFill>
                <a:latin typeface="Times New Roman" pitchFamily="18" charset="0"/>
                <a:ea typeface="+mn-ea"/>
                <a:cs typeface="+mn-cs"/>
              </a:rPr>
              <a:t>Als </a:t>
            </a:r>
            <a:r>
              <a:rPr lang="nl-NL" sz="1200" b="1" i="0" kern="1200" dirty="0" smtClean="0">
                <a:solidFill>
                  <a:srgbClr val="000000"/>
                </a:solidFill>
                <a:latin typeface="Times New Roman" pitchFamily="18" charset="0"/>
                <a:ea typeface="+mn-ea"/>
                <a:cs typeface="+mn-cs"/>
              </a:rPr>
              <a:t>deltaverkenner en –</a:t>
            </a:r>
            <a:r>
              <a:rPr lang="nl-NL" sz="1200" b="1" i="0" kern="1200" dirty="0" err="1" smtClean="0">
                <a:solidFill>
                  <a:srgbClr val="000000"/>
                </a:solidFill>
                <a:latin typeface="Times New Roman" pitchFamily="18" charset="0"/>
                <a:ea typeface="+mn-ea"/>
                <a:cs typeface="+mn-cs"/>
              </a:rPr>
              <a:t>evaluator</a:t>
            </a:r>
            <a:r>
              <a:rPr lang="nl-NL" sz="1200" b="0" i="0" kern="1200" dirty="0" smtClean="0">
                <a:solidFill>
                  <a:srgbClr val="000000"/>
                </a:solidFill>
                <a:latin typeface="Times New Roman" pitchFamily="18" charset="0"/>
                <a:ea typeface="+mn-ea"/>
                <a:cs typeface="+mn-cs"/>
              </a:rPr>
              <a:t> geeft </a:t>
            </a:r>
            <a:r>
              <a:rPr lang="nl-NL" sz="1200" b="0" i="0" kern="1200" dirty="0" err="1" smtClean="0">
                <a:solidFill>
                  <a:srgbClr val="000000"/>
                </a:solidFill>
                <a:latin typeface="Times New Roman" pitchFamily="18" charset="0"/>
                <a:ea typeface="+mn-ea"/>
                <a:cs typeface="+mn-cs"/>
              </a:rPr>
              <a:t>Deltares</a:t>
            </a:r>
            <a:r>
              <a:rPr lang="nl-NL" sz="1200" b="0" i="0" kern="1200" dirty="0" smtClean="0">
                <a:solidFill>
                  <a:srgbClr val="000000"/>
                </a:solidFill>
                <a:latin typeface="Times New Roman" pitchFamily="18" charset="0"/>
                <a:ea typeface="+mn-ea"/>
                <a:cs typeface="+mn-cs"/>
              </a:rPr>
              <a:t> met gezag een deskundig, op feiten gebaseerd en onafhankelijk oordeel over de fysieke toestand van delta’s. Het instituut identificeert trends en ontwikkelingen en evalueert de effectiviteit van beleid. </a:t>
            </a:r>
            <a:r>
              <a:rPr lang="nl-NL" sz="1200" b="0" i="0" kern="1200" dirty="0" err="1" smtClean="0">
                <a:solidFill>
                  <a:srgbClr val="000000"/>
                </a:solidFill>
                <a:latin typeface="Times New Roman" pitchFamily="18" charset="0"/>
                <a:ea typeface="+mn-ea"/>
                <a:cs typeface="+mn-cs"/>
              </a:rPr>
              <a:t>Deltares</a:t>
            </a:r>
            <a:r>
              <a:rPr lang="nl-NL" sz="1200" b="0" i="0" kern="1200" dirty="0" smtClean="0">
                <a:solidFill>
                  <a:srgbClr val="000000"/>
                </a:solidFill>
                <a:latin typeface="Times New Roman" pitchFamily="18" charset="0"/>
                <a:ea typeface="+mn-ea"/>
                <a:cs typeface="+mn-cs"/>
              </a:rPr>
              <a:t> publiceert regelmatig over de Staat en Toekomst van de Delta.</a:t>
            </a:r>
            <a:endParaRPr lang="nl-NL" sz="1200" b="0" i="0" kern="1200" dirty="0">
              <a:solidFill>
                <a:srgbClr val="000000"/>
              </a:solidFill>
              <a:latin typeface="Times New Roman" pitchFamily="18"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45059" name="Rectangle 7"/>
          <p:cNvSpPr>
            <a:spLocks noGrp="1" noChangeArrowheads="1"/>
          </p:cNvSpPr>
          <p:nvPr>
            <p:ph type="sldNum" sz="quarter"/>
          </p:nvPr>
        </p:nvSpPr>
        <p:spPr>
          <a:noFill/>
          <a:ln>
            <a:round/>
            <a:headEnd/>
            <a:tailEnd/>
          </a:ln>
        </p:spPr>
        <p:txBody>
          <a:bodyPr/>
          <a:lstStyle/>
          <a:p>
            <a:fld id="{CBC0657F-77E6-4EF5-A6B0-5BAD564C21D1}" type="slidenum">
              <a:rPr lang="nl-NL"/>
              <a:pPr/>
              <a:t>21</a:t>
            </a:fld>
            <a:endParaRPr lang="nl-NL"/>
          </a:p>
        </p:txBody>
      </p:sp>
      <p:sp>
        <p:nvSpPr>
          <p:cNvPr id="45060" name="Rectangle 1"/>
          <p:cNvSpPr>
            <a:spLocks noChangeArrowheads="1" noTextEdit="1"/>
          </p:cNvSpPr>
          <p:nvPr>
            <p:ph type="sldImg"/>
          </p:nvPr>
        </p:nvSpPr>
        <p:spPr>
          <a:xfrm>
            <a:off x="917575" y="744538"/>
            <a:ext cx="4962525" cy="3722687"/>
          </a:xfrm>
          <a:ln/>
        </p:spPr>
      </p:sp>
      <p:sp>
        <p:nvSpPr>
          <p:cNvPr id="45061" name="Text Box 2"/>
          <p:cNvSpPr>
            <a:spLocks noChangeArrowheads="1"/>
          </p:cNvSpPr>
          <p:nvPr>
            <p:ph type="body" idx="1"/>
          </p:nvPr>
        </p:nvSpPr>
        <p:spPr>
          <a:xfrm>
            <a:off x="679450" y="4714875"/>
            <a:ext cx="5440363" cy="4467225"/>
          </a:xfrm>
          <a:noFill/>
        </p:spPr>
        <p:txBody>
          <a:bodyPr wrap="none" lIns="91428" tIns="45715" rIns="91428" bIns="45715" anchor="ctr"/>
          <a:lstStyle/>
          <a:p>
            <a:r>
              <a:rPr lang="en-US" smtClean="0"/>
              <a:t>Deltares is open en transparant; het uitgangspunt is </a:t>
            </a:r>
            <a:r>
              <a:rPr lang="en-US" i="1" smtClean="0"/>
              <a:t>dare to share. </a:t>
            </a:r>
          </a:p>
          <a:p>
            <a:r>
              <a:rPr lang="en-US" smtClean="0"/>
              <a:t>Wij laten onze kennis terug komen in onze software (ook serious gaming), data en modellen. </a:t>
            </a:r>
          </a:p>
          <a:p>
            <a:r>
              <a:rPr lang="en-US" smtClean="0"/>
              <a:t>Daarnaast geven wij cursussen (Deltares Academy), workshops en begeleiden wij promovendi </a:t>
            </a:r>
          </a:p>
          <a:p>
            <a:r>
              <a:rPr lang="en-US" smtClean="0"/>
              <a:t>Onze medewerkers zijn veel gevraagde sprekers op congressen. </a:t>
            </a:r>
          </a:p>
          <a:p>
            <a:endParaRPr lang="nl-NL" smtClean="0"/>
          </a:p>
          <a:p>
            <a:r>
              <a:rPr lang="nl-NL" smtClean="0"/>
              <a:t>Onze publicaties staan op kennisonline.deltares.nl (Nederlandstalig)</a:t>
            </a:r>
            <a:endParaRPr lang="en-US" smtClean="0"/>
          </a:p>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46083" name="Rectangle 7"/>
          <p:cNvSpPr>
            <a:spLocks noGrp="1" noChangeArrowheads="1"/>
          </p:cNvSpPr>
          <p:nvPr>
            <p:ph type="sldNum" sz="quarter"/>
          </p:nvPr>
        </p:nvSpPr>
        <p:spPr>
          <a:noFill/>
          <a:ln>
            <a:round/>
            <a:headEnd/>
            <a:tailEnd/>
          </a:ln>
        </p:spPr>
        <p:txBody>
          <a:bodyPr/>
          <a:lstStyle/>
          <a:p>
            <a:fld id="{FCA32C44-05BA-4DE2-8D90-F6F98903F327}" type="slidenum">
              <a:rPr lang="nl-NL"/>
              <a:pPr/>
              <a:t>22</a:t>
            </a:fld>
            <a:endParaRPr lang="nl-NL"/>
          </a:p>
        </p:txBody>
      </p:sp>
      <p:sp>
        <p:nvSpPr>
          <p:cNvPr id="46084" name="Rectangle 2"/>
          <p:cNvSpPr>
            <a:spLocks noGrp="1" noChangeArrowheads="1" noTextEdit="1"/>
          </p:cNvSpPr>
          <p:nvPr>
            <p:ph type="sldImg"/>
          </p:nvPr>
        </p:nvSpPr>
        <p:spPr>
          <a:ln/>
        </p:spPr>
      </p:sp>
      <p:sp>
        <p:nvSpPr>
          <p:cNvPr id="46085" name="Rectangle 3"/>
          <p:cNvSpPr>
            <a:spLocks noGrp="1" noChangeArrowheads="1"/>
          </p:cNvSpPr>
          <p:nvPr>
            <p:ph type="body" idx="1"/>
          </p:nvPr>
        </p:nvSpPr>
        <p:spPr>
          <a:noFill/>
        </p:spPr>
        <p:txBody>
          <a:bodyPr/>
          <a:lstStyle/>
          <a:p>
            <a:r>
              <a:rPr lang="en-US" smtClean="0"/>
              <a:t>Deltares beschikt over een breed scala aan softwaresystemen: voor water, ondergrond en infrastructuur. </a:t>
            </a:r>
          </a:p>
          <a:p>
            <a:r>
              <a:rPr lang="en-US" smtClean="0"/>
              <a:t>Via software maken wij onze kennis bruikbaar voor de buitenwereld. </a:t>
            </a:r>
          </a:p>
          <a:p>
            <a:r>
              <a:rPr lang="en-US" smtClean="0"/>
              <a:t>Onze software staat internationaal zeer hoog aangeschreven. </a:t>
            </a:r>
          </a:p>
          <a:p>
            <a:r>
              <a:rPr lang="en-US" smtClean="0"/>
              <a:t>Steeds meer wordt er op ons werkveld wereldwijd in </a:t>
            </a:r>
            <a:r>
              <a:rPr lang="en-US" i="1" smtClean="0"/>
              <a:t>communities </a:t>
            </a:r>
            <a:r>
              <a:rPr lang="en-US" smtClean="0"/>
              <a:t>rond </a:t>
            </a:r>
            <a:r>
              <a:rPr lang="en-US" i="1" smtClean="0"/>
              <a:t>open source </a:t>
            </a:r>
            <a:r>
              <a:rPr lang="en-US" smtClean="0"/>
              <a:t>softwarepakketten gewerkt. Dat biedt kansen voor het benutten van de expertise van anderen.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47107" name="Rectangle 7"/>
          <p:cNvSpPr>
            <a:spLocks noGrp="1" noChangeArrowheads="1"/>
          </p:cNvSpPr>
          <p:nvPr>
            <p:ph type="sldNum" sz="quarter"/>
          </p:nvPr>
        </p:nvSpPr>
        <p:spPr>
          <a:noFill/>
          <a:ln>
            <a:round/>
            <a:headEnd/>
            <a:tailEnd/>
          </a:ln>
        </p:spPr>
        <p:txBody>
          <a:bodyPr/>
          <a:lstStyle/>
          <a:p>
            <a:fld id="{AEC8A6DA-E876-4EE3-9F97-A0FFE1FA6345}" type="slidenum">
              <a:rPr lang="nl-NL"/>
              <a:pPr/>
              <a:t>23</a:t>
            </a:fld>
            <a:endParaRPr lang="nl-NL"/>
          </a:p>
        </p:txBody>
      </p:sp>
      <p:sp>
        <p:nvSpPr>
          <p:cNvPr id="47108" name="Rectangle 2"/>
          <p:cNvSpPr>
            <a:spLocks noGrp="1" noChangeArrowheads="1" noTextEdit="1"/>
          </p:cNvSpPr>
          <p:nvPr>
            <p:ph type="sldImg"/>
          </p:nvPr>
        </p:nvSpPr>
        <p:spPr>
          <a:ln/>
        </p:spPr>
      </p:sp>
      <p:sp>
        <p:nvSpPr>
          <p:cNvPr id="47109" name="Rectangle 3"/>
          <p:cNvSpPr>
            <a:spLocks noGrp="1" noChangeArrowheads="1"/>
          </p:cNvSpPr>
          <p:nvPr>
            <p:ph type="body" idx="1"/>
          </p:nvPr>
        </p:nvSpPr>
        <p:spPr>
          <a:noFill/>
        </p:spPr>
        <p:txBody>
          <a:bodyPr/>
          <a:lstStyle/>
          <a:p>
            <a:pPr eaLnBrk="1" hangingPunct="1">
              <a:spcBef>
                <a:spcPct val="0"/>
              </a:spcBef>
            </a:pPr>
            <a:r>
              <a:rPr lang="en-US" smtClean="0"/>
              <a:t>Met de aanleg van de Zandmotor, een schiereiland voor de kust van Ter Heijde, onderzoekt Deltares of de natuur (wind, golven en getij) het zand langs de kust kan verspreiden. </a:t>
            </a:r>
          </a:p>
          <a:p>
            <a:pPr eaLnBrk="1" hangingPunct="1">
              <a:spcBef>
                <a:spcPct val="0"/>
              </a:spcBef>
            </a:pPr>
            <a:r>
              <a:rPr lang="en-US" smtClean="0"/>
              <a:t>De Zandmotor is een mooi voorbeeld van bouwen met de natuur: door juist mét het water te werken, in plaats van tégen het water. </a:t>
            </a:r>
          </a:p>
          <a:p>
            <a:pPr eaLnBrk="1" hangingPunct="1">
              <a:spcBef>
                <a:spcPct val="0"/>
              </a:spcBef>
            </a:pPr>
            <a:r>
              <a:rPr lang="en-US" smtClean="0"/>
              <a:t>Door in een keer een grote hoeveelheid zand te storten, voorkomen we herhaaldelijke verstoring van de kwetsbare zeebodem. </a:t>
            </a:r>
          </a:p>
          <a:p>
            <a:pPr eaLnBrk="1" hangingPunct="1">
              <a:spcBef>
                <a:spcPct val="0"/>
              </a:spcBef>
            </a:pPr>
            <a:r>
              <a:rPr lang="en-US" smtClean="0"/>
              <a:t>Als de Zandmotor succesvol blijkt, zijn de komende twintig jaar geen zandsuppleties nodig voor de Delflandse Kust en kan het concept in de rest van de wereld navolging krijgen.</a:t>
            </a:r>
            <a:endParaRPr lang="nl-N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r>
              <a:rPr lang="nl-NL" smtClean="0"/>
              <a:t>Maasvlakte 2 is een grote landaanwinning bij de Rotterdamse haven. De Havenautoriteiten hebben aan de joint venture PUMA het contract gegund voor het ontwerp, aanleg en eerste onderhoud van de Maasvlakte 2. Deltares is door PUMA gevraagd verschillende modeltesten uit te voeren voor de optimalisatie en verificatie van de harde zeewering. De innovatieve zeewering is uitgebreid getest in de Deltagoot en op kleinere schaal in de Scheldegoot.</a:t>
            </a:r>
          </a:p>
          <a:p>
            <a:endParaRPr lang="en-GB" smtClean="0"/>
          </a:p>
        </p:txBody>
      </p:sp>
      <p:sp>
        <p:nvSpPr>
          <p:cNvPr id="48132" name="Date Placeholder 3"/>
          <p:cNvSpPr>
            <a:spLocks noGrp="1"/>
          </p:cNvSpPr>
          <p:nvPr>
            <p:ph type="dt" sz="quarter"/>
          </p:nvPr>
        </p:nvSpPr>
        <p:spPr>
          <a:noFill/>
          <a:ln>
            <a:round/>
            <a:headEnd/>
            <a:tailEnd/>
          </a:ln>
        </p:spPr>
        <p:txBody>
          <a:bodyPr/>
          <a:lstStyle/>
          <a:p>
            <a:r>
              <a:rPr lang="nl-NL" smtClean="0"/>
              <a:t>21 november 2011</a:t>
            </a:r>
          </a:p>
        </p:txBody>
      </p:sp>
      <p:sp>
        <p:nvSpPr>
          <p:cNvPr id="48133" name="Slide Number Placeholder 4"/>
          <p:cNvSpPr>
            <a:spLocks noGrp="1"/>
          </p:cNvSpPr>
          <p:nvPr>
            <p:ph type="sldNum" sz="quarter"/>
          </p:nvPr>
        </p:nvSpPr>
        <p:spPr>
          <a:noFill/>
          <a:ln>
            <a:round/>
            <a:headEnd/>
            <a:tailEnd/>
          </a:ln>
        </p:spPr>
        <p:txBody>
          <a:bodyPr/>
          <a:lstStyle/>
          <a:p>
            <a:fld id="{5DCB5D25-453E-4257-B815-54F5843FC3A1}" type="slidenum">
              <a:rPr lang="nl-NL"/>
              <a:pPr/>
              <a:t>24</a:t>
            </a:fld>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49155" name="Rectangle 7"/>
          <p:cNvSpPr>
            <a:spLocks noGrp="1" noChangeArrowheads="1"/>
          </p:cNvSpPr>
          <p:nvPr>
            <p:ph type="sldNum" sz="quarter"/>
          </p:nvPr>
        </p:nvSpPr>
        <p:spPr>
          <a:noFill/>
          <a:ln>
            <a:round/>
            <a:headEnd/>
            <a:tailEnd/>
          </a:ln>
        </p:spPr>
        <p:txBody>
          <a:bodyPr/>
          <a:lstStyle/>
          <a:p>
            <a:fld id="{818E59E2-2480-4EA2-9ED1-191792C3D67E}" type="slidenum">
              <a:rPr lang="nl-NL"/>
              <a:pPr/>
              <a:t>25</a:t>
            </a:fld>
            <a:endParaRPr lang="nl-NL"/>
          </a:p>
        </p:txBody>
      </p:sp>
      <p:sp>
        <p:nvSpPr>
          <p:cNvPr id="49156" name="Rectangle 2"/>
          <p:cNvSpPr>
            <a:spLocks noGrp="1" noChangeArrowheads="1" noTextEdit="1"/>
          </p:cNvSpPr>
          <p:nvPr>
            <p:ph type="sldImg"/>
          </p:nvPr>
        </p:nvSpPr>
        <p:spPr>
          <a:ln/>
        </p:spPr>
      </p:sp>
      <p:sp>
        <p:nvSpPr>
          <p:cNvPr id="49157" name="Rectangle 3"/>
          <p:cNvSpPr>
            <a:spLocks noGrp="1" noChangeArrowheads="1"/>
          </p:cNvSpPr>
          <p:nvPr>
            <p:ph type="body" idx="1"/>
          </p:nvPr>
        </p:nvSpPr>
        <p:spPr>
          <a:noFill/>
        </p:spPr>
        <p:txBody>
          <a:bodyPr/>
          <a:lstStyle/>
          <a:p>
            <a:r>
              <a:rPr lang="nl-NL" smtClean="0"/>
              <a:t>Het uitspoelen van meststoffen van de landbouw is nog steeds een groot probleem als we de doelstellingen van de KaderRichtlijn Water willen halen. </a:t>
            </a:r>
          </a:p>
          <a:p>
            <a:r>
              <a:rPr lang="nl-NL" smtClean="0"/>
              <a:t>Veel van die vervuiling komt in het oppervlaktewater terecht via de drainageleidingen. </a:t>
            </a:r>
          </a:p>
          <a:p>
            <a:r>
              <a:rPr lang="nl-NL" smtClean="0"/>
              <a:t>In het Puridrain project heeft Deltares samen met TNO en Wageningen onderzocht hoe we daar slim gebruik van kunnen maken. </a:t>
            </a:r>
          </a:p>
          <a:p>
            <a:r>
              <a:rPr lang="nl-NL" smtClean="0"/>
              <a:t>Eén idee was houtsnippers of ijzerhoudend zand in de sleuf van de drainagebuis, een alternatief bestaat uit kleine verwerkingsunits aan de uitloop van de drainagebuis. </a:t>
            </a: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50179" name="Rectangle 7"/>
          <p:cNvSpPr>
            <a:spLocks noGrp="1" noChangeArrowheads="1"/>
          </p:cNvSpPr>
          <p:nvPr>
            <p:ph type="sldNum" sz="quarter"/>
          </p:nvPr>
        </p:nvSpPr>
        <p:spPr>
          <a:noFill/>
          <a:ln>
            <a:round/>
            <a:headEnd/>
            <a:tailEnd/>
          </a:ln>
        </p:spPr>
        <p:txBody>
          <a:bodyPr/>
          <a:lstStyle/>
          <a:p>
            <a:fld id="{283EAA46-9C2B-419D-8899-A45723C85718}" type="slidenum">
              <a:rPr lang="nl-NL"/>
              <a:pPr/>
              <a:t>26</a:t>
            </a:fld>
            <a:endParaRPr lang="nl-NL"/>
          </a:p>
        </p:txBody>
      </p:sp>
      <p:sp>
        <p:nvSpPr>
          <p:cNvPr id="50180" name="Rectangle 2"/>
          <p:cNvSpPr>
            <a:spLocks noGrp="1" noChangeArrowheads="1" noTextEdit="1"/>
          </p:cNvSpPr>
          <p:nvPr>
            <p:ph type="sldImg"/>
          </p:nvPr>
        </p:nvSpPr>
        <p:spPr>
          <a:ln/>
        </p:spPr>
      </p:sp>
      <p:sp>
        <p:nvSpPr>
          <p:cNvPr id="50181" name="Rectangle 3"/>
          <p:cNvSpPr>
            <a:spLocks noGrp="1" noChangeArrowheads="1"/>
          </p:cNvSpPr>
          <p:nvPr>
            <p:ph type="body" idx="1"/>
          </p:nvPr>
        </p:nvSpPr>
        <p:spPr>
          <a:noFill/>
        </p:spPr>
        <p:txBody>
          <a:bodyPr/>
          <a:lstStyle/>
          <a:p>
            <a:r>
              <a:rPr lang="nl-NL" smtClean="0"/>
              <a:t>Dit is een voorbeeld Forensic Geo-engineering. </a:t>
            </a:r>
          </a:p>
          <a:p>
            <a:r>
              <a:rPr lang="nl-NL" smtClean="0"/>
              <a:t>Methodisch onderzoek waarom zonder aanwijsbare aanleiding in de toerit van de Vlaketunnel – in de snelweg van Bergen op Zoom naar Middelburg – opeens een aantal betonplaten omhoog kwamen. </a:t>
            </a:r>
          </a:p>
          <a:p>
            <a:r>
              <a:rPr lang="nl-NL" smtClean="0"/>
              <a:t>Rijkswaterstaat schakelde Deltares in om de oorzaak te achterhalen en snel een herstelplan te maken voor deze navelstreng van Zeeland. </a:t>
            </a:r>
          </a:p>
          <a:p>
            <a:r>
              <a:rPr lang="nl-NL" smtClean="0"/>
              <a:t>Uiteindelijk bleken doorgeroeste ankerstaven de boosdoener. </a:t>
            </a:r>
          </a:p>
          <a:p>
            <a:r>
              <a:rPr lang="nl-NL" smtClean="0"/>
              <a:t>Er is veel expertise ingezet. In totaal hebben ongeveer vijftig deskundigen van diverse disciplines binnen Deltares meegewerkt.</a:t>
            </a:r>
            <a:r>
              <a:rPr lang="en-US" smtClean="0"/>
              <a:t> </a:t>
            </a:r>
          </a:p>
          <a:p>
            <a:r>
              <a:rPr lang="nl-NL" smtClean="0"/>
              <a:t>Binnen vier maanden was het herstel een feit. </a:t>
            </a:r>
            <a:endParaRPr lang="en-US" smtClean="0"/>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51203" name="Rectangle 7"/>
          <p:cNvSpPr>
            <a:spLocks noGrp="1" noChangeArrowheads="1"/>
          </p:cNvSpPr>
          <p:nvPr>
            <p:ph type="sldNum" sz="quarter"/>
          </p:nvPr>
        </p:nvSpPr>
        <p:spPr>
          <a:noFill/>
          <a:ln>
            <a:round/>
            <a:headEnd/>
            <a:tailEnd/>
          </a:ln>
        </p:spPr>
        <p:txBody>
          <a:bodyPr/>
          <a:lstStyle/>
          <a:p>
            <a:fld id="{CCB2C3D2-69FA-4E53-B9B1-7C6A90A0A237}" type="slidenum">
              <a:rPr lang="nl-NL"/>
              <a:pPr/>
              <a:t>27</a:t>
            </a:fld>
            <a:endParaRPr lang="nl-NL"/>
          </a:p>
        </p:txBody>
      </p:sp>
      <p:sp>
        <p:nvSpPr>
          <p:cNvPr id="51204" name="Rectangle 2"/>
          <p:cNvSpPr>
            <a:spLocks noGrp="1" noChangeArrowheads="1" noTextEdit="1"/>
          </p:cNvSpPr>
          <p:nvPr>
            <p:ph type="sldImg"/>
          </p:nvPr>
        </p:nvSpPr>
        <p:spPr>
          <a:ln/>
        </p:spPr>
      </p:sp>
      <p:sp>
        <p:nvSpPr>
          <p:cNvPr id="51205" name="Rectangle 3"/>
          <p:cNvSpPr>
            <a:spLocks noGrp="1" noChangeArrowheads="1"/>
          </p:cNvSpPr>
          <p:nvPr>
            <p:ph type="body" idx="1"/>
          </p:nvPr>
        </p:nvSpPr>
        <p:spPr>
          <a:noFill/>
        </p:spPr>
        <p:txBody>
          <a:bodyPr/>
          <a:lstStyle/>
          <a:p>
            <a:r>
              <a:rPr lang="nl-NL" smtClean="0"/>
              <a:t>De NZ lijn – metrolijn onder de binnenstad van Amsterdam - is een complex project</a:t>
            </a:r>
          </a:p>
          <a:p>
            <a:r>
              <a:rPr lang="nl-NL" smtClean="0"/>
              <a:t>Vanwege boren en bouwen in een slappe bodem, in een drukke, historische binnenstad</a:t>
            </a:r>
          </a:p>
          <a:p>
            <a:r>
              <a:rPr lang="nl-NL" smtClean="0"/>
              <a:t>De bouwputten van de stations zijn extreem diep: 30 m en op een paar meter vanaf de (historische) voorgevels</a:t>
            </a:r>
          </a:p>
          <a:p>
            <a:r>
              <a:rPr lang="nl-NL" smtClean="0"/>
              <a:t>Deltares bewaakt vanuit de opdrachtgever (projectbureau NoordZuidlijn) de kwaliteit van het bouwproces</a:t>
            </a:r>
          </a:p>
          <a:p>
            <a:r>
              <a:rPr lang="nl-NL" smtClean="0"/>
              <a:t>We geven </a:t>
            </a:r>
            <a:r>
              <a:rPr lang="nl-NL" i="1" smtClean="0"/>
              <a:t>second opinions</a:t>
            </a:r>
            <a:r>
              <a:rPr lang="nl-NL" smtClean="0"/>
              <a:t>  over voorstellen van de aannemer en verzorgen opleidingen over risicogestuurd werken</a:t>
            </a: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52227" name="Rectangle 7"/>
          <p:cNvSpPr>
            <a:spLocks noGrp="1" noChangeArrowheads="1"/>
          </p:cNvSpPr>
          <p:nvPr>
            <p:ph type="sldNum" sz="quarter"/>
          </p:nvPr>
        </p:nvSpPr>
        <p:spPr>
          <a:noFill/>
          <a:ln>
            <a:round/>
            <a:headEnd/>
            <a:tailEnd/>
          </a:ln>
        </p:spPr>
        <p:txBody>
          <a:bodyPr/>
          <a:lstStyle/>
          <a:p>
            <a:fld id="{2EE9FEE5-2E46-421A-802C-4225925A5850}" type="slidenum">
              <a:rPr lang="nl-NL"/>
              <a:pPr/>
              <a:t>28</a:t>
            </a:fld>
            <a:endParaRPr lang="nl-NL"/>
          </a:p>
        </p:txBody>
      </p:sp>
      <p:sp>
        <p:nvSpPr>
          <p:cNvPr id="52228" name="Rectangle 2"/>
          <p:cNvSpPr>
            <a:spLocks noGrp="1" noChangeArrowheads="1" noTextEdit="1"/>
          </p:cNvSpPr>
          <p:nvPr>
            <p:ph type="sldImg"/>
          </p:nvPr>
        </p:nvSpPr>
        <p:spPr>
          <a:ln/>
        </p:spPr>
      </p:sp>
      <p:sp>
        <p:nvSpPr>
          <p:cNvPr id="52229" name="Rectangle 3"/>
          <p:cNvSpPr>
            <a:spLocks noGrp="1" noChangeArrowheads="1"/>
          </p:cNvSpPr>
          <p:nvPr>
            <p:ph type="body" idx="1"/>
          </p:nvPr>
        </p:nvSpPr>
        <p:spPr>
          <a:noFill/>
        </p:spPr>
        <p:txBody>
          <a:bodyPr/>
          <a:lstStyle/>
          <a:p>
            <a:r>
              <a:rPr lang="nl-NL" smtClean="0"/>
              <a:t>Flood Control 2015 is een Nederlandse publiek-private samenwerking op het gebied van crisismanagement tijdens (dreigend) hoogwater. </a:t>
            </a:r>
          </a:p>
          <a:p>
            <a:r>
              <a:rPr lang="nl-NL" smtClean="0"/>
              <a:t>Negen organisaties op het gebied van water en ICT combineren voor dit </a:t>
            </a:r>
            <a:r>
              <a:rPr lang="nl-NL" i="1" smtClean="0"/>
              <a:t>smart flood control</a:t>
            </a:r>
            <a:r>
              <a:rPr lang="nl-NL" smtClean="0"/>
              <a:t> hun wereldwijde kennis en ervaring. </a:t>
            </a:r>
          </a:p>
          <a:p>
            <a:r>
              <a:rPr lang="nl-NL" smtClean="0"/>
              <a:t>Zo stellen zij beslissers in staat om sneller betere beslissingen te nemen bij dreiging van hoog water.</a:t>
            </a:r>
          </a:p>
          <a:p>
            <a:r>
              <a:rPr lang="nl-NL" smtClean="0"/>
              <a:t>Door onzekerheden goed in beeld te brengen, dan te integreren en vervolgens te modelleren, neemt de betrouwbaarheid van voorspellingen sterk toe. </a:t>
            </a:r>
          </a:p>
          <a:p>
            <a:r>
              <a:rPr lang="nl-NL" smtClean="0"/>
              <a:t>Deltares is in de hele breedte van het Flood Control programma betrokken (monitoren, voorspellen, beslissingsondersteunende systemen en ICT) </a:t>
            </a: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53251" name="Rectangle 7"/>
          <p:cNvSpPr>
            <a:spLocks noGrp="1" noChangeArrowheads="1"/>
          </p:cNvSpPr>
          <p:nvPr>
            <p:ph type="sldNum" sz="quarter"/>
          </p:nvPr>
        </p:nvSpPr>
        <p:spPr>
          <a:noFill/>
          <a:ln>
            <a:round/>
            <a:headEnd/>
            <a:tailEnd/>
          </a:ln>
        </p:spPr>
        <p:txBody>
          <a:bodyPr/>
          <a:lstStyle/>
          <a:p>
            <a:fld id="{111AC55C-7173-4418-B8D0-0FC3A8A8F3D3}" type="slidenum">
              <a:rPr lang="nl-NL"/>
              <a:pPr/>
              <a:t>29</a:t>
            </a:fld>
            <a:endParaRPr lang="nl-NL"/>
          </a:p>
        </p:txBody>
      </p:sp>
      <p:sp>
        <p:nvSpPr>
          <p:cNvPr id="53252" name="Rectangle 2"/>
          <p:cNvSpPr>
            <a:spLocks noGrp="1" noChangeArrowheads="1" noTextEdit="1"/>
          </p:cNvSpPr>
          <p:nvPr>
            <p:ph type="sldImg"/>
          </p:nvPr>
        </p:nvSpPr>
        <p:spPr>
          <a:ln/>
        </p:spPr>
      </p:sp>
      <p:sp>
        <p:nvSpPr>
          <p:cNvPr id="53253" name="Rectangle 3"/>
          <p:cNvSpPr>
            <a:spLocks noGrp="1" noChangeArrowheads="1"/>
          </p:cNvSpPr>
          <p:nvPr>
            <p:ph type="body" idx="1"/>
          </p:nvPr>
        </p:nvSpPr>
        <p:spPr>
          <a:noFill/>
        </p:spPr>
        <p:txBody>
          <a:bodyPr/>
          <a:lstStyle/>
          <a:p>
            <a:r>
              <a:rPr lang="nl-NL" smtClean="0"/>
              <a:t>De IJkdijk, een proefdijk op schaal 1:1, bij Nieuweschans, in Groningen. De Proefdijk dient twee doelen:  </a:t>
            </a:r>
          </a:p>
          <a:p>
            <a:r>
              <a:rPr lang="nl-NL" smtClean="0"/>
              <a:t>1) Het is het een proeftuin voor leveranciers (MKB) van meetinstrumenten voor dijkbeheer en dijkbewaking die hun technieken kunnen uitproberen en demonstreren. Deltares begeleidt dat als onafhankelijke partij en maakt een overall rapportage. </a:t>
            </a:r>
          </a:p>
          <a:p>
            <a:r>
              <a:rPr lang="nl-NL" smtClean="0"/>
              <a:t>2) Kennisontwikkeling over hoe een dijk kan bezwijken. Daarvoor doen we proeven waarbij we de dijk bezwijkt. Als Deltares zitten we daar in de rol van onderzoeker. </a:t>
            </a:r>
          </a:p>
          <a:p>
            <a:endParaRPr lang="nl-NL" smtClean="0"/>
          </a:p>
          <a:p>
            <a:r>
              <a:rPr lang="en-US" smtClean="0"/>
              <a:t>Stichting IJkdijk bestaat uit: </a:t>
            </a:r>
            <a:r>
              <a:rPr lang="en-US" smtClean="0">
                <a:hlinkClick r:id="rId3" tooltip="Deltares"/>
              </a:rPr>
              <a:t>Deltares</a:t>
            </a:r>
            <a:r>
              <a:rPr lang="en-US" smtClean="0"/>
              <a:t>, </a:t>
            </a:r>
            <a:r>
              <a:rPr lang="en-US" smtClean="0">
                <a:hlinkClick r:id="rId4" tooltip="NV NOM"/>
              </a:rPr>
              <a:t>NV NOM</a:t>
            </a:r>
            <a:r>
              <a:rPr lang="en-US" smtClean="0"/>
              <a:t>, </a:t>
            </a:r>
            <a:r>
              <a:rPr lang="en-US" smtClean="0">
                <a:hlinkClick r:id="rId5" tooltip="STOWA"/>
              </a:rPr>
              <a:t>STOWA</a:t>
            </a:r>
            <a:r>
              <a:rPr lang="en-US" smtClean="0"/>
              <a:t>, </a:t>
            </a:r>
            <a:r>
              <a:rPr lang="en-US" smtClean="0">
                <a:hlinkClick r:id="rId6" tooltip="TNO"/>
              </a:rPr>
              <a:t>TNO</a:t>
            </a:r>
            <a:r>
              <a:rPr lang="en-US" smtClean="0"/>
              <a:t> en het Nederlands bedrijfsleven en </a:t>
            </a:r>
            <a:r>
              <a:rPr lang="en-US" smtClean="0">
                <a:hlinkClick r:id="rId7" tooltip="Sensor Universe"/>
              </a:rPr>
              <a:t>Sensor Universe</a:t>
            </a:r>
            <a:r>
              <a:rPr lang="en-US" smtClean="0"/>
              <a:t>.</a:t>
            </a:r>
          </a:p>
          <a:p>
            <a:r>
              <a:rPr lang="en-US" smtClean="0"/>
              <a:t>Dit ontwikkelprogramma leidt tot (internationaal) vermarktbare dijkmonitoringsystemen (smart levees). Het slim toepassen van de monitoringfilosofie leidt tot kostenbesparingen voor waterbeheerders in Nederland en daarbuiten. </a:t>
            </a:r>
            <a:endParaRPr lang="nl-NL" smtClean="0"/>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4819" name="Rectangle 7"/>
          <p:cNvSpPr>
            <a:spLocks noGrp="1" noChangeArrowheads="1"/>
          </p:cNvSpPr>
          <p:nvPr>
            <p:ph type="sldNum" sz="quarter"/>
          </p:nvPr>
        </p:nvSpPr>
        <p:spPr>
          <a:noFill/>
          <a:ln>
            <a:round/>
            <a:headEnd/>
            <a:tailEnd/>
          </a:ln>
        </p:spPr>
        <p:txBody>
          <a:bodyPr/>
          <a:lstStyle/>
          <a:p>
            <a:fld id="{18A925C7-0187-46EC-BB68-3930234E9B54}" type="slidenum">
              <a:rPr lang="nl-NL"/>
              <a:pPr/>
              <a:t>3</a:t>
            </a:fld>
            <a:endParaRPr lang="nl-NL"/>
          </a:p>
        </p:txBody>
      </p:sp>
      <p:sp>
        <p:nvSpPr>
          <p:cNvPr id="34820" name="Text Box 2"/>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667A9EFE-433C-4FCA-A9BE-B5AC69863DBA}"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3</a:t>
            </a:fld>
            <a:endParaRPr lang="nl-NL" sz="1200">
              <a:solidFill>
                <a:srgbClr val="000000"/>
              </a:solidFill>
            </a:endParaRPr>
          </a:p>
        </p:txBody>
      </p:sp>
      <p:sp>
        <p:nvSpPr>
          <p:cNvPr id="34821" name="Text Box 3"/>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4822" name="Text Box 4"/>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4823" name="Text Box 5"/>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4824" name="Text Box 6"/>
          <p:cNvSpPr>
            <a:spLocks noChangeArrowheads="1"/>
          </p:cNvSpPr>
          <p:nvPr>
            <p:ph type="body"/>
          </p:nvPr>
        </p:nvSpPr>
        <p:spPr>
          <a:xfrm>
            <a:off x="681038" y="4714875"/>
            <a:ext cx="5437187" cy="4465638"/>
          </a:xfrm>
          <a:noFill/>
        </p:spPr>
        <p:txBody>
          <a:bodyPr wrap="none" anchor="ctr"/>
          <a:lstStyle/>
          <a:p>
            <a:r>
              <a:rPr lang="en-US" smtClean="0"/>
              <a:t>Wereldwijd vestigen zich steeds meer mensen in delta’s, kustregio’s en riviergebieden vanwege de goede bereikbaarheid en de beschikbaarheid van vruchtbare grond, delfstoffen en voldoende zoet water.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54275" name="Rectangle 7"/>
          <p:cNvSpPr>
            <a:spLocks noGrp="1" noChangeArrowheads="1"/>
          </p:cNvSpPr>
          <p:nvPr>
            <p:ph type="sldNum" sz="quarter"/>
          </p:nvPr>
        </p:nvSpPr>
        <p:spPr>
          <a:noFill/>
          <a:ln>
            <a:round/>
            <a:headEnd/>
            <a:tailEnd/>
          </a:ln>
        </p:spPr>
        <p:txBody>
          <a:bodyPr/>
          <a:lstStyle/>
          <a:p>
            <a:fld id="{5AD26815-57D0-42E6-9B08-1F13B09C2EB1}" type="slidenum">
              <a:rPr lang="nl-NL"/>
              <a:pPr/>
              <a:t>31</a:t>
            </a:fld>
            <a:endParaRPr lang="nl-NL"/>
          </a:p>
        </p:txBody>
      </p:sp>
      <p:sp>
        <p:nvSpPr>
          <p:cNvPr id="54276" name="Rectangle 2"/>
          <p:cNvSpPr>
            <a:spLocks noGrp="1" noChangeArrowheads="1" noTextEdit="1"/>
          </p:cNvSpPr>
          <p:nvPr>
            <p:ph type="sldImg"/>
          </p:nvPr>
        </p:nvSpPr>
        <p:spPr>
          <a:ln/>
        </p:spPr>
      </p:sp>
      <p:sp>
        <p:nvSpPr>
          <p:cNvPr id="54277" name="Rectangle 3"/>
          <p:cNvSpPr>
            <a:spLocks noGrp="1" noChangeArrowheads="1"/>
          </p:cNvSpPr>
          <p:nvPr>
            <p:ph type="body" idx="1"/>
          </p:nvPr>
        </p:nvSpPr>
        <p:spPr>
          <a:noFill/>
        </p:spPr>
        <p:txBody>
          <a:bodyPr/>
          <a:lstStyle/>
          <a:p>
            <a:r>
              <a:rPr lang="en-US" smtClean="0"/>
              <a:t>Deltares beschikt als toegepast kennisinstituut over fysieke experimentele faciliteiten, laboratoria, veldmetingen en proeftuinen. Met experimenten vergaren we nieuwe en unieke kennis en worden slimme en innovatieve concepten getoetst.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55299" name="Rectangle 7"/>
          <p:cNvSpPr>
            <a:spLocks noGrp="1" noChangeArrowheads="1"/>
          </p:cNvSpPr>
          <p:nvPr>
            <p:ph type="sldNum" sz="quarter"/>
          </p:nvPr>
        </p:nvSpPr>
        <p:spPr>
          <a:noFill/>
          <a:ln>
            <a:round/>
            <a:headEnd/>
            <a:tailEnd/>
          </a:ln>
        </p:spPr>
        <p:txBody>
          <a:bodyPr/>
          <a:lstStyle/>
          <a:p>
            <a:fld id="{D5A97F59-85C5-41BD-8D90-2BA8F9F4576E}" type="slidenum">
              <a:rPr lang="nl-NL"/>
              <a:pPr/>
              <a:t>32</a:t>
            </a:fld>
            <a:endParaRPr lang="nl-NL"/>
          </a:p>
        </p:txBody>
      </p:sp>
      <p:sp>
        <p:nvSpPr>
          <p:cNvPr id="55300" name="Rectangle 2"/>
          <p:cNvSpPr>
            <a:spLocks noGrp="1" noChangeArrowheads="1" noTextEdit="1"/>
          </p:cNvSpPr>
          <p:nvPr>
            <p:ph type="sldImg"/>
          </p:nvPr>
        </p:nvSpPr>
        <p:spPr>
          <a:ln/>
        </p:spPr>
      </p:sp>
      <p:sp>
        <p:nvSpPr>
          <p:cNvPr id="5530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56323" name="Rectangle 7"/>
          <p:cNvSpPr>
            <a:spLocks noGrp="1" noChangeArrowheads="1"/>
          </p:cNvSpPr>
          <p:nvPr>
            <p:ph type="sldNum" sz="quarter"/>
          </p:nvPr>
        </p:nvSpPr>
        <p:spPr>
          <a:noFill/>
          <a:ln>
            <a:round/>
            <a:headEnd/>
            <a:tailEnd/>
          </a:ln>
        </p:spPr>
        <p:txBody>
          <a:bodyPr/>
          <a:lstStyle/>
          <a:p>
            <a:fld id="{8594267E-0505-4FFD-9648-98B7F95C356C}" type="slidenum">
              <a:rPr lang="nl-NL"/>
              <a:pPr/>
              <a:t>36</a:t>
            </a:fld>
            <a:endParaRPr lang="nl-NL"/>
          </a:p>
        </p:txBody>
      </p:sp>
      <p:sp>
        <p:nvSpPr>
          <p:cNvPr id="56324" name="Rectangle 2"/>
          <p:cNvSpPr>
            <a:spLocks noGrp="1" noChangeArrowheads="1" noTextEdit="1"/>
          </p:cNvSpPr>
          <p:nvPr>
            <p:ph type="sldImg"/>
          </p:nvPr>
        </p:nvSpPr>
        <p:spPr>
          <a:ln/>
        </p:spPr>
      </p:sp>
      <p:sp>
        <p:nvSpPr>
          <p:cNvPr id="56325" name="Rectangle 3"/>
          <p:cNvSpPr>
            <a:spLocks noGrp="1" noChangeArrowheads="1"/>
          </p:cNvSpPr>
          <p:nvPr>
            <p:ph type="body" idx="1"/>
          </p:nvPr>
        </p:nvSpPr>
        <p:spPr>
          <a:noFill/>
        </p:spPr>
        <p:txBody>
          <a:bodyPr/>
          <a:lstStyle/>
          <a:p>
            <a:r>
              <a:rPr lang="nl-NL" smtClean="0"/>
              <a:t>Naar aanleiding van de overstromingen in 2011 heeft Deltares voor de Thaise overheid een betrouwbaar overstromingsmodel opgesteld (met SOBEK). </a:t>
            </a:r>
          </a:p>
          <a:p>
            <a:r>
              <a:rPr lang="nl-NL" smtClean="0"/>
              <a:t>Hiermee werd duidelijk dat het probleem groter was dan de Thai dachten. </a:t>
            </a:r>
          </a:p>
          <a:p>
            <a:r>
              <a:rPr lang="nl-NL" smtClean="0"/>
              <a:t>Via de Thaise onderminister van Transport zijn onze verwachtingen met de Thaise premier besproken. </a:t>
            </a:r>
          </a:p>
          <a:p>
            <a:r>
              <a:rPr lang="nl-NL" smtClean="0"/>
              <a:t>Deltares kreeg alle ruimte en medewerking om maatregelen in gang te zetten. Die werden meestal door het leger uitgevoerd. Hierdoor hebben we het risico op overstroming op diverse plaatsen kunnen verminderen en overstromingen deels kunnen vertragen. </a:t>
            </a:r>
          </a:p>
          <a:p>
            <a:r>
              <a:rPr lang="nl-NL" smtClean="0"/>
              <a:t>Belangrijk was het verbeteren van de dijkinspectie (dijk om Bangkok, de King’s Dyke, die de stad moet beschermen). </a:t>
            </a:r>
          </a:p>
          <a:p>
            <a:r>
              <a:rPr lang="nl-NL" smtClean="0"/>
              <a:t>Deltares kwam erachter dat niet overal versterkingen waren aangebracht. </a:t>
            </a:r>
          </a:p>
          <a:p>
            <a:r>
              <a:rPr lang="nl-NL" smtClean="0"/>
              <a:t>Het water kwam op een aantal plaatsen al over de dijk heen. </a:t>
            </a:r>
          </a:p>
          <a:p>
            <a:r>
              <a:rPr lang="nl-NL" smtClean="0"/>
              <a:t>We hebben snel overleg in gang gezet om erger te voorkomen. Dat is deels gelukt en de schade van het gebied binnen de King’s Dyke is daardoor beperkt gebleven. </a:t>
            </a:r>
          </a:p>
          <a:p>
            <a:r>
              <a:rPr lang="nl-NL" smtClean="0"/>
              <a:t>In deze situaties merk je dat onze jarenlange ervaring en specialistische kennis een verschil maken.</a:t>
            </a: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5843" name="Rectangle 7"/>
          <p:cNvSpPr>
            <a:spLocks noGrp="1" noChangeArrowheads="1"/>
          </p:cNvSpPr>
          <p:nvPr>
            <p:ph type="sldNum" sz="quarter"/>
          </p:nvPr>
        </p:nvSpPr>
        <p:spPr>
          <a:noFill/>
          <a:ln>
            <a:round/>
            <a:headEnd/>
            <a:tailEnd/>
          </a:ln>
        </p:spPr>
        <p:txBody>
          <a:bodyPr/>
          <a:lstStyle/>
          <a:p>
            <a:fld id="{ED98566C-E3AC-4688-A342-234023DE8035}" type="slidenum">
              <a:rPr lang="nl-NL"/>
              <a:pPr/>
              <a:t>4</a:t>
            </a:fld>
            <a:endParaRPr lang="nl-NL"/>
          </a:p>
        </p:txBody>
      </p:sp>
      <p:sp>
        <p:nvSpPr>
          <p:cNvPr id="35844" name="Text Box 2"/>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A4185C05-CA3C-46C5-A33D-ED0B9458D13D}"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4</a:t>
            </a:fld>
            <a:endParaRPr lang="nl-NL" sz="1200">
              <a:solidFill>
                <a:srgbClr val="000000"/>
              </a:solidFill>
            </a:endParaRPr>
          </a:p>
        </p:txBody>
      </p:sp>
      <p:sp>
        <p:nvSpPr>
          <p:cNvPr id="35845" name="Text Box 3"/>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5846" name="Text Box 4"/>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5847" name="Text Box 5"/>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5848" name="Text Box 6"/>
          <p:cNvSpPr>
            <a:spLocks noChangeArrowheads="1"/>
          </p:cNvSpPr>
          <p:nvPr>
            <p:ph type="body"/>
          </p:nvPr>
        </p:nvSpPr>
        <p:spPr>
          <a:xfrm>
            <a:off x="681038" y="4714875"/>
            <a:ext cx="5437187" cy="4465638"/>
          </a:xfrm>
          <a:noFill/>
        </p:spPr>
        <p:txBody>
          <a:bodyPr wrap="none" anchor="ctr"/>
          <a:lstStyle/>
          <a:p>
            <a:r>
              <a:rPr lang="en-US" smtClean="0"/>
              <a:t>De economische mogelijkheden van deze gebieden zijn groot, maar deze gebieden zijn ook kwetsbaar. Zeespiegelstijging, grillige neerslag, extreme rivierpeilen, bodemdaling en een grotere druk op ruimte en milieu maken die kwetsbaarheid steeds meer zichtbaar.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6867" name="Rectangle 7"/>
          <p:cNvSpPr>
            <a:spLocks noGrp="1" noChangeArrowheads="1"/>
          </p:cNvSpPr>
          <p:nvPr>
            <p:ph type="sldNum" sz="quarter"/>
          </p:nvPr>
        </p:nvSpPr>
        <p:spPr>
          <a:noFill/>
          <a:ln>
            <a:round/>
            <a:headEnd/>
            <a:tailEnd/>
          </a:ln>
        </p:spPr>
        <p:txBody>
          <a:bodyPr/>
          <a:lstStyle/>
          <a:p>
            <a:fld id="{DEE6D9DD-800B-4655-8FA5-85AB1F2A04C7}" type="slidenum">
              <a:rPr lang="nl-NL"/>
              <a:pPr/>
              <a:t>5</a:t>
            </a:fld>
            <a:endParaRPr lang="nl-NL"/>
          </a:p>
        </p:txBody>
      </p:sp>
      <p:sp>
        <p:nvSpPr>
          <p:cNvPr id="36868" name="Rectangle 2"/>
          <p:cNvSpPr>
            <a:spLocks noGrp="1" noChangeArrowheads="1" noTextEdit="1"/>
          </p:cNvSpPr>
          <p:nvPr>
            <p:ph type="sldImg"/>
          </p:nvPr>
        </p:nvSpPr>
        <p:spPr>
          <a:ln/>
        </p:spPr>
      </p:sp>
      <p:sp>
        <p:nvSpPr>
          <p:cNvPr id="36869" name="Rectangle 3"/>
          <p:cNvSpPr>
            <a:spLocks noGrp="1" noChangeArrowheads="1"/>
          </p:cNvSpPr>
          <p:nvPr>
            <p:ph type="body" idx="1"/>
          </p:nvPr>
        </p:nvSpPr>
        <p:spPr>
          <a:noFill/>
        </p:spPr>
        <p:txBody>
          <a:bodyPr/>
          <a:lstStyle/>
          <a:p>
            <a:r>
              <a:rPr lang="en-US" smtClean="0"/>
              <a:t>Traditionele oplossingen (zoals dijkverhogingen) volstaan niet langer. Het beheer van deze dichtbevolkte gebieden is daarvoor te complex. Nieuwe technologische en innovatieve oplossingen zijn nodig om het leven van mens en milieu voor de toekomst veilig te stellen. Dit biedt kansen voor Deltares, voor Nederland en voor het Nederlandse bedrijfsleven. </a:t>
            </a:r>
          </a:p>
          <a:p>
            <a:endParaRPr lang="en-US" smtClean="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7891" name="Rectangle 7"/>
          <p:cNvSpPr>
            <a:spLocks noGrp="1" noChangeArrowheads="1"/>
          </p:cNvSpPr>
          <p:nvPr>
            <p:ph type="sldNum" sz="quarter"/>
          </p:nvPr>
        </p:nvSpPr>
        <p:spPr>
          <a:noFill/>
          <a:ln>
            <a:round/>
            <a:headEnd/>
            <a:tailEnd/>
          </a:ln>
        </p:spPr>
        <p:txBody>
          <a:bodyPr/>
          <a:lstStyle/>
          <a:p>
            <a:fld id="{D86589A6-4D60-4B20-B922-BAF3187FC716}" type="slidenum">
              <a:rPr lang="nl-NL"/>
              <a:pPr/>
              <a:t>6</a:t>
            </a:fld>
            <a:endParaRPr lang="nl-NL"/>
          </a:p>
        </p:txBody>
      </p:sp>
      <p:sp>
        <p:nvSpPr>
          <p:cNvPr id="37892"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66E121F8-E885-496A-A5C0-AB6AE70C1805}"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6</a:t>
            </a:fld>
            <a:endParaRPr lang="nl-NL" sz="1200">
              <a:solidFill>
                <a:srgbClr val="000000"/>
              </a:solidFill>
            </a:endParaRPr>
          </a:p>
        </p:txBody>
      </p:sp>
      <p:sp>
        <p:nvSpPr>
          <p:cNvPr id="37893"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7894"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7895"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7896" name="Text Box 5"/>
          <p:cNvSpPr>
            <a:spLocks noChangeArrowheads="1"/>
          </p:cNvSpPr>
          <p:nvPr>
            <p:ph type="body"/>
          </p:nvPr>
        </p:nvSpPr>
        <p:spPr>
          <a:xfrm>
            <a:off x="681038" y="4714875"/>
            <a:ext cx="5437187" cy="4465638"/>
          </a:xfrm>
          <a:noFill/>
        </p:spPr>
        <p:txBody>
          <a:bodyPr wrap="none" lIns="91428" tIns="45715" rIns="91428" bIns="45715" anchor="ctr"/>
          <a:lstStyle/>
          <a:p>
            <a:r>
              <a:rPr lang="nl-NL" smtClean="0"/>
              <a:t>Bij Deltares is kennis de kern. De kennis en kracht van Deltares zit in de medewerkers. Wereldwijd werken we mee aan projecten en onderzoeksprogramma’s en </a:t>
            </a:r>
            <a:r>
              <a:rPr lang="nl-NL" smtClean="0">
                <a:solidFill>
                  <a:schemeClr val="tx1"/>
                </a:solidFill>
              </a:rPr>
              <a:t>zijn pas succesvol als onze kennis wordt toegepast. We werken nauw samen met overheden, ondernemingen en kennisinstellingen in binnen- en buitenland.</a:t>
            </a:r>
            <a:r>
              <a:rPr lang="en-US" smtClean="0">
                <a:solidFill>
                  <a:schemeClr val="bg1"/>
                </a:solidFill>
              </a:rPr>
              <a:t> </a:t>
            </a:r>
          </a:p>
          <a:p>
            <a:endParaRPr lang="en-US" smtClean="0">
              <a:solidFill>
                <a:schemeClr val="bg1"/>
              </a:solidFill>
            </a:endParaRPr>
          </a:p>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8915" name="Rectangle 7"/>
          <p:cNvSpPr>
            <a:spLocks noGrp="1" noChangeArrowheads="1"/>
          </p:cNvSpPr>
          <p:nvPr>
            <p:ph type="sldNum" sz="quarter"/>
          </p:nvPr>
        </p:nvSpPr>
        <p:spPr>
          <a:noFill/>
          <a:ln>
            <a:round/>
            <a:headEnd/>
            <a:tailEnd/>
          </a:ln>
        </p:spPr>
        <p:txBody>
          <a:bodyPr/>
          <a:lstStyle/>
          <a:p>
            <a:fld id="{23118987-E48C-4F29-8A92-CEE4AD178BED}" type="slidenum">
              <a:rPr lang="nl-NL"/>
              <a:pPr/>
              <a:t>7</a:t>
            </a:fld>
            <a:endParaRPr lang="nl-NL"/>
          </a:p>
        </p:txBody>
      </p:sp>
      <p:sp>
        <p:nvSpPr>
          <p:cNvPr id="38916"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F6E82DB0-43FB-4FC7-AEE7-8C1C975EFFB2}"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7</a:t>
            </a:fld>
            <a:endParaRPr lang="nl-NL" sz="1200">
              <a:solidFill>
                <a:srgbClr val="000000"/>
              </a:solidFill>
            </a:endParaRPr>
          </a:p>
        </p:txBody>
      </p:sp>
      <p:sp>
        <p:nvSpPr>
          <p:cNvPr id="38917"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8918"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8919"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8920" name="Text Box 5"/>
          <p:cNvSpPr>
            <a:spLocks noChangeArrowheads="1"/>
          </p:cNvSpPr>
          <p:nvPr>
            <p:ph type="body"/>
          </p:nvPr>
        </p:nvSpPr>
        <p:spPr>
          <a:xfrm>
            <a:off x="681038" y="4714875"/>
            <a:ext cx="5437187" cy="4465638"/>
          </a:xfrm>
          <a:noFill/>
        </p:spPr>
        <p:txBody>
          <a:bodyPr wrap="none" lIns="91428" tIns="45715" rIns="91428" bIns="45715" anchor="ctr"/>
          <a:lstStyle/>
          <a:p>
            <a:r>
              <a:rPr lang="en-US" smtClean="0"/>
              <a:t>Deltares handelt niet alleen maatschappelijk </a:t>
            </a:r>
            <a:r>
              <a:rPr lang="en-US" i="1" smtClean="0"/>
              <a:t>verantwoord</a:t>
            </a:r>
            <a:r>
              <a:rPr lang="en-US" smtClean="0"/>
              <a:t>, maar is ook voortdurend op zoek naar maatschappelijke </a:t>
            </a:r>
            <a:r>
              <a:rPr lang="en-US" i="1" smtClean="0"/>
              <a:t>antwoorden</a:t>
            </a:r>
            <a:r>
              <a:rPr lang="en-US" smtClean="0"/>
              <a:t>. Hierbij benutten we ook kennis van anderen.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40963" name="Rectangle 7"/>
          <p:cNvSpPr>
            <a:spLocks noGrp="1" noChangeArrowheads="1"/>
          </p:cNvSpPr>
          <p:nvPr>
            <p:ph type="sldNum" sz="quarter"/>
          </p:nvPr>
        </p:nvSpPr>
        <p:spPr>
          <a:noFill/>
          <a:ln>
            <a:round/>
            <a:headEnd/>
            <a:tailEnd/>
          </a:ln>
        </p:spPr>
        <p:txBody>
          <a:bodyPr/>
          <a:lstStyle/>
          <a:p>
            <a:fld id="{42ECF746-E8BD-4F01-8F71-714D99365A9D}" type="slidenum">
              <a:rPr lang="nl-NL"/>
              <a:pPr/>
              <a:t>8</a:t>
            </a:fld>
            <a:endParaRPr lang="nl-NL"/>
          </a:p>
        </p:txBody>
      </p:sp>
      <p:sp>
        <p:nvSpPr>
          <p:cNvPr id="40964"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D927A5C5-44D2-4B86-9BDB-FFE72BDCB80A}"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8</a:t>
            </a:fld>
            <a:endParaRPr lang="nl-NL" sz="1200">
              <a:solidFill>
                <a:srgbClr val="000000"/>
              </a:solidFill>
            </a:endParaRPr>
          </a:p>
        </p:txBody>
      </p:sp>
      <p:sp>
        <p:nvSpPr>
          <p:cNvPr id="40965"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40966"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40967" name="Rectangle 4"/>
          <p:cNvSpPr>
            <a:spLocks noChangeArrowheads="1" noTextEdit="1"/>
          </p:cNvSpPr>
          <p:nvPr>
            <p:ph type="sldImg"/>
          </p:nvPr>
        </p:nvSpPr>
        <p:spPr>
          <a:xfrm>
            <a:off x="919163" y="754063"/>
            <a:ext cx="4957762" cy="3717925"/>
          </a:xfrm>
          <a:ln/>
        </p:spPr>
      </p:sp>
      <p:sp>
        <p:nvSpPr>
          <p:cNvPr id="40968" name="Rectangle 5"/>
          <p:cNvSpPr>
            <a:spLocks noChangeArrowheads="1"/>
          </p:cNvSpPr>
          <p:nvPr>
            <p:ph type="body" idx="1"/>
          </p:nvPr>
        </p:nvSpPr>
        <p:spPr>
          <a:xfrm>
            <a:off x="681038" y="4714875"/>
            <a:ext cx="5435600" cy="4464050"/>
          </a:xfrm>
          <a:noFill/>
        </p:spPr>
        <p:txBody>
          <a:bodyPr wrap="none" lIns="91428" tIns="45715" rIns="91428" bIns="45715"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dt" sz="quarter"/>
          </p:nvPr>
        </p:nvSpPr>
        <p:spPr>
          <a:noFill/>
          <a:ln>
            <a:round/>
            <a:headEnd/>
            <a:tailEnd/>
          </a:ln>
        </p:spPr>
        <p:txBody>
          <a:bodyPr/>
          <a:lstStyle/>
          <a:p>
            <a:r>
              <a:rPr lang="nl-NL" smtClean="0"/>
              <a:t>21 november 2011</a:t>
            </a:r>
          </a:p>
        </p:txBody>
      </p:sp>
      <p:sp>
        <p:nvSpPr>
          <p:cNvPr id="39939" name="Rectangle 7"/>
          <p:cNvSpPr>
            <a:spLocks noGrp="1" noChangeArrowheads="1"/>
          </p:cNvSpPr>
          <p:nvPr>
            <p:ph type="sldNum" sz="quarter"/>
          </p:nvPr>
        </p:nvSpPr>
        <p:spPr>
          <a:noFill/>
          <a:ln>
            <a:round/>
            <a:headEnd/>
            <a:tailEnd/>
          </a:ln>
        </p:spPr>
        <p:txBody>
          <a:bodyPr/>
          <a:lstStyle/>
          <a:p>
            <a:fld id="{11C0B837-0DAE-4752-98B8-79D55DC8D8F3}" type="slidenum">
              <a:rPr lang="nl-NL"/>
              <a:pPr/>
              <a:t>9</a:t>
            </a:fld>
            <a:endParaRPr lang="nl-NL"/>
          </a:p>
        </p:txBody>
      </p:sp>
      <p:sp>
        <p:nvSpPr>
          <p:cNvPr id="39940" name="Text Box 1"/>
          <p:cNvSpPr txBox="1">
            <a:spLocks noChangeArrowheads="1"/>
          </p:cNvSpPr>
          <p:nvPr/>
        </p:nvSpPr>
        <p:spPr bwMode="auto">
          <a:xfrm>
            <a:off x="3852863" y="9428163"/>
            <a:ext cx="2944812" cy="496887"/>
          </a:xfrm>
          <a:prstGeom prst="rect">
            <a:avLst/>
          </a:prstGeom>
          <a:noFill/>
          <a:ln w="9525">
            <a:noFill/>
            <a:round/>
            <a:headEnd/>
            <a:tailEnd/>
          </a:ln>
          <a:effectLst/>
        </p:spPr>
        <p:txBody>
          <a:bodyPr lIns="89988" tIns="46794" rIns="89988" bIns="46794" anchor="b"/>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fld id="{742E4E0B-594D-4A33-A7B6-ED989922AD24}" type="slidenum">
              <a:rPr lang="nl-NL" sz="1200">
                <a:solidFill>
                  <a:srgbClr val="000000"/>
                </a:solidFill>
              </a:rPr>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t>9</a:t>
            </a:fld>
            <a:endParaRPr lang="nl-NL" sz="1200">
              <a:solidFill>
                <a:srgbClr val="000000"/>
              </a:solidFill>
            </a:endParaRPr>
          </a:p>
        </p:txBody>
      </p:sp>
      <p:sp>
        <p:nvSpPr>
          <p:cNvPr id="39941" name="Text Box 2"/>
          <p:cNvSpPr txBox="1">
            <a:spLocks noChangeArrowheads="1"/>
          </p:cNvSpPr>
          <p:nvPr/>
        </p:nvSpPr>
        <p:spPr bwMode="auto">
          <a:xfrm>
            <a:off x="0" y="9428163"/>
            <a:ext cx="2944813" cy="496887"/>
          </a:xfrm>
          <a:prstGeom prst="rect">
            <a:avLst/>
          </a:prstGeom>
          <a:noFill/>
          <a:ln w="9525">
            <a:noFill/>
            <a:round/>
            <a:headEnd/>
            <a:tailEnd/>
          </a:ln>
          <a:effectLst/>
        </p:spPr>
        <p:txBody>
          <a:bodyPr lIns="89988" tIns="46794" rIns="89988" bIns="46794" anchor="b"/>
          <a:lstStyle/>
          <a:p>
            <a:pP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endParaRPr lang="nl-NL" sz="1200">
              <a:solidFill>
                <a:srgbClr val="000000"/>
              </a:solidFill>
            </a:endParaRPr>
          </a:p>
        </p:txBody>
      </p:sp>
      <p:sp>
        <p:nvSpPr>
          <p:cNvPr id="39942" name="Text Box 3"/>
          <p:cNvSpPr txBox="1">
            <a:spLocks noChangeArrowheads="1"/>
          </p:cNvSpPr>
          <p:nvPr/>
        </p:nvSpPr>
        <p:spPr bwMode="auto">
          <a:xfrm>
            <a:off x="3852863" y="0"/>
            <a:ext cx="2944812" cy="496888"/>
          </a:xfrm>
          <a:prstGeom prst="rect">
            <a:avLst/>
          </a:prstGeom>
          <a:noFill/>
          <a:ln w="9525">
            <a:noFill/>
            <a:round/>
            <a:headEnd/>
            <a:tailEnd/>
          </a:ln>
          <a:effectLst/>
        </p:spPr>
        <p:txBody>
          <a:bodyPr lIns="89988" tIns="46794" rIns="89988" bIns="46794"/>
          <a:lstStyle/>
          <a:p>
            <a:pPr algn="r">
              <a:buClrTx/>
              <a:buFontTx/>
              <a:buNone/>
              <a:tabLst>
                <a:tab pos="0" algn="l"/>
                <a:tab pos="914400" algn="l"/>
                <a:tab pos="1828800" algn="l"/>
                <a:tab pos="2741613" algn="l"/>
                <a:tab pos="3656013" algn="l"/>
                <a:tab pos="4570413" algn="l"/>
                <a:tab pos="5486400" algn="l"/>
                <a:tab pos="6400800" algn="l"/>
                <a:tab pos="7315200" algn="l"/>
                <a:tab pos="8228013" algn="l"/>
                <a:tab pos="9142413" algn="l"/>
                <a:tab pos="10056813" algn="l"/>
              </a:tabLst>
            </a:pPr>
            <a:r>
              <a:rPr lang="nl-NL" sz="1200">
                <a:solidFill>
                  <a:srgbClr val="000000"/>
                </a:solidFill>
              </a:rPr>
              <a:t>21 november 2011</a:t>
            </a:r>
          </a:p>
        </p:txBody>
      </p:sp>
      <p:sp>
        <p:nvSpPr>
          <p:cNvPr id="39943" name="Text Box 4"/>
          <p:cNvSpPr txBox="1">
            <a:spLocks noChangeArrowheads="1"/>
          </p:cNvSpPr>
          <p:nvPr/>
        </p:nvSpPr>
        <p:spPr bwMode="auto">
          <a:xfrm>
            <a:off x="1201738" y="754063"/>
            <a:ext cx="4395787" cy="3722687"/>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9944" name="Text Box 5"/>
          <p:cNvSpPr>
            <a:spLocks noChangeArrowheads="1"/>
          </p:cNvSpPr>
          <p:nvPr>
            <p:ph type="body"/>
          </p:nvPr>
        </p:nvSpPr>
        <p:spPr>
          <a:xfrm>
            <a:off x="681038" y="4714875"/>
            <a:ext cx="5437187" cy="4465638"/>
          </a:xfrm>
          <a:noFill/>
        </p:spPr>
        <p:txBody>
          <a:bodyPr wrap="none" lIns="91428" tIns="45715" rIns="91428" bIns="45715" anchor="ctr"/>
          <a:lstStyle/>
          <a:p>
            <a:r>
              <a:rPr lang="en-US" smtClean="0"/>
              <a:t>Deltares creëert meerwaarde op vijf maatschappelijke terreinen: waterveiligheid, beschikbaarheid van water en grondstoffen, bouwen in de delta, gezonde water- en bodemsystemen en duurzame inrichting van deltagebieden. Deze thema’s sluiten aan op de maatschappelijke thema’s en de topsectoren van de Nederlandse overheid. Binnen elk van deze thema’s ontplooit Deltares verschillende soorten activiteiten: strategisch onderzoek, toegepast onderzoek, productontwikkeling, kennisoverdracht en specialistisch advies. Al deze activiteiten zijn kennisintensief en innovatief.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2"/>
          <p:cNvSpPr>
            <a:spLocks noGrp="1" noChangeArrowheads="1"/>
          </p:cNvSpPr>
          <p:nvPr>
            <p:ph type="dt" idx="10"/>
          </p:nvPr>
        </p:nvSpPr>
        <p:spPr>
          <a:ln/>
        </p:spPr>
        <p:txBody>
          <a:bodyPr/>
          <a:lstStyle>
            <a:lvl1pPr>
              <a:defRPr/>
            </a:lvl1pPr>
          </a:lstStyle>
          <a:p>
            <a:endParaRPr lang="en-US"/>
          </a:p>
        </p:txBody>
      </p:sp>
      <p:sp>
        <p:nvSpPr>
          <p:cNvPr id="5" name="Rectangle 3"/>
          <p:cNvSpPr>
            <a:spLocks noGrp="1" noChangeArrowheads="1"/>
          </p:cNvSpPr>
          <p:nvPr>
            <p:ph type="ftr" idx="11"/>
          </p:nvPr>
        </p:nvSpPr>
        <p:spPr>
          <a:ln/>
        </p:spPr>
        <p:txBody>
          <a:bodyPr/>
          <a:lstStyle>
            <a:lvl1pPr>
              <a:defRPr/>
            </a:lvl1pPr>
          </a:lstStyle>
          <a:p>
            <a:endParaRPr lang="en-US"/>
          </a:p>
        </p:txBody>
      </p:sp>
      <p:sp>
        <p:nvSpPr>
          <p:cNvPr id="6" name="Rectangle 4"/>
          <p:cNvSpPr>
            <a:spLocks noGrp="1" noChangeArrowheads="1"/>
          </p:cNvSpPr>
          <p:nvPr>
            <p:ph type="sldNum" idx="12"/>
          </p:nvPr>
        </p:nvSpPr>
        <p:spPr>
          <a:ln/>
        </p:spPr>
        <p:txBody>
          <a:bodyPr/>
          <a:lstStyle>
            <a:lvl1pPr>
              <a:defRPr/>
            </a:lvl1pPr>
          </a:lstStyle>
          <a:p>
            <a:fld id="{D8EB5186-E9B3-47CA-B210-F8C0D257DA8F}" type="slidenum">
              <a:rPr lang="en-US"/>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idx="10"/>
          </p:nvPr>
        </p:nvSpPr>
        <p:spPr>
          <a:ln/>
        </p:spPr>
        <p:txBody>
          <a:bodyPr/>
          <a:lstStyle>
            <a:lvl1pPr>
              <a:defRPr/>
            </a:lvl1pPr>
          </a:lstStyle>
          <a:p>
            <a:endParaRPr lang="en-US"/>
          </a:p>
        </p:txBody>
      </p:sp>
      <p:sp>
        <p:nvSpPr>
          <p:cNvPr id="5" name="Rectangle 3"/>
          <p:cNvSpPr>
            <a:spLocks noGrp="1" noChangeArrowheads="1"/>
          </p:cNvSpPr>
          <p:nvPr>
            <p:ph type="ftr" idx="11"/>
          </p:nvPr>
        </p:nvSpPr>
        <p:spPr>
          <a:ln/>
        </p:spPr>
        <p:txBody>
          <a:bodyPr/>
          <a:lstStyle>
            <a:lvl1pPr>
              <a:defRPr/>
            </a:lvl1pPr>
          </a:lstStyle>
          <a:p>
            <a:endParaRPr lang="en-US"/>
          </a:p>
        </p:txBody>
      </p:sp>
      <p:sp>
        <p:nvSpPr>
          <p:cNvPr id="6" name="Rectangle 4"/>
          <p:cNvSpPr>
            <a:spLocks noGrp="1" noChangeArrowheads="1"/>
          </p:cNvSpPr>
          <p:nvPr>
            <p:ph type="sldNum" idx="12"/>
          </p:nvPr>
        </p:nvSpPr>
        <p:spPr>
          <a:ln/>
        </p:spPr>
        <p:txBody>
          <a:bodyPr/>
          <a:lstStyle>
            <a:lvl1pPr>
              <a:defRPr/>
            </a:lvl1pPr>
          </a:lstStyle>
          <a:p>
            <a:fld id="{1FC79B48-D459-470A-9398-F577115F70BA}" type="slidenum">
              <a:rPr lang="en-US"/>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3713" y="233363"/>
            <a:ext cx="2047875" cy="55483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96913" y="233363"/>
            <a:ext cx="5994400" cy="5548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idx="10"/>
          </p:nvPr>
        </p:nvSpPr>
        <p:spPr>
          <a:ln/>
        </p:spPr>
        <p:txBody>
          <a:bodyPr/>
          <a:lstStyle>
            <a:lvl1pPr>
              <a:defRPr/>
            </a:lvl1pPr>
          </a:lstStyle>
          <a:p>
            <a:endParaRPr lang="en-US"/>
          </a:p>
        </p:txBody>
      </p:sp>
      <p:sp>
        <p:nvSpPr>
          <p:cNvPr id="5" name="Rectangle 3"/>
          <p:cNvSpPr>
            <a:spLocks noGrp="1" noChangeArrowheads="1"/>
          </p:cNvSpPr>
          <p:nvPr>
            <p:ph type="ftr" idx="11"/>
          </p:nvPr>
        </p:nvSpPr>
        <p:spPr>
          <a:ln/>
        </p:spPr>
        <p:txBody>
          <a:bodyPr/>
          <a:lstStyle>
            <a:lvl1pPr>
              <a:defRPr/>
            </a:lvl1pPr>
          </a:lstStyle>
          <a:p>
            <a:endParaRPr lang="en-US"/>
          </a:p>
        </p:txBody>
      </p:sp>
      <p:sp>
        <p:nvSpPr>
          <p:cNvPr id="6" name="Rectangle 4"/>
          <p:cNvSpPr>
            <a:spLocks noGrp="1" noChangeArrowheads="1"/>
          </p:cNvSpPr>
          <p:nvPr>
            <p:ph type="sldNum" idx="12"/>
          </p:nvPr>
        </p:nvSpPr>
        <p:spPr>
          <a:ln/>
        </p:spPr>
        <p:txBody>
          <a:bodyPr/>
          <a:lstStyle>
            <a:lvl1pPr>
              <a:defRPr/>
            </a:lvl1pPr>
          </a:lstStyle>
          <a:p>
            <a:fld id="{A94BBFE5-7F72-4298-A3E3-EBE9E09D0AB9}" type="slidenum">
              <a:rPr lang="en-US"/>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96913" y="233363"/>
            <a:ext cx="8194675" cy="5548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2"/>
          <p:cNvSpPr>
            <a:spLocks noGrp="1" noChangeArrowheads="1"/>
          </p:cNvSpPr>
          <p:nvPr>
            <p:ph type="dt" idx="10"/>
          </p:nvPr>
        </p:nvSpPr>
        <p:spPr>
          <a:ln/>
        </p:spPr>
        <p:txBody>
          <a:bodyPr/>
          <a:lstStyle>
            <a:lvl1pPr>
              <a:defRPr/>
            </a:lvl1pPr>
          </a:lstStyle>
          <a:p>
            <a:endParaRPr lang="en-US"/>
          </a:p>
        </p:txBody>
      </p:sp>
      <p:sp>
        <p:nvSpPr>
          <p:cNvPr id="4" name="Rectangle 3"/>
          <p:cNvSpPr>
            <a:spLocks noGrp="1" noChangeArrowheads="1"/>
          </p:cNvSpPr>
          <p:nvPr>
            <p:ph type="ftr" idx="11"/>
          </p:nvPr>
        </p:nvSpPr>
        <p:spPr>
          <a:ln/>
        </p:spPr>
        <p:txBody>
          <a:bodyPr/>
          <a:lstStyle>
            <a:lvl1pPr>
              <a:defRPr/>
            </a:lvl1pPr>
          </a:lstStyle>
          <a:p>
            <a:endParaRPr lang="en-US"/>
          </a:p>
        </p:txBody>
      </p:sp>
      <p:sp>
        <p:nvSpPr>
          <p:cNvPr id="5" name="Rectangle 4"/>
          <p:cNvSpPr>
            <a:spLocks noGrp="1" noChangeArrowheads="1"/>
          </p:cNvSpPr>
          <p:nvPr>
            <p:ph type="sldNum" idx="12"/>
          </p:nvPr>
        </p:nvSpPr>
        <p:spPr>
          <a:ln/>
        </p:spPr>
        <p:txBody>
          <a:bodyPr/>
          <a:lstStyle>
            <a:lvl1pPr>
              <a:defRPr/>
            </a:lvl1pPr>
          </a:lstStyle>
          <a:p>
            <a:fld id="{78511985-86D1-4F2F-84BC-02FC58DAAAD0}" type="slidenum">
              <a:rPr lang="en-US"/>
              <a:pPr/>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604963"/>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idx="10"/>
          </p:nvPr>
        </p:nvSpPr>
        <p:spPr>
          <a:ln/>
        </p:spPr>
        <p:txBody>
          <a:bodyPr/>
          <a:lstStyle>
            <a:lvl1pPr>
              <a:defRPr/>
            </a:lvl1pPr>
          </a:lstStyle>
          <a:p>
            <a:endParaRPr lang="en-US"/>
          </a:p>
        </p:txBody>
      </p:sp>
      <p:sp>
        <p:nvSpPr>
          <p:cNvPr id="5" name="Rectangle 3"/>
          <p:cNvSpPr>
            <a:spLocks noGrp="1" noChangeArrowheads="1"/>
          </p:cNvSpPr>
          <p:nvPr>
            <p:ph type="ftr" idx="11"/>
          </p:nvPr>
        </p:nvSpPr>
        <p:spPr>
          <a:ln/>
        </p:spPr>
        <p:txBody>
          <a:bodyPr/>
          <a:lstStyle>
            <a:lvl1pPr>
              <a:defRPr/>
            </a:lvl1pPr>
          </a:lstStyle>
          <a:p>
            <a:endParaRPr lang="en-US"/>
          </a:p>
        </p:txBody>
      </p:sp>
      <p:sp>
        <p:nvSpPr>
          <p:cNvPr id="6" name="Rectangle 4"/>
          <p:cNvSpPr>
            <a:spLocks noGrp="1" noChangeArrowheads="1"/>
          </p:cNvSpPr>
          <p:nvPr>
            <p:ph type="sldNum" idx="12"/>
          </p:nvPr>
        </p:nvSpPr>
        <p:spPr>
          <a:ln/>
        </p:spPr>
        <p:txBody>
          <a:bodyPr/>
          <a:lstStyle>
            <a:lvl1pPr>
              <a:defRPr/>
            </a:lvl1pPr>
          </a:lstStyle>
          <a:p>
            <a:fld id="{EA340F3B-6FDC-4781-B6B5-12E559B2BA72}" type="slidenum">
              <a:rPr lang="en-US"/>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4963"/>
            <a:ext cx="2055813" cy="45243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4963"/>
            <a:ext cx="6019800" cy="452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57400" y="3076575"/>
            <a:ext cx="6616700" cy="884238"/>
          </a:xfrm>
        </p:spPr>
        <p:txBody>
          <a:bodyPr/>
          <a:lstStyle/>
          <a:p>
            <a:r>
              <a:rPr lang="en-US" smtClean="0"/>
              <a:t>Click to edit Master title style</a:t>
            </a:r>
            <a:endParaRPr lang="en-GB"/>
          </a:p>
        </p:txBody>
      </p:sp>
      <p:sp>
        <p:nvSpPr>
          <p:cNvPr id="3" name="Rectangle 11"/>
          <p:cNvSpPr>
            <a:spLocks noGrp="1" noChangeArrowheads="1"/>
          </p:cNvSpPr>
          <p:nvPr>
            <p:ph type="dt" idx="10"/>
          </p:nvPr>
        </p:nvSpPr>
        <p:spPr>
          <a:ln/>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US"/>
          </a:p>
        </p:txBody>
      </p:sp>
      <p:sp>
        <p:nvSpPr>
          <p:cNvPr id="5" name="Rectangle 3"/>
          <p:cNvSpPr>
            <a:spLocks noGrp="1" noChangeArrowheads="1"/>
          </p:cNvSpPr>
          <p:nvPr>
            <p:ph type="ftr" idx="11"/>
          </p:nvPr>
        </p:nvSpPr>
        <p:spPr>
          <a:ln/>
        </p:spPr>
        <p:txBody>
          <a:bodyPr/>
          <a:lstStyle>
            <a:lvl1pPr>
              <a:defRPr/>
            </a:lvl1pPr>
          </a:lstStyle>
          <a:p>
            <a:endParaRPr lang="en-US"/>
          </a:p>
        </p:txBody>
      </p:sp>
      <p:sp>
        <p:nvSpPr>
          <p:cNvPr id="6" name="Rectangle 4"/>
          <p:cNvSpPr>
            <a:spLocks noGrp="1" noChangeArrowheads="1"/>
          </p:cNvSpPr>
          <p:nvPr>
            <p:ph type="sldNum" idx="12"/>
          </p:nvPr>
        </p:nvSpPr>
        <p:spPr>
          <a:ln/>
        </p:spPr>
        <p:txBody>
          <a:bodyPr/>
          <a:lstStyle>
            <a:lvl1pPr>
              <a:defRPr/>
            </a:lvl1pPr>
          </a:lstStyle>
          <a:p>
            <a:fld id="{884B44C1-7444-4E50-B893-2F613929D608}" type="slidenum">
              <a:rPr lang="en-US"/>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96913" y="1482725"/>
            <a:ext cx="3859212" cy="429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08525" y="1482725"/>
            <a:ext cx="3860800" cy="429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idx="10"/>
          </p:nvPr>
        </p:nvSpPr>
        <p:spPr>
          <a:ln/>
        </p:spPr>
        <p:txBody>
          <a:bodyPr/>
          <a:lstStyle>
            <a:lvl1pPr>
              <a:defRPr/>
            </a:lvl1pPr>
          </a:lstStyle>
          <a:p>
            <a:endParaRPr lang="en-US"/>
          </a:p>
        </p:txBody>
      </p:sp>
      <p:sp>
        <p:nvSpPr>
          <p:cNvPr id="6" name="Rectangle 3"/>
          <p:cNvSpPr>
            <a:spLocks noGrp="1" noChangeArrowheads="1"/>
          </p:cNvSpPr>
          <p:nvPr>
            <p:ph type="ftr" idx="11"/>
          </p:nvPr>
        </p:nvSpPr>
        <p:spPr>
          <a:ln/>
        </p:spPr>
        <p:txBody>
          <a:bodyPr/>
          <a:lstStyle>
            <a:lvl1pPr>
              <a:defRPr/>
            </a:lvl1pPr>
          </a:lstStyle>
          <a:p>
            <a:endParaRPr lang="en-US"/>
          </a:p>
        </p:txBody>
      </p:sp>
      <p:sp>
        <p:nvSpPr>
          <p:cNvPr id="7" name="Rectangle 4"/>
          <p:cNvSpPr>
            <a:spLocks noGrp="1" noChangeArrowheads="1"/>
          </p:cNvSpPr>
          <p:nvPr>
            <p:ph type="sldNum" idx="12"/>
          </p:nvPr>
        </p:nvSpPr>
        <p:spPr>
          <a:ln/>
        </p:spPr>
        <p:txBody>
          <a:bodyPr/>
          <a:lstStyle>
            <a:lvl1pPr>
              <a:defRPr/>
            </a:lvl1pPr>
          </a:lstStyle>
          <a:p>
            <a:fld id="{26B72A4D-F6B3-4579-9A39-A472E30C9A26}" type="slidenum">
              <a:rPr lang="en-US"/>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dt" idx="10"/>
          </p:nvPr>
        </p:nvSpPr>
        <p:spPr>
          <a:ln/>
        </p:spPr>
        <p:txBody>
          <a:bodyPr/>
          <a:lstStyle>
            <a:lvl1pPr>
              <a:defRPr/>
            </a:lvl1pPr>
          </a:lstStyle>
          <a:p>
            <a:endParaRPr lang="en-US"/>
          </a:p>
        </p:txBody>
      </p:sp>
      <p:sp>
        <p:nvSpPr>
          <p:cNvPr id="8" name="Rectangle 3"/>
          <p:cNvSpPr>
            <a:spLocks noGrp="1" noChangeArrowheads="1"/>
          </p:cNvSpPr>
          <p:nvPr>
            <p:ph type="ftr" idx="11"/>
          </p:nvPr>
        </p:nvSpPr>
        <p:spPr>
          <a:ln/>
        </p:spPr>
        <p:txBody>
          <a:bodyPr/>
          <a:lstStyle>
            <a:lvl1pPr>
              <a:defRPr/>
            </a:lvl1pPr>
          </a:lstStyle>
          <a:p>
            <a:endParaRPr lang="en-US"/>
          </a:p>
        </p:txBody>
      </p:sp>
      <p:sp>
        <p:nvSpPr>
          <p:cNvPr id="9" name="Rectangle 4"/>
          <p:cNvSpPr>
            <a:spLocks noGrp="1" noChangeArrowheads="1"/>
          </p:cNvSpPr>
          <p:nvPr>
            <p:ph type="sldNum" idx="12"/>
          </p:nvPr>
        </p:nvSpPr>
        <p:spPr>
          <a:ln/>
        </p:spPr>
        <p:txBody>
          <a:bodyPr/>
          <a:lstStyle>
            <a:lvl1pPr>
              <a:defRPr/>
            </a:lvl1pPr>
          </a:lstStyle>
          <a:p>
            <a:fld id="{4DABF399-5FF3-4AE4-927F-2C0D06B721A2}" type="slidenum">
              <a:rPr lang="en-US"/>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
          <p:cNvSpPr>
            <a:spLocks noGrp="1" noChangeArrowheads="1"/>
          </p:cNvSpPr>
          <p:nvPr>
            <p:ph type="dt" idx="10"/>
          </p:nvPr>
        </p:nvSpPr>
        <p:spPr>
          <a:ln/>
        </p:spPr>
        <p:txBody>
          <a:bodyPr/>
          <a:lstStyle>
            <a:lvl1pPr>
              <a:defRPr/>
            </a:lvl1pPr>
          </a:lstStyle>
          <a:p>
            <a:endParaRPr lang="en-US"/>
          </a:p>
        </p:txBody>
      </p:sp>
      <p:sp>
        <p:nvSpPr>
          <p:cNvPr id="4" name="Rectangle 3"/>
          <p:cNvSpPr>
            <a:spLocks noGrp="1" noChangeArrowheads="1"/>
          </p:cNvSpPr>
          <p:nvPr>
            <p:ph type="ftr" idx="11"/>
          </p:nvPr>
        </p:nvSpPr>
        <p:spPr>
          <a:ln/>
        </p:spPr>
        <p:txBody>
          <a:bodyPr/>
          <a:lstStyle>
            <a:lvl1pPr>
              <a:defRPr/>
            </a:lvl1pPr>
          </a:lstStyle>
          <a:p>
            <a:endParaRPr lang="en-US"/>
          </a:p>
        </p:txBody>
      </p:sp>
      <p:sp>
        <p:nvSpPr>
          <p:cNvPr id="5" name="Rectangle 4"/>
          <p:cNvSpPr>
            <a:spLocks noGrp="1" noChangeArrowheads="1"/>
          </p:cNvSpPr>
          <p:nvPr>
            <p:ph type="sldNum" idx="12"/>
          </p:nvPr>
        </p:nvSpPr>
        <p:spPr>
          <a:ln/>
        </p:spPr>
        <p:txBody>
          <a:bodyPr/>
          <a:lstStyle>
            <a:lvl1pPr>
              <a:defRPr/>
            </a:lvl1pPr>
          </a:lstStyle>
          <a:p>
            <a:fld id="{5E8ED037-4152-4EF0-AC04-47B29A611353}" type="slidenum">
              <a:rPr lang="en-US"/>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US"/>
          </a:p>
        </p:txBody>
      </p:sp>
      <p:sp>
        <p:nvSpPr>
          <p:cNvPr id="3" name="Rectangle 3"/>
          <p:cNvSpPr>
            <a:spLocks noGrp="1" noChangeArrowheads="1"/>
          </p:cNvSpPr>
          <p:nvPr>
            <p:ph type="ftr" idx="11"/>
          </p:nvPr>
        </p:nvSpPr>
        <p:spPr>
          <a:ln/>
        </p:spPr>
        <p:txBody>
          <a:bodyPr/>
          <a:lstStyle>
            <a:lvl1pPr>
              <a:defRPr/>
            </a:lvl1pPr>
          </a:lstStyle>
          <a:p>
            <a:endParaRPr lang="en-US"/>
          </a:p>
        </p:txBody>
      </p:sp>
      <p:sp>
        <p:nvSpPr>
          <p:cNvPr id="4" name="Rectangle 4"/>
          <p:cNvSpPr>
            <a:spLocks noGrp="1" noChangeArrowheads="1"/>
          </p:cNvSpPr>
          <p:nvPr>
            <p:ph type="sldNum" idx="12"/>
          </p:nvPr>
        </p:nvSpPr>
        <p:spPr>
          <a:ln/>
        </p:spPr>
        <p:txBody>
          <a:bodyPr/>
          <a:lstStyle>
            <a:lvl1pPr>
              <a:defRPr/>
            </a:lvl1pPr>
          </a:lstStyle>
          <a:p>
            <a:fld id="{2EAED987-C20A-4983-8B5D-2AAD84D9B82A}" type="slidenum">
              <a:rPr lang="en-US"/>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US"/>
          </a:p>
        </p:txBody>
      </p:sp>
      <p:sp>
        <p:nvSpPr>
          <p:cNvPr id="6" name="Rectangle 3"/>
          <p:cNvSpPr>
            <a:spLocks noGrp="1" noChangeArrowheads="1"/>
          </p:cNvSpPr>
          <p:nvPr>
            <p:ph type="ftr" idx="11"/>
          </p:nvPr>
        </p:nvSpPr>
        <p:spPr>
          <a:ln/>
        </p:spPr>
        <p:txBody>
          <a:bodyPr/>
          <a:lstStyle>
            <a:lvl1pPr>
              <a:defRPr/>
            </a:lvl1pPr>
          </a:lstStyle>
          <a:p>
            <a:endParaRPr lang="en-US"/>
          </a:p>
        </p:txBody>
      </p:sp>
      <p:sp>
        <p:nvSpPr>
          <p:cNvPr id="7" name="Rectangle 4"/>
          <p:cNvSpPr>
            <a:spLocks noGrp="1" noChangeArrowheads="1"/>
          </p:cNvSpPr>
          <p:nvPr>
            <p:ph type="sldNum" idx="12"/>
          </p:nvPr>
        </p:nvSpPr>
        <p:spPr>
          <a:ln/>
        </p:spPr>
        <p:txBody>
          <a:bodyPr/>
          <a:lstStyle>
            <a:lvl1pPr>
              <a:defRPr/>
            </a:lvl1pPr>
          </a:lstStyle>
          <a:p>
            <a:fld id="{F926E4AC-1DA4-4E44-AF2C-46BAAD2F307B}" type="slidenum">
              <a:rPr lang="en-US"/>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US"/>
          </a:p>
        </p:txBody>
      </p:sp>
      <p:sp>
        <p:nvSpPr>
          <p:cNvPr id="6" name="Rectangle 3"/>
          <p:cNvSpPr>
            <a:spLocks noGrp="1" noChangeArrowheads="1"/>
          </p:cNvSpPr>
          <p:nvPr>
            <p:ph type="ftr" idx="11"/>
          </p:nvPr>
        </p:nvSpPr>
        <p:spPr>
          <a:ln/>
        </p:spPr>
        <p:txBody>
          <a:bodyPr/>
          <a:lstStyle>
            <a:lvl1pPr>
              <a:defRPr/>
            </a:lvl1pPr>
          </a:lstStyle>
          <a:p>
            <a:endParaRPr lang="en-US"/>
          </a:p>
        </p:txBody>
      </p:sp>
      <p:sp>
        <p:nvSpPr>
          <p:cNvPr id="7" name="Rectangle 4"/>
          <p:cNvSpPr>
            <a:spLocks noGrp="1" noChangeArrowheads="1"/>
          </p:cNvSpPr>
          <p:nvPr>
            <p:ph type="sldNum" idx="12"/>
          </p:nvPr>
        </p:nvSpPr>
        <p:spPr>
          <a:ln/>
        </p:spPr>
        <p:txBody>
          <a:bodyPr/>
          <a:lstStyle>
            <a:lvl1pPr>
              <a:defRPr/>
            </a:lvl1pPr>
          </a:lstStyle>
          <a:p>
            <a:fld id="{33904F87-A7DF-4BF3-B7BD-BA4670C2B52C}" type="slidenum">
              <a:rPr lang="en-US"/>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696913" y="1482725"/>
            <a:ext cx="7872412" cy="42989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2"/>
          <p:cNvSpPr>
            <a:spLocks noGrp="1" noChangeArrowheads="1"/>
          </p:cNvSpPr>
          <p:nvPr>
            <p:ph type="dt"/>
          </p:nvPr>
        </p:nvSpPr>
        <p:spPr bwMode="auto">
          <a:xfrm>
            <a:off x="3122613" y="6613525"/>
            <a:ext cx="1435100" cy="319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endParaRPr lang="en-US"/>
          </a:p>
        </p:txBody>
      </p:sp>
      <p:sp>
        <p:nvSpPr>
          <p:cNvPr id="1027" name="Rectangle 3"/>
          <p:cNvSpPr>
            <a:spLocks noGrp="1" noChangeArrowheads="1"/>
          </p:cNvSpPr>
          <p:nvPr>
            <p:ph type="ftr"/>
          </p:nvPr>
        </p:nvSpPr>
        <p:spPr bwMode="auto">
          <a:xfrm>
            <a:off x="685800" y="6613525"/>
            <a:ext cx="2438400" cy="319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endParaRPr lang="en-US"/>
          </a:p>
        </p:txBody>
      </p:sp>
      <p:sp>
        <p:nvSpPr>
          <p:cNvPr id="1028" name="Rectangle 4"/>
          <p:cNvSpPr>
            <a:spLocks noGrp="1" noChangeArrowheads="1"/>
          </p:cNvSpPr>
          <p:nvPr>
            <p:ph type="sldNum"/>
          </p:nvPr>
        </p:nvSpPr>
        <p:spPr bwMode="auto">
          <a:xfrm>
            <a:off x="4483100" y="6613525"/>
            <a:ext cx="466725" cy="319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F3683933-3299-48A8-B2A0-7548D94A03CE}" type="slidenum">
              <a:rPr lang="en-US"/>
              <a:pPr/>
              <a:t>‹nr.›</a:t>
            </a:fld>
            <a:endParaRPr lang="en-US"/>
          </a:p>
        </p:txBody>
      </p:sp>
      <p:sp>
        <p:nvSpPr>
          <p:cNvPr id="1030" name="Rectangle 5"/>
          <p:cNvSpPr>
            <a:spLocks noChangeArrowheads="1"/>
          </p:cNvSpPr>
          <p:nvPr/>
        </p:nvSpPr>
        <p:spPr bwMode="auto">
          <a:xfrm>
            <a:off x="0" y="-1588"/>
            <a:ext cx="9123363" cy="954088"/>
          </a:xfrm>
          <a:prstGeom prst="rect">
            <a:avLst/>
          </a:prstGeom>
          <a:solidFill>
            <a:srgbClr val="A6A698"/>
          </a:solidFill>
          <a:ln w="9525">
            <a:noFill/>
            <a:round/>
            <a:headEnd/>
            <a:tailEnd/>
          </a:ln>
          <a:effectLst/>
        </p:spPr>
        <p:txBody>
          <a:bodyPr wrap="none" anchor="ctr"/>
          <a:lstStyle/>
          <a:p>
            <a:endParaRPr lang="en-US"/>
          </a:p>
        </p:txBody>
      </p:sp>
      <p:pic>
        <p:nvPicPr>
          <p:cNvPr id="1031" name="Picture 6"/>
          <p:cNvPicPr>
            <a:picLocks noChangeAspect="1" noChangeArrowheads="1"/>
          </p:cNvPicPr>
          <p:nvPr/>
        </p:nvPicPr>
        <p:blipFill>
          <a:blip r:embed="rId14" cstate="print"/>
          <a:srcRect/>
          <a:stretch>
            <a:fillRect/>
          </a:stretch>
        </p:blipFill>
        <p:spPr bwMode="auto">
          <a:xfrm>
            <a:off x="7654925" y="-1588"/>
            <a:ext cx="1489075" cy="955676"/>
          </a:xfrm>
          <a:prstGeom prst="rect">
            <a:avLst/>
          </a:prstGeom>
          <a:noFill/>
          <a:ln w="9525">
            <a:noFill/>
            <a:round/>
            <a:headEnd/>
            <a:tailEnd/>
          </a:ln>
          <a:effectLst/>
        </p:spPr>
      </p:pic>
      <p:pic>
        <p:nvPicPr>
          <p:cNvPr id="1032" name="Picture 7"/>
          <p:cNvPicPr>
            <a:picLocks noChangeAspect="1" noChangeArrowheads="1"/>
          </p:cNvPicPr>
          <p:nvPr/>
        </p:nvPicPr>
        <p:blipFill>
          <a:blip r:embed="rId15" cstate="print"/>
          <a:srcRect/>
          <a:stretch>
            <a:fillRect/>
          </a:stretch>
        </p:blipFill>
        <p:spPr bwMode="auto">
          <a:xfrm>
            <a:off x="5792788" y="-22225"/>
            <a:ext cx="1585912" cy="974725"/>
          </a:xfrm>
          <a:prstGeom prst="rect">
            <a:avLst/>
          </a:prstGeom>
          <a:noFill/>
          <a:ln w="9525">
            <a:noFill/>
            <a:round/>
            <a:headEnd/>
            <a:tailEnd/>
          </a:ln>
          <a:effectLst/>
        </p:spPr>
      </p:pic>
      <p:sp>
        <p:nvSpPr>
          <p:cNvPr id="1033" name="Rectangle 8"/>
          <p:cNvSpPr>
            <a:spLocks noChangeArrowheads="1"/>
          </p:cNvSpPr>
          <p:nvPr/>
        </p:nvSpPr>
        <p:spPr bwMode="auto">
          <a:xfrm>
            <a:off x="-14288" y="-26988"/>
            <a:ext cx="9123363" cy="319088"/>
          </a:xfrm>
          <a:prstGeom prst="rect">
            <a:avLst/>
          </a:prstGeom>
          <a:solidFill>
            <a:srgbClr val="000000">
              <a:alpha val="20000"/>
            </a:srgbClr>
          </a:solidFill>
          <a:ln w="9525">
            <a:noFill/>
            <a:round/>
            <a:headEnd/>
            <a:tailEnd/>
          </a:ln>
          <a:effectLst/>
        </p:spPr>
        <p:txBody>
          <a:bodyPr wrap="none" anchor="ctr"/>
          <a:lstStyle/>
          <a:p>
            <a:endParaRPr lang="en-US"/>
          </a:p>
        </p:txBody>
      </p:sp>
      <p:sp>
        <p:nvSpPr>
          <p:cNvPr id="1034" name="Rectangle 9"/>
          <p:cNvSpPr>
            <a:spLocks noChangeArrowheads="1"/>
          </p:cNvSpPr>
          <p:nvPr/>
        </p:nvSpPr>
        <p:spPr bwMode="auto">
          <a:xfrm>
            <a:off x="0" y="317500"/>
            <a:ext cx="9123363" cy="317500"/>
          </a:xfrm>
          <a:prstGeom prst="rect">
            <a:avLst/>
          </a:prstGeom>
          <a:solidFill>
            <a:srgbClr val="000000">
              <a:alpha val="34901"/>
            </a:srgbClr>
          </a:solidFill>
          <a:ln w="9525">
            <a:noFill/>
            <a:round/>
            <a:headEnd/>
            <a:tailEnd/>
          </a:ln>
          <a:effectLst/>
        </p:spPr>
        <p:txBody>
          <a:bodyPr wrap="none" anchor="ctr"/>
          <a:lstStyle/>
          <a:p>
            <a:endParaRPr lang="en-US"/>
          </a:p>
        </p:txBody>
      </p:sp>
      <p:sp>
        <p:nvSpPr>
          <p:cNvPr id="1035" name="Rectangle 10"/>
          <p:cNvSpPr>
            <a:spLocks noChangeArrowheads="1"/>
          </p:cNvSpPr>
          <p:nvPr/>
        </p:nvSpPr>
        <p:spPr bwMode="auto">
          <a:xfrm>
            <a:off x="0" y="635000"/>
            <a:ext cx="9123363" cy="317500"/>
          </a:xfrm>
          <a:prstGeom prst="rect">
            <a:avLst/>
          </a:prstGeom>
          <a:solidFill>
            <a:srgbClr val="000000">
              <a:alpha val="50195"/>
            </a:srgbClr>
          </a:solidFill>
          <a:ln w="9525">
            <a:noFill/>
            <a:round/>
            <a:headEnd/>
            <a:tailEnd/>
          </a:ln>
          <a:effectLst/>
        </p:spPr>
        <p:txBody>
          <a:bodyPr wrap="none" anchor="ctr"/>
          <a:lstStyle/>
          <a:p>
            <a:endParaRPr lang="en-US"/>
          </a:p>
        </p:txBody>
      </p:sp>
      <p:sp>
        <p:nvSpPr>
          <p:cNvPr id="1036" name="Line 11"/>
          <p:cNvSpPr>
            <a:spLocks noChangeShapeType="1"/>
          </p:cNvSpPr>
          <p:nvPr/>
        </p:nvSpPr>
        <p:spPr bwMode="auto">
          <a:xfrm>
            <a:off x="0" y="317500"/>
            <a:ext cx="9123363" cy="1588"/>
          </a:xfrm>
          <a:prstGeom prst="line">
            <a:avLst/>
          </a:prstGeom>
          <a:noFill/>
          <a:ln w="9360">
            <a:solidFill>
              <a:srgbClr val="FFFFFF"/>
            </a:solidFill>
            <a:miter lim="800000"/>
            <a:headEnd/>
            <a:tailEnd/>
          </a:ln>
          <a:effectLst/>
        </p:spPr>
        <p:txBody>
          <a:bodyPr/>
          <a:lstStyle/>
          <a:p>
            <a:endParaRPr lang="nl-NL"/>
          </a:p>
        </p:txBody>
      </p:sp>
      <p:sp>
        <p:nvSpPr>
          <p:cNvPr id="1037" name="Line 12"/>
          <p:cNvSpPr>
            <a:spLocks noChangeShapeType="1"/>
          </p:cNvSpPr>
          <p:nvPr/>
        </p:nvSpPr>
        <p:spPr bwMode="auto">
          <a:xfrm>
            <a:off x="0" y="635000"/>
            <a:ext cx="9123363" cy="1588"/>
          </a:xfrm>
          <a:prstGeom prst="line">
            <a:avLst/>
          </a:prstGeom>
          <a:noFill/>
          <a:ln w="9360">
            <a:solidFill>
              <a:srgbClr val="FFFFFF"/>
            </a:solidFill>
            <a:miter lim="800000"/>
            <a:headEnd/>
            <a:tailEnd/>
          </a:ln>
          <a:effectLst/>
        </p:spPr>
        <p:txBody>
          <a:bodyPr/>
          <a:lstStyle/>
          <a:p>
            <a:endParaRPr lang="nl-NL"/>
          </a:p>
        </p:txBody>
      </p:sp>
      <p:sp>
        <p:nvSpPr>
          <p:cNvPr id="1038" name="Line 13"/>
          <p:cNvSpPr>
            <a:spLocks noChangeShapeType="1"/>
          </p:cNvSpPr>
          <p:nvPr/>
        </p:nvSpPr>
        <p:spPr bwMode="auto">
          <a:xfrm>
            <a:off x="0" y="952500"/>
            <a:ext cx="9123363" cy="1588"/>
          </a:xfrm>
          <a:prstGeom prst="line">
            <a:avLst/>
          </a:prstGeom>
          <a:noFill/>
          <a:ln w="9360">
            <a:solidFill>
              <a:srgbClr val="FFFFFF"/>
            </a:solidFill>
            <a:miter lim="800000"/>
            <a:headEnd/>
            <a:tailEnd/>
          </a:ln>
          <a:effectLst/>
        </p:spPr>
        <p:txBody>
          <a:bodyPr/>
          <a:lstStyle/>
          <a:p>
            <a:endParaRPr lang="nl-NL"/>
          </a:p>
        </p:txBody>
      </p:sp>
      <p:sp>
        <p:nvSpPr>
          <p:cNvPr id="1039" name="Rectangle 14"/>
          <p:cNvSpPr>
            <a:spLocks noGrp="1" noChangeArrowheads="1"/>
          </p:cNvSpPr>
          <p:nvPr>
            <p:ph type="title"/>
          </p:nvPr>
        </p:nvSpPr>
        <p:spPr bwMode="auto">
          <a:xfrm>
            <a:off x="696913" y="233363"/>
            <a:ext cx="8194675" cy="609600"/>
          </a:xfrm>
          <a:prstGeom prst="rect">
            <a:avLst/>
          </a:prstGeom>
          <a:noFill/>
          <a:ln w="9525">
            <a:noFill/>
            <a:round/>
            <a:headEnd/>
            <a:tailEnd/>
          </a:ln>
          <a:effectLst/>
        </p:spPr>
        <p:txBody>
          <a:bodyPr vert="horz" wrap="square" lIns="0" tIns="46800" rIns="0" bIns="46800" numCol="1" anchor="t" anchorCtr="0" compatLnSpc="1">
            <a:prstTxWarp prst="textNoShape">
              <a:avLst/>
            </a:prstTxWarp>
          </a:bodyPr>
          <a:lstStyle/>
          <a:p>
            <a:pPr lvl="0"/>
            <a:r>
              <a:rPr lang="en-GB" smtClean="0"/>
              <a:t>Click to edit the title text format</a:t>
            </a:r>
          </a:p>
        </p:txBody>
      </p:sp>
      <p:pic>
        <p:nvPicPr>
          <p:cNvPr id="1040" name="Picture 15"/>
          <p:cNvPicPr>
            <a:picLocks noChangeAspect="1" noChangeArrowheads="1"/>
          </p:cNvPicPr>
          <p:nvPr/>
        </p:nvPicPr>
        <p:blipFill>
          <a:blip r:embed="rId16" cstate="print"/>
          <a:srcRect/>
          <a:stretch>
            <a:fillRect/>
          </a:stretch>
        </p:blipFill>
        <p:spPr bwMode="auto">
          <a:xfrm>
            <a:off x="7391400" y="6323013"/>
            <a:ext cx="1573213" cy="311150"/>
          </a:xfrm>
          <a:prstGeom prst="rect">
            <a:avLst/>
          </a:prstGeom>
          <a:noFill/>
          <a:ln w="9525">
            <a:noFill/>
            <a:round/>
            <a:headEnd/>
            <a:tailEnd/>
          </a:ln>
          <a:effectLst/>
        </p:spPr>
      </p:pic>
      <p:sp>
        <p:nvSpPr>
          <p:cNvPr id="1041" name="Line 16"/>
          <p:cNvSpPr>
            <a:spLocks noChangeShapeType="1"/>
          </p:cNvSpPr>
          <p:nvPr/>
        </p:nvSpPr>
        <p:spPr bwMode="auto">
          <a:xfrm flipH="1">
            <a:off x="-1588" y="6467475"/>
            <a:ext cx="7035801" cy="1588"/>
          </a:xfrm>
          <a:prstGeom prst="line">
            <a:avLst/>
          </a:prstGeom>
          <a:noFill/>
          <a:ln w="9360">
            <a:solidFill>
              <a:srgbClr val="B2B2B2"/>
            </a:solidFill>
            <a:miter lim="800000"/>
            <a:headEnd/>
            <a:tailEnd/>
          </a:ln>
          <a:effectLst/>
        </p:spPr>
        <p:txBody>
          <a:bodyPr/>
          <a:lstStyle/>
          <a:p>
            <a:endParaRPr lang="nl-NL"/>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defTabSz="457200" rtl="0" eaLnBrk="0" fontAlgn="base" hangingPunct="0">
        <a:spcBef>
          <a:spcPct val="0"/>
        </a:spcBef>
        <a:spcAft>
          <a:spcPct val="0"/>
        </a:spcAft>
        <a:buClr>
          <a:srgbClr val="000000"/>
        </a:buClr>
        <a:buSzPct val="100000"/>
        <a:buFont typeface="Times New Roman" pitchFamily="18" charset="0"/>
        <a:defRPr sz="2800" b="1">
          <a:solidFill>
            <a:srgbClr val="FFFFFE"/>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itchFamily="18" charset="0"/>
        <a:defRPr sz="2800" b="1">
          <a:solidFill>
            <a:srgbClr val="FFFFFE"/>
          </a:solidFill>
          <a:latin typeface="Arial" charset="0"/>
        </a:defRPr>
      </a:lvl2pPr>
      <a:lvl3pPr algn="l" defTabSz="457200" rtl="0" eaLnBrk="0" fontAlgn="base" hangingPunct="0">
        <a:spcBef>
          <a:spcPct val="0"/>
        </a:spcBef>
        <a:spcAft>
          <a:spcPct val="0"/>
        </a:spcAft>
        <a:buClr>
          <a:srgbClr val="000000"/>
        </a:buClr>
        <a:buSzPct val="100000"/>
        <a:buFont typeface="Times New Roman" pitchFamily="18" charset="0"/>
        <a:defRPr sz="2800" b="1">
          <a:solidFill>
            <a:srgbClr val="FFFFFE"/>
          </a:solidFill>
          <a:latin typeface="Arial" charset="0"/>
        </a:defRPr>
      </a:lvl3pPr>
      <a:lvl4pPr algn="l" defTabSz="457200" rtl="0" eaLnBrk="0" fontAlgn="base" hangingPunct="0">
        <a:spcBef>
          <a:spcPct val="0"/>
        </a:spcBef>
        <a:spcAft>
          <a:spcPct val="0"/>
        </a:spcAft>
        <a:buClr>
          <a:srgbClr val="000000"/>
        </a:buClr>
        <a:buSzPct val="100000"/>
        <a:buFont typeface="Times New Roman" pitchFamily="18" charset="0"/>
        <a:defRPr sz="2800" b="1">
          <a:solidFill>
            <a:srgbClr val="FFFFFE"/>
          </a:solidFill>
          <a:latin typeface="Arial" charset="0"/>
        </a:defRPr>
      </a:lvl4pPr>
      <a:lvl5pPr algn="l" defTabSz="457200" rtl="0" eaLnBrk="0" fontAlgn="base" hangingPunct="0">
        <a:spcBef>
          <a:spcPct val="0"/>
        </a:spcBef>
        <a:spcAft>
          <a:spcPct val="0"/>
        </a:spcAft>
        <a:buClr>
          <a:srgbClr val="000000"/>
        </a:buClr>
        <a:buSzPct val="100000"/>
        <a:buFont typeface="Times New Roman" pitchFamily="18" charset="0"/>
        <a:defRPr sz="2800" b="1">
          <a:solidFill>
            <a:srgbClr val="FFFFFE"/>
          </a:solidFill>
          <a:latin typeface="Arial" charset="0"/>
        </a:defRPr>
      </a:lvl5pPr>
      <a:lvl6pPr marL="2514600" indent="-228600" algn="l" defTabSz="457200" rtl="0" fontAlgn="base">
        <a:spcBef>
          <a:spcPct val="0"/>
        </a:spcBef>
        <a:spcAft>
          <a:spcPct val="0"/>
        </a:spcAft>
        <a:buClr>
          <a:srgbClr val="000000"/>
        </a:buClr>
        <a:buSzPct val="100000"/>
        <a:buFont typeface="Times New Roman" pitchFamily="18" charset="0"/>
        <a:defRPr sz="2800" b="1">
          <a:solidFill>
            <a:srgbClr val="FFFFFE"/>
          </a:solidFill>
          <a:latin typeface="Arial" charset="0"/>
        </a:defRPr>
      </a:lvl6pPr>
      <a:lvl7pPr marL="2971800" indent="-228600" algn="l" defTabSz="457200" rtl="0" fontAlgn="base">
        <a:spcBef>
          <a:spcPct val="0"/>
        </a:spcBef>
        <a:spcAft>
          <a:spcPct val="0"/>
        </a:spcAft>
        <a:buClr>
          <a:srgbClr val="000000"/>
        </a:buClr>
        <a:buSzPct val="100000"/>
        <a:buFont typeface="Times New Roman" pitchFamily="18" charset="0"/>
        <a:defRPr sz="2800" b="1">
          <a:solidFill>
            <a:srgbClr val="FFFFFE"/>
          </a:solidFill>
          <a:latin typeface="Arial" charset="0"/>
        </a:defRPr>
      </a:lvl7pPr>
      <a:lvl8pPr marL="3429000" indent="-228600" algn="l" defTabSz="457200" rtl="0" fontAlgn="base">
        <a:spcBef>
          <a:spcPct val="0"/>
        </a:spcBef>
        <a:spcAft>
          <a:spcPct val="0"/>
        </a:spcAft>
        <a:buClr>
          <a:srgbClr val="000000"/>
        </a:buClr>
        <a:buSzPct val="100000"/>
        <a:buFont typeface="Times New Roman" pitchFamily="18" charset="0"/>
        <a:defRPr sz="2800" b="1">
          <a:solidFill>
            <a:srgbClr val="FFFFFE"/>
          </a:solidFill>
          <a:latin typeface="Arial" charset="0"/>
        </a:defRPr>
      </a:lvl8pPr>
      <a:lvl9pPr marL="3886200" indent="-228600" algn="l" defTabSz="457200" rtl="0" fontAlgn="base">
        <a:spcBef>
          <a:spcPct val="0"/>
        </a:spcBef>
        <a:spcAft>
          <a:spcPct val="0"/>
        </a:spcAft>
        <a:buClr>
          <a:srgbClr val="000000"/>
        </a:buClr>
        <a:buSzPct val="100000"/>
        <a:buFont typeface="Times New Roman" pitchFamily="18" charset="0"/>
        <a:defRPr sz="2800" b="1">
          <a:solidFill>
            <a:srgbClr val="FFFFFE"/>
          </a:solidFill>
          <a:latin typeface="Arial" charset="0"/>
        </a:defRPr>
      </a:lvl9pPr>
    </p:titleStyle>
    <p:body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2057400" y="3076575"/>
            <a:ext cx="6616700" cy="8842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smtClean="0"/>
              <a:t>Click to edit the title text format</a:t>
            </a:r>
          </a:p>
        </p:txBody>
      </p:sp>
      <p:grpSp>
        <p:nvGrpSpPr>
          <p:cNvPr id="2051" name="Group 2"/>
          <p:cNvGrpSpPr>
            <a:grpSpLocks/>
          </p:cNvGrpSpPr>
          <p:nvPr/>
        </p:nvGrpSpPr>
        <p:grpSpPr bwMode="auto">
          <a:xfrm>
            <a:off x="0" y="4763"/>
            <a:ext cx="9142413" cy="2546350"/>
            <a:chOff x="0" y="3"/>
            <a:chExt cx="5759" cy="1604"/>
          </a:xfrm>
        </p:grpSpPr>
        <p:pic>
          <p:nvPicPr>
            <p:cNvPr id="2054" name="Picture 3"/>
            <p:cNvPicPr>
              <a:picLocks noChangeAspect="1" noChangeArrowheads="1"/>
            </p:cNvPicPr>
            <p:nvPr/>
          </p:nvPicPr>
          <p:blipFill>
            <a:blip r:embed="rId14" cstate="print"/>
            <a:srcRect/>
            <a:stretch>
              <a:fillRect/>
            </a:stretch>
          </p:blipFill>
          <p:spPr bwMode="auto">
            <a:xfrm>
              <a:off x="0" y="3"/>
              <a:ext cx="2611" cy="1604"/>
            </a:xfrm>
            <a:prstGeom prst="rect">
              <a:avLst/>
            </a:prstGeom>
            <a:noFill/>
            <a:ln w="9525">
              <a:noFill/>
              <a:round/>
              <a:headEnd/>
              <a:tailEnd/>
            </a:ln>
            <a:effectLst/>
          </p:spPr>
        </p:pic>
        <p:pic>
          <p:nvPicPr>
            <p:cNvPr id="2055" name="Picture 4"/>
            <p:cNvPicPr>
              <a:picLocks noChangeAspect="1" noChangeArrowheads="1"/>
            </p:cNvPicPr>
            <p:nvPr/>
          </p:nvPicPr>
          <p:blipFill>
            <a:blip r:embed="rId15" cstate="print"/>
            <a:srcRect/>
            <a:stretch>
              <a:fillRect/>
            </a:stretch>
          </p:blipFill>
          <p:spPr bwMode="auto">
            <a:xfrm>
              <a:off x="3876" y="201"/>
              <a:ext cx="1479" cy="626"/>
            </a:xfrm>
            <a:prstGeom prst="rect">
              <a:avLst/>
            </a:prstGeom>
            <a:noFill/>
            <a:ln w="9525">
              <a:noFill/>
              <a:round/>
              <a:headEnd/>
              <a:tailEnd/>
            </a:ln>
            <a:effectLst/>
          </p:spPr>
        </p:pic>
        <p:sp>
          <p:nvSpPr>
            <p:cNvPr id="2056" name="Rectangle 5"/>
            <p:cNvSpPr>
              <a:spLocks noChangeArrowheads="1"/>
            </p:cNvSpPr>
            <p:nvPr/>
          </p:nvSpPr>
          <p:spPr bwMode="auto">
            <a:xfrm>
              <a:off x="0" y="1005"/>
              <a:ext cx="5759" cy="199"/>
            </a:xfrm>
            <a:prstGeom prst="rect">
              <a:avLst/>
            </a:prstGeom>
            <a:solidFill>
              <a:srgbClr val="7FA1B6">
                <a:alpha val="25098"/>
              </a:srgbClr>
            </a:solidFill>
            <a:ln w="9525">
              <a:noFill/>
              <a:round/>
              <a:headEnd/>
              <a:tailEnd/>
            </a:ln>
            <a:effectLst/>
          </p:spPr>
          <p:txBody>
            <a:bodyPr wrap="none" anchor="ctr"/>
            <a:lstStyle/>
            <a:p>
              <a:endParaRPr lang="en-US"/>
            </a:p>
          </p:txBody>
        </p:sp>
        <p:sp>
          <p:nvSpPr>
            <p:cNvPr id="2057" name="Rectangle 6"/>
            <p:cNvSpPr>
              <a:spLocks noChangeArrowheads="1"/>
            </p:cNvSpPr>
            <p:nvPr/>
          </p:nvSpPr>
          <p:spPr bwMode="auto">
            <a:xfrm>
              <a:off x="0" y="1206"/>
              <a:ext cx="5759" cy="200"/>
            </a:xfrm>
            <a:prstGeom prst="rect">
              <a:avLst/>
            </a:prstGeom>
            <a:solidFill>
              <a:srgbClr val="7FA1B6">
                <a:alpha val="50195"/>
              </a:srgbClr>
            </a:solidFill>
            <a:ln w="9525">
              <a:noFill/>
              <a:round/>
              <a:headEnd/>
              <a:tailEnd/>
            </a:ln>
            <a:effectLst/>
          </p:spPr>
          <p:txBody>
            <a:bodyPr wrap="none" anchor="ctr"/>
            <a:lstStyle/>
            <a:p>
              <a:endParaRPr lang="en-US"/>
            </a:p>
          </p:txBody>
        </p:sp>
        <p:sp>
          <p:nvSpPr>
            <p:cNvPr id="2058" name="Rectangle 7"/>
            <p:cNvSpPr>
              <a:spLocks noChangeArrowheads="1"/>
            </p:cNvSpPr>
            <p:nvPr/>
          </p:nvSpPr>
          <p:spPr bwMode="auto">
            <a:xfrm>
              <a:off x="0" y="1407"/>
              <a:ext cx="5759" cy="200"/>
            </a:xfrm>
            <a:prstGeom prst="rect">
              <a:avLst/>
            </a:prstGeom>
            <a:solidFill>
              <a:srgbClr val="7FA1B6">
                <a:alpha val="74901"/>
              </a:srgbClr>
            </a:solidFill>
            <a:ln w="9525">
              <a:noFill/>
              <a:round/>
              <a:headEnd/>
              <a:tailEnd/>
            </a:ln>
            <a:effectLst/>
          </p:spPr>
          <p:txBody>
            <a:bodyPr wrap="none" anchor="ctr"/>
            <a:lstStyle/>
            <a:p>
              <a:endParaRPr lang="en-US"/>
            </a:p>
          </p:txBody>
        </p:sp>
        <p:sp>
          <p:nvSpPr>
            <p:cNvPr id="2" name="Line 8"/>
            <p:cNvSpPr>
              <a:spLocks noChangeShapeType="1"/>
            </p:cNvSpPr>
            <p:nvPr/>
          </p:nvSpPr>
          <p:spPr bwMode="auto">
            <a:xfrm>
              <a:off x="0" y="1206"/>
              <a:ext cx="5759" cy="0"/>
            </a:xfrm>
            <a:prstGeom prst="line">
              <a:avLst/>
            </a:prstGeom>
            <a:noFill/>
            <a:ln w="9360">
              <a:solidFill>
                <a:srgbClr val="FFFFFF"/>
              </a:solidFill>
              <a:miter lim="800000"/>
              <a:headEnd/>
              <a:tailEnd/>
            </a:ln>
            <a:effectLst/>
          </p:spPr>
          <p:txBody>
            <a:bodyPr/>
            <a:lstStyle/>
            <a:p>
              <a:endParaRPr lang="nl-NL"/>
            </a:p>
          </p:txBody>
        </p:sp>
        <p:sp>
          <p:nvSpPr>
            <p:cNvPr id="2060" name="Line 9"/>
            <p:cNvSpPr>
              <a:spLocks noChangeShapeType="1"/>
            </p:cNvSpPr>
            <p:nvPr/>
          </p:nvSpPr>
          <p:spPr bwMode="auto">
            <a:xfrm>
              <a:off x="0" y="1407"/>
              <a:ext cx="5759" cy="0"/>
            </a:xfrm>
            <a:prstGeom prst="line">
              <a:avLst/>
            </a:prstGeom>
            <a:noFill/>
            <a:ln w="9360">
              <a:solidFill>
                <a:srgbClr val="FFFFFF"/>
              </a:solidFill>
              <a:miter lim="800000"/>
              <a:headEnd/>
              <a:tailEnd/>
            </a:ln>
            <a:effectLst/>
          </p:spPr>
          <p:txBody>
            <a:bodyPr/>
            <a:lstStyle/>
            <a:p>
              <a:endParaRPr lang="nl-NL"/>
            </a:p>
          </p:txBody>
        </p:sp>
        <p:sp>
          <p:nvSpPr>
            <p:cNvPr id="2061" name="Line 10"/>
            <p:cNvSpPr>
              <a:spLocks noChangeShapeType="1"/>
            </p:cNvSpPr>
            <p:nvPr/>
          </p:nvSpPr>
          <p:spPr bwMode="auto">
            <a:xfrm>
              <a:off x="0" y="1005"/>
              <a:ext cx="5759" cy="0"/>
            </a:xfrm>
            <a:prstGeom prst="line">
              <a:avLst/>
            </a:prstGeom>
            <a:noFill/>
            <a:ln w="9360">
              <a:solidFill>
                <a:srgbClr val="FFFFFF"/>
              </a:solidFill>
              <a:miter lim="800000"/>
              <a:headEnd/>
              <a:tailEnd/>
            </a:ln>
            <a:effectLst/>
          </p:spPr>
          <p:txBody>
            <a:bodyPr/>
            <a:lstStyle/>
            <a:p>
              <a:endParaRPr lang="nl-NL"/>
            </a:p>
          </p:txBody>
        </p:sp>
      </p:grpSp>
      <p:sp>
        <p:nvSpPr>
          <p:cNvPr id="2059" name="Rectangle 11"/>
          <p:cNvSpPr>
            <a:spLocks noGrp="1" noChangeArrowheads="1"/>
          </p:cNvSpPr>
          <p:nvPr>
            <p:ph type="dt"/>
          </p:nvPr>
        </p:nvSpPr>
        <p:spPr bwMode="auto">
          <a:xfrm>
            <a:off x="2057400" y="5803900"/>
            <a:ext cx="66167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600">
                <a:solidFill>
                  <a:srgbClr val="008BBF"/>
                </a:solidFill>
                <a:latin typeface="Times New Roman" pitchFamily="18" charset="0"/>
              </a:defRPr>
            </a:lvl1pPr>
          </a:lstStyle>
          <a:p>
            <a:endParaRPr lang="en-US"/>
          </a:p>
        </p:txBody>
      </p:sp>
      <p:sp>
        <p:nvSpPr>
          <p:cNvPr id="2053" name="Rectangle 12"/>
          <p:cNvSpPr>
            <a:spLocks noGrp="1" noChangeArrowheads="1"/>
          </p:cNvSpPr>
          <p:nvPr>
            <p:ph type="body" idx="1"/>
          </p:nvPr>
        </p:nvSpPr>
        <p:spPr bwMode="auto">
          <a:xfrm>
            <a:off x="457200" y="1604963"/>
            <a:ext cx="8228013" cy="45243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457200" rtl="0" eaLnBrk="0" fontAlgn="base" hangingPunct="0">
        <a:spcBef>
          <a:spcPct val="0"/>
        </a:spcBef>
        <a:spcAft>
          <a:spcPct val="0"/>
        </a:spcAft>
        <a:buClr>
          <a:srgbClr val="000000"/>
        </a:buClr>
        <a:buSzPct val="100000"/>
        <a:buFont typeface="Times New Roman" pitchFamily="18" charset="0"/>
        <a:defRPr sz="2800" b="1">
          <a:solidFill>
            <a:srgbClr val="FFFFFE"/>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itchFamily="18" charset="0"/>
        <a:defRPr sz="2800" b="1">
          <a:solidFill>
            <a:srgbClr val="FFFFFE"/>
          </a:solidFill>
          <a:latin typeface="Arial" charset="0"/>
        </a:defRPr>
      </a:lvl2pPr>
      <a:lvl3pPr algn="l" defTabSz="457200" rtl="0" eaLnBrk="0" fontAlgn="base" hangingPunct="0">
        <a:spcBef>
          <a:spcPct val="0"/>
        </a:spcBef>
        <a:spcAft>
          <a:spcPct val="0"/>
        </a:spcAft>
        <a:buClr>
          <a:srgbClr val="000000"/>
        </a:buClr>
        <a:buSzPct val="100000"/>
        <a:buFont typeface="Times New Roman" pitchFamily="18" charset="0"/>
        <a:defRPr sz="2800" b="1">
          <a:solidFill>
            <a:srgbClr val="FFFFFE"/>
          </a:solidFill>
          <a:latin typeface="Arial" charset="0"/>
        </a:defRPr>
      </a:lvl3pPr>
      <a:lvl4pPr algn="l" defTabSz="457200" rtl="0" eaLnBrk="0" fontAlgn="base" hangingPunct="0">
        <a:spcBef>
          <a:spcPct val="0"/>
        </a:spcBef>
        <a:spcAft>
          <a:spcPct val="0"/>
        </a:spcAft>
        <a:buClr>
          <a:srgbClr val="000000"/>
        </a:buClr>
        <a:buSzPct val="100000"/>
        <a:buFont typeface="Times New Roman" pitchFamily="18" charset="0"/>
        <a:defRPr sz="2800" b="1">
          <a:solidFill>
            <a:srgbClr val="FFFFFE"/>
          </a:solidFill>
          <a:latin typeface="Arial" charset="0"/>
        </a:defRPr>
      </a:lvl4pPr>
      <a:lvl5pPr algn="l" defTabSz="457200" rtl="0" eaLnBrk="0" fontAlgn="base" hangingPunct="0">
        <a:spcBef>
          <a:spcPct val="0"/>
        </a:spcBef>
        <a:spcAft>
          <a:spcPct val="0"/>
        </a:spcAft>
        <a:buClr>
          <a:srgbClr val="000000"/>
        </a:buClr>
        <a:buSzPct val="100000"/>
        <a:buFont typeface="Times New Roman" pitchFamily="18" charset="0"/>
        <a:defRPr sz="2800" b="1">
          <a:solidFill>
            <a:srgbClr val="FFFFFE"/>
          </a:solidFill>
          <a:latin typeface="Arial" charset="0"/>
        </a:defRPr>
      </a:lvl5pPr>
      <a:lvl6pPr marL="2514600" indent="-228600" algn="l" defTabSz="457200" rtl="0" fontAlgn="base">
        <a:spcBef>
          <a:spcPct val="0"/>
        </a:spcBef>
        <a:spcAft>
          <a:spcPct val="0"/>
        </a:spcAft>
        <a:buClr>
          <a:srgbClr val="000000"/>
        </a:buClr>
        <a:buSzPct val="100000"/>
        <a:buFont typeface="Times New Roman" pitchFamily="18" charset="0"/>
        <a:defRPr sz="2800" b="1">
          <a:solidFill>
            <a:srgbClr val="FFFFFE"/>
          </a:solidFill>
          <a:latin typeface="Arial" charset="0"/>
        </a:defRPr>
      </a:lvl6pPr>
      <a:lvl7pPr marL="2971800" indent="-228600" algn="l" defTabSz="457200" rtl="0" fontAlgn="base">
        <a:spcBef>
          <a:spcPct val="0"/>
        </a:spcBef>
        <a:spcAft>
          <a:spcPct val="0"/>
        </a:spcAft>
        <a:buClr>
          <a:srgbClr val="000000"/>
        </a:buClr>
        <a:buSzPct val="100000"/>
        <a:buFont typeface="Times New Roman" pitchFamily="18" charset="0"/>
        <a:defRPr sz="2800" b="1">
          <a:solidFill>
            <a:srgbClr val="FFFFFE"/>
          </a:solidFill>
          <a:latin typeface="Arial" charset="0"/>
        </a:defRPr>
      </a:lvl7pPr>
      <a:lvl8pPr marL="3429000" indent="-228600" algn="l" defTabSz="457200" rtl="0" fontAlgn="base">
        <a:spcBef>
          <a:spcPct val="0"/>
        </a:spcBef>
        <a:spcAft>
          <a:spcPct val="0"/>
        </a:spcAft>
        <a:buClr>
          <a:srgbClr val="000000"/>
        </a:buClr>
        <a:buSzPct val="100000"/>
        <a:buFont typeface="Times New Roman" pitchFamily="18" charset="0"/>
        <a:defRPr sz="2800" b="1">
          <a:solidFill>
            <a:srgbClr val="FFFFFE"/>
          </a:solidFill>
          <a:latin typeface="Arial" charset="0"/>
        </a:defRPr>
      </a:lvl8pPr>
      <a:lvl9pPr marL="3886200" indent="-228600" algn="l" defTabSz="457200" rtl="0" fontAlgn="base">
        <a:spcBef>
          <a:spcPct val="0"/>
        </a:spcBef>
        <a:spcAft>
          <a:spcPct val="0"/>
        </a:spcAft>
        <a:buClr>
          <a:srgbClr val="000000"/>
        </a:buClr>
        <a:buSzPct val="100000"/>
        <a:buFont typeface="Times New Roman" pitchFamily="18" charset="0"/>
        <a:defRPr sz="2800" b="1">
          <a:solidFill>
            <a:srgbClr val="FFFFFE"/>
          </a:solidFill>
          <a:latin typeface="Arial" charset="0"/>
        </a:defRPr>
      </a:lvl9pPr>
    </p:titleStyle>
    <p:body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deltares.nl/xmlpages/TXP/files?p_file_id=22674"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3" descr="deltares"/>
          <p:cNvPicPr>
            <a:picLocks noChangeAspect="1" noChangeArrowheads="1"/>
          </p:cNvPicPr>
          <p:nvPr/>
        </p:nvPicPr>
        <p:blipFill>
          <a:blip r:embed="rId3" cstate="print"/>
          <a:srcRect/>
          <a:stretch>
            <a:fillRect/>
          </a:stretch>
        </p:blipFill>
        <p:spPr bwMode="auto">
          <a:xfrm>
            <a:off x="1828800" y="3357563"/>
            <a:ext cx="2743200" cy="927100"/>
          </a:xfrm>
          <a:prstGeom prst="rect">
            <a:avLst/>
          </a:prstGeom>
          <a:noFill/>
          <a:ln w="9525">
            <a:noFill/>
            <a:miter lim="800000"/>
            <a:headEnd/>
            <a:tailEnd/>
          </a:ln>
        </p:spPr>
      </p:pic>
      <p:sp>
        <p:nvSpPr>
          <p:cNvPr id="3075" name="Text Box 4"/>
          <p:cNvSpPr txBox="1">
            <a:spLocks noChangeArrowheads="1"/>
          </p:cNvSpPr>
          <p:nvPr/>
        </p:nvSpPr>
        <p:spPr bwMode="auto">
          <a:xfrm>
            <a:off x="2124075" y="4221163"/>
            <a:ext cx="6408738" cy="701675"/>
          </a:xfrm>
          <a:prstGeom prst="rect">
            <a:avLst/>
          </a:prstGeom>
          <a:noFill/>
          <a:ln w="9525">
            <a:noFill/>
            <a:miter lim="800000"/>
            <a:headEnd/>
            <a:tailEnd/>
          </a:ln>
          <a:effectLst/>
        </p:spPr>
        <p:txBody>
          <a:bodyPr>
            <a:spAutoFit/>
          </a:bodyPr>
          <a:lstStyle/>
          <a:p>
            <a:pPr>
              <a:spcBef>
                <a:spcPct val="50000"/>
              </a:spcBef>
            </a:pPr>
            <a:r>
              <a:rPr lang="en-US" sz="2000" b="1">
                <a:solidFill>
                  <a:srgbClr val="008BBF"/>
                </a:solidFill>
              </a:rPr>
              <a:t>Onafhankelijk kennisinstituut op het gebied van water, ondergrond en infrastructuur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746125" y="217488"/>
            <a:ext cx="3741730" cy="523220"/>
          </a:xfrm>
          <a:prstGeom prst="rect">
            <a:avLst/>
          </a:prstGeom>
          <a:noFill/>
          <a:ln w="9525">
            <a:noFill/>
            <a:miter lim="800000"/>
            <a:headEnd/>
            <a:tailEnd/>
          </a:ln>
          <a:effectLst/>
        </p:spPr>
        <p:txBody>
          <a:bodyPr wrap="none">
            <a:spAutoFit/>
          </a:bodyPr>
          <a:lstStyle/>
          <a:p>
            <a:r>
              <a:rPr lang="nl-NL" sz="2800" b="1" dirty="0" smtClean="0"/>
              <a:t>Organisatiestructuur</a:t>
            </a:r>
            <a:endParaRPr lang="en-US" dirty="0"/>
          </a:p>
        </p:txBody>
      </p:sp>
      <p:sp>
        <p:nvSpPr>
          <p:cNvPr id="6" name="Gelijkbenige driehoek 5"/>
          <p:cNvSpPr/>
          <p:nvPr/>
        </p:nvSpPr>
        <p:spPr bwMode="auto">
          <a:xfrm>
            <a:off x="323850" y="1209675"/>
            <a:ext cx="5600700" cy="4772025"/>
          </a:xfrm>
          <a:prstGeom prst="triangl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nl-NL" sz="1800" b="0" i="0" u="none" strike="noStrike" cap="none" normalizeH="0" baseline="0" smtClean="0">
              <a:ln>
                <a:noFill/>
              </a:ln>
              <a:solidFill>
                <a:schemeClr val="bg1"/>
              </a:solidFill>
              <a:effectLst/>
              <a:latin typeface="Arial" charset="0"/>
            </a:endParaRPr>
          </a:p>
        </p:txBody>
      </p:sp>
      <p:cxnSp>
        <p:nvCxnSpPr>
          <p:cNvPr id="8" name="Rechte verbindingslijn 7"/>
          <p:cNvCxnSpPr/>
          <p:nvPr/>
        </p:nvCxnSpPr>
        <p:spPr bwMode="auto">
          <a:xfrm>
            <a:off x="2057400" y="3038475"/>
            <a:ext cx="2133600"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Rechte verbindingslijn 8"/>
          <p:cNvCxnSpPr/>
          <p:nvPr/>
        </p:nvCxnSpPr>
        <p:spPr bwMode="auto">
          <a:xfrm>
            <a:off x="1190625" y="4495800"/>
            <a:ext cx="3886200" cy="952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Rechte verbindingslijn 12"/>
          <p:cNvCxnSpPr/>
          <p:nvPr/>
        </p:nvCxnSpPr>
        <p:spPr bwMode="auto">
          <a:xfrm>
            <a:off x="3124200" y="3048000"/>
            <a:ext cx="9525" cy="145732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Rechte verbindingslijn 13"/>
          <p:cNvCxnSpPr/>
          <p:nvPr/>
        </p:nvCxnSpPr>
        <p:spPr bwMode="auto">
          <a:xfrm>
            <a:off x="2295525" y="4495800"/>
            <a:ext cx="19050" cy="147637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Rechte verbindingslijn 16"/>
          <p:cNvCxnSpPr/>
          <p:nvPr/>
        </p:nvCxnSpPr>
        <p:spPr bwMode="auto">
          <a:xfrm>
            <a:off x="3886200" y="4505325"/>
            <a:ext cx="19050" cy="147637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Tekstvak 17"/>
          <p:cNvSpPr txBox="1"/>
          <p:nvPr/>
        </p:nvSpPr>
        <p:spPr>
          <a:xfrm>
            <a:off x="2752725" y="2190750"/>
            <a:ext cx="817853" cy="461665"/>
          </a:xfrm>
          <a:prstGeom prst="rect">
            <a:avLst/>
          </a:prstGeom>
          <a:noFill/>
        </p:spPr>
        <p:txBody>
          <a:bodyPr wrap="none" rtlCol="0">
            <a:spAutoFit/>
          </a:bodyPr>
          <a:lstStyle/>
          <a:p>
            <a:r>
              <a:rPr lang="nl-NL" sz="2400" b="1" dirty="0" smtClean="0">
                <a:solidFill>
                  <a:schemeClr val="tx1"/>
                </a:solidFill>
              </a:rPr>
              <a:t>VEB</a:t>
            </a:r>
            <a:endParaRPr lang="nl-NL" b="1" dirty="0">
              <a:solidFill>
                <a:schemeClr val="tx1"/>
              </a:solidFill>
            </a:endParaRPr>
          </a:p>
        </p:txBody>
      </p:sp>
      <p:sp>
        <p:nvSpPr>
          <p:cNvPr id="20" name="Tekstvak 19"/>
          <p:cNvSpPr txBox="1"/>
          <p:nvPr/>
        </p:nvSpPr>
        <p:spPr>
          <a:xfrm>
            <a:off x="2019300" y="3467100"/>
            <a:ext cx="817853" cy="461665"/>
          </a:xfrm>
          <a:prstGeom prst="rect">
            <a:avLst/>
          </a:prstGeom>
          <a:noFill/>
        </p:spPr>
        <p:txBody>
          <a:bodyPr wrap="none" rtlCol="0">
            <a:spAutoFit/>
          </a:bodyPr>
          <a:lstStyle/>
          <a:p>
            <a:r>
              <a:rPr lang="nl-NL" sz="2400" b="1" dirty="0" smtClean="0">
                <a:solidFill>
                  <a:schemeClr val="tx1"/>
                </a:solidFill>
              </a:rPr>
              <a:t>HYE</a:t>
            </a:r>
            <a:endParaRPr lang="nl-NL" b="1" dirty="0">
              <a:solidFill>
                <a:schemeClr val="tx1"/>
              </a:solidFill>
            </a:endParaRPr>
          </a:p>
        </p:txBody>
      </p:sp>
      <p:sp>
        <p:nvSpPr>
          <p:cNvPr id="21" name="Tekstvak 20"/>
          <p:cNvSpPr txBox="1"/>
          <p:nvPr/>
        </p:nvSpPr>
        <p:spPr>
          <a:xfrm>
            <a:off x="3429000" y="3486150"/>
            <a:ext cx="867545" cy="461665"/>
          </a:xfrm>
          <a:prstGeom prst="rect">
            <a:avLst/>
          </a:prstGeom>
          <a:noFill/>
        </p:spPr>
        <p:txBody>
          <a:bodyPr wrap="none" rtlCol="0">
            <a:spAutoFit/>
          </a:bodyPr>
          <a:lstStyle/>
          <a:p>
            <a:r>
              <a:rPr lang="nl-NL" sz="2400" b="1" dirty="0" smtClean="0">
                <a:solidFill>
                  <a:schemeClr val="tx1"/>
                </a:solidFill>
              </a:rPr>
              <a:t>GEO</a:t>
            </a:r>
            <a:endParaRPr lang="nl-NL" b="1" dirty="0">
              <a:solidFill>
                <a:schemeClr val="tx1"/>
              </a:solidFill>
            </a:endParaRPr>
          </a:p>
        </p:txBody>
      </p:sp>
      <p:sp>
        <p:nvSpPr>
          <p:cNvPr id="22" name="Tekstvak 21"/>
          <p:cNvSpPr txBox="1"/>
          <p:nvPr/>
        </p:nvSpPr>
        <p:spPr>
          <a:xfrm>
            <a:off x="1152525" y="4953000"/>
            <a:ext cx="800219" cy="461665"/>
          </a:xfrm>
          <a:prstGeom prst="rect">
            <a:avLst/>
          </a:prstGeom>
          <a:noFill/>
        </p:spPr>
        <p:txBody>
          <a:bodyPr wrap="none" rtlCol="0">
            <a:spAutoFit/>
          </a:bodyPr>
          <a:lstStyle/>
          <a:p>
            <a:r>
              <a:rPr lang="nl-NL" sz="2400" b="1" dirty="0" smtClean="0">
                <a:solidFill>
                  <a:schemeClr val="tx1"/>
                </a:solidFill>
              </a:rPr>
              <a:t>ZKS</a:t>
            </a:r>
            <a:endParaRPr lang="nl-NL" b="1" dirty="0">
              <a:solidFill>
                <a:schemeClr val="tx1"/>
              </a:solidFill>
            </a:endParaRPr>
          </a:p>
        </p:txBody>
      </p:sp>
      <p:sp>
        <p:nvSpPr>
          <p:cNvPr id="23" name="Tekstvak 22"/>
          <p:cNvSpPr txBox="1"/>
          <p:nvPr/>
        </p:nvSpPr>
        <p:spPr>
          <a:xfrm>
            <a:off x="2686050" y="4905375"/>
            <a:ext cx="867545" cy="461665"/>
          </a:xfrm>
          <a:prstGeom prst="rect">
            <a:avLst/>
          </a:prstGeom>
          <a:noFill/>
        </p:spPr>
        <p:txBody>
          <a:bodyPr wrap="none" rtlCol="0">
            <a:spAutoFit/>
          </a:bodyPr>
          <a:lstStyle/>
          <a:p>
            <a:r>
              <a:rPr lang="nl-NL" sz="2400" b="1" dirty="0" smtClean="0">
                <a:solidFill>
                  <a:schemeClr val="tx1"/>
                </a:solidFill>
              </a:rPr>
              <a:t>ZWS</a:t>
            </a:r>
            <a:endParaRPr lang="nl-NL" b="1" dirty="0">
              <a:solidFill>
                <a:schemeClr val="tx1"/>
              </a:solidFill>
            </a:endParaRPr>
          </a:p>
        </p:txBody>
      </p:sp>
      <p:sp>
        <p:nvSpPr>
          <p:cNvPr id="24" name="Tekstvak 23"/>
          <p:cNvSpPr txBox="1"/>
          <p:nvPr/>
        </p:nvSpPr>
        <p:spPr>
          <a:xfrm>
            <a:off x="4257675" y="4914900"/>
            <a:ext cx="851515" cy="461665"/>
          </a:xfrm>
          <a:prstGeom prst="rect">
            <a:avLst/>
          </a:prstGeom>
          <a:noFill/>
        </p:spPr>
        <p:txBody>
          <a:bodyPr wrap="none" rtlCol="0">
            <a:spAutoFit/>
          </a:bodyPr>
          <a:lstStyle/>
          <a:p>
            <a:r>
              <a:rPr lang="nl-NL" sz="2400" b="1" dirty="0" smtClean="0">
                <a:solidFill>
                  <a:schemeClr val="tx1"/>
                </a:solidFill>
              </a:rPr>
              <a:t>BGS</a:t>
            </a:r>
            <a:endParaRPr lang="nl-NL" b="1" dirty="0">
              <a:solidFill>
                <a:schemeClr val="tx1"/>
              </a:solidFill>
            </a:endParaRPr>
          </a:p>
        </p:txBody>
      </p:sp>
      <p:sp>
        <p:nvSpPr>
          <p:cNvPr id="25" name="Tekstvak 24"/>
          <p:cNvSpPr txBox="1"/>
          <p:nvPr/>
        </p:nvSpPr>
        <p:spPr>
          <a:xfrm>
            <a:off x="4152900" y="2057400"/>
            <a:ext cx="3775393" cy="369332"/>
          </a:xfrm>
          <a:prstGeom prst="rect">
            <a:avLst/>
          </a:prstGeom>
          <a:noFill/>
        </p:spPr>
        <p:txBody>
          <a:bodyPr wrap="none" rtlCol="0">
            <a:spAutoFit/>
          </a:bodyPr>
          <a:lstStyle/>
          <a:p>
            <a:r>
              <a:rPr lang="nl-NL" dirty="0" err="1" smtClean="0">
                <a:solidFill>
                  <a:schemeClr val="tx1">
                    <a:lumMod val="65000"/>
                    <a:lumOff val="35000"/>
                  </a:schemeClr>
                </a:solidFill>
              </a:rPr>
              <a:t>Social</a:t>
            </a:r>
            <a:r>
              <a:rPr lang="nl-NL" dirty="0" smtClean="0">
                <a:solidFill>
                  <a:schemeClr val="tx1">
                    <a:lumMod val="65000"/>
                    <a:lumOff val="35000"/>
                  </a:schemeClr>
                </a:solidFill>
              </a:rPr>
              <a:t> </a:t>
            </a:r>
            <a:r>
              <a:rPr lang="nl-NL" dirty="0" err="1" smtClean="0">
                <a:solidFill>
                  <a:schemeClr val="tx1">
                    <a:lumMod val="65000"/>
                    <a:lumOff val="35000"/>
                  </a:schemeClr>
                </a:solidFill>
              </a:rPr>
              <a:t>sciences</a:t>
            </a:r>
            <a:r>
              <a:rPr lang="nl-NL" dirty="0" smtClean="0">
                <a:solidFill>
                  <a:schemeClr val="tx1">
                    <a:lumMod val="65000"/>
                    <a:lumOff val="35000"/>
                  </a:schemeClr>
                </a:solidFill>
              </a:rPr>
              <a:t> and </a:t>
            </a:r>
            <a:r>
              <a:rPr lang="nl-NL" dirty="0" err="1" smtClean="0">
                <a:solidFill>
                  <a:schemeClr val="tx1">
                    <a:lumMod val="65000"/>
                    <a:lumOff val="35000"/>
                  </a:schemeClr>
                </a:solidFill>
              </a:rPr>
              <a:t>policy</a:t>
            </a:r>
            <a:r>
              <a:rPr lang="nl-NL" dirty="0" smtClean="0">
                <a:solidFill>
                  <a:schemeClr val="tx1">
                    <a:lumMod val="65000"/>
                    <a:lumOff val="35000"/>
                  </a:schemeClr>
                </a:solidFill>
              </a:rPr>
              <a:t> </a:t>
            </a:r>
            <a:r>
              <a:rPr lang="nl-NL" dirty="0" err="1" smtClean="0">
                <a:solidFill>
                  <a:schemeClr val="tx1">
                    <a:lumMod val="65000"/>
                    <a:lumOff val="35000"/>
                  </a:schemeClr>
                </a:solidFill>
              </a:rPr>
              <a:t>analysis</a:t>
            </a:r>
            <a:endParaRPr lang="nl-NL" dirty="0">
              <a:solidFill>
                <a:schemeClr val="tx1">
                  <a:lumMod val="65000"/>
                  <a:lumOff val="35000"/>
                </a:schemeClr>
              </a:solidFill>
            </a:endParaRPr>
          </a:p>
        </p:txBody>
      </p:sp>
      <p:sp>
        <p:nvSpPr>
          <p:cNvPr id="26" name="Tekstvak 25"/>
          <p:cNvSpPr txBox="1"/>
          <p:nvPr/>
        </p:nvSpPr>
        <p:spPr>
          <a:xfrm>
            <a:off x="4972050" y="3381375"/>
            <a:ext cx="1415772" cy="369332"/>
          </a:xfrm>
          <a:prstGeom prst="rect">
            <a:avLst/>
          </a:prstGeom>
          <a:noFill/>
        </p:spPr>
        <p:txBody>
          <a:bodyPr wrap="none" rtlCol="0">
            <a:spAutoFit/>
          </a:bodyPr>
          <a:lstStyle/>
          <a:p>
            <a:r>
              <a:rPr lang="nl-NL" dirty="0" smtClean="0">
                <a:solidFill>
                  <a:schemeClr val="tx1">
                    <a:lumMod val="65000"/>
                    <a:lumOff val="35000"/>
                  </a:schemeClr>
                </a:solidFill>
              </a:rPr>
              <a:t>Engineering</a:t>
            </a:r>
            <a:endParaRPr lang="nl-NL" dirty="0">
              <a:solidFill>
                <a:schemeClr val="tx1">
                  <a:lumMod val="65000"/>
                  <a:lumOff val="35000"/>
                </a:schemeClr>
              </a:solidFill>
            </a:endParaRPr>
          </a:p>
        </p:txBody>
      </p:sp>
      <p:sp>
        <p:nvSpPr>
          <p:cNvPr id="27" name="Tekstvak 26"/>
          <p:cNvSpPr txBox="1"/>
          <p:nvPr/>
        </p:nvSpPr>
        <p:spPr>
          <a:xfrm>
            <a:off x="5943600" y="4819650"/>
            <a:ext cx="1646605" cy="369332"/>
          </a:xfrm>
          <a:prstGeom prst="rect">
            <a:avLst/>
          </a:prstGeom>
          <a:noFill/>
        </p:spPr>
        <p:txBody>
          <a:bodyPr wrap="none" rtlCol="0">
            <a:spAutoFit/>
          </a:bodyPr>
          <a:lstStyle/>
          <a:p>
            <a:r>
              <a:rPr lang="nl-NL" dirty="0" err="1" smtClean="0">
                <a:solidFill>
                  <a:schemeClr val="tx1">
                    <a:lumMod val="65000"/>
                    <a:lumOff val="35000"/>
                  </a:schemeClr>
                </a:solidFill>
              </a:rPr>
              <a:t>Earth</a:t>
            </a:r>
            <a:r>
              <a:rPr lang="nl-NL" dirty="0" smtClean="0">
                <a:solidFill>
                  <a:schemeClr val="tx1">
                    <a:lumMod val="65000"/>
                    <a:lumOff val="35000"/>
                  </a:schemeClr>
                </a:solidFill>
              </a:rPr>
              <a:t> </a:t>
            </a:r>
            <a:r>
              <a:rPr lang="nl-NL" dirty="0" err="1" smtClean="0">
                <a:solidFill>
                  <a:schemeClr val="tx1">
                    <a:lumMod val="65000"/>
                    <a:lumOff val="35000"/>
                  </a:schemeClr>
                </a:solidFill>
              </a:rPr>
              <a:t>systems</a:t>
            </a:r>
            <a:endParaRPr lang="nl-NL" dirty="0">
              <a:solidFill>
                <a:schemeClr val="tx1">
                  <a:lumMod val="65000"/>
                  <a:lumOff val="35000"/>
                </a:schemeClr>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746125" y="217488"/>
            <a:ext cx="3741730" cy="523220"/>
          </a:xfrm>
          <a:prstGeom prst="rect">
            <a:avLst/>
          </a:prstGeom>
          <a:noFill/>
          <a:ln w="9525">
            <a:noFill/>
            <a:miter lim="800000"/>
            <a:headEnd/>
            <a:tailEnd/>
          </a:ln>
          <a:effectLst/>
        </p:spPr>
        <p:txBody>
          <a:bodyPr wrap="none">
            <a:spAutoFit/>
          </a:bodyPr>
          <a:lstStyle/>
          <a:p>
            <a:r>
              <a:rPr lang="nl-NL" sz="2800" b="1" dirty="0" smtClean="0"/>
              <a:t>Organisatiestructuur</a:t>
            </a:r>
            <a:endParaRPr lang="en-US" dirty="0"/>
          </a:p>
        </p:txBody>
      </p:sp>
      <p:sp>
        <p:nvSpPr>
          <p:cNvPr id="6" name="Gelijkbenige driehoek 5"/>
          <p:cNvSpPr/>
          <p:nvPr/>
        </p:nvSpPr>
        <p:spPr bwMode="auto">
          <a:xfrm>
            <a:off x="323850" y="1209675"/>
            <a:ext cx="5600700" cy="4772025"/>
          </a:xfrm>
          <a:prstGeom prst="triangl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nl-NL" sz="1800" b="0" i="0" u="none" strike="noStrike" cap="none" normalizeH="0" baseline="0" smtClean="0">
              <a:ln>
                <a:noFill/>
              </a:ln>
              <a:solidFill>
                <a:schemeClr val="bg1"/>
              </a:solidFill>
              <a:effectLst/>
              <a:latin typeface="Arial" charset="0"/>
            </a:endParaRPr>
          </a:p>
        </p:txBody>
      </p:sp>
      <p:cxnSp>
        <p:nvCxnSpPr>
          <p:cNvPr id="8" name="Rechte verbindingslijn 7"/>
          <p:cNvCxnSpPr/>
          <p:nvPr/>
        </p:nvCxnSpPr>
        <p:spPr bwMode="auto">
          <a:xfrm>
            <a:off x="2057400" y="3038475"/>
            <a:ext cx="2133600"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Rechte verbindingslijn 8"/>
          <p:cNvCxnSpPr/>
          <p:nvPr/>
        </p:nvCxnSpPr>
        <p:spPr bwMode="auto">
          <a:xfrm>
            <a:off x="1190625" y="4495800"/>
            <a:ext cx="3886200" cy="952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Rechte verbindingslijn 12"/>
          <p:cNvCxnSpPr/>
          <p:nvPr/>
        </p:nvCxnSpPr>
        <p:spPr bwMode="auto">
          <a:xfrm>
            <a:off x="3124200" y="3048000"/>
            <a:ext cx="9525" cy="145732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Rechte verbindingslijn 13"/>
          <p:cNvCxnSpPr/>
          <p:nvPr/>
        </p:nvCxnSpPr>
        <p:spPr bwMode="auto">
          <a:xfrm>
            <a:off x="2295525" y="4495800"/>
            <a:ext cx="19050" cy="147637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Rechte verbindingslijn 16"/>
          <p:cNvCxnSpPr/>
          <p:nvPr/>
        </p:nvCxnSpPr>
        <p:spPr bwMode="auto">
          <a:xfrm>
            <a:off x="3886200" y="4505325"/>
            <a:ext cx="19050" cy="147637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Tekstvak 17"/>
          <p:cNvSpPr txBox="1"/>
          <p:nvPr/>
        </p:nvSpPr>
        <p:spPr>
          <a:xfrm>
            <a:off x="2752725" y="2190750"/>
            <a:ext cx="817853" cy="461665"/>
          </a:xfrm>
          <a:prstGeom prst="rect">
            <a:avLst/>
          </a:prstGeom>
          <a:noFill/>
        </p:spPr>
        <p:txBody>
          <a:bodyPr wrap="none" rtlCol="0">
            <a:spAutoFit/>
          </a:bodyPr>
          <a:lstStyle/>
          <a:p>
            <a:r>
              <a:rPr lang="nl-NL" sz="2400" b="1" dirty="0" smtClean="0">
                <a:solidFill>
                  <a:schemeClr val="tx1"/>
                </a:solidFill>
              </a:rPr>
              <a:t>VEB</a:t>
            </a:r>
            <a:endParaRPr lang="nl-NL" b="1" dirty="0">
              <a:solidFill>
                <a:schemeClr val="tx1"/>
              </a:solidFill>
            </a:endParaRPr>
          </a:p>
        </p:txBody>
      </p:sp>
      <p:sp>
        <p:nvSpPr>
          <p:cNvPr id="20" name="Tekstvak 19"/>
          <p:cNvSpPr txBox="1"/>
          <p:nvPr/>
        </p:nvSpPr>
        <p:spPr>
          <a:xfrm>
            <a:off x="2019300" y="3467100"/>
            <a:ext cx="817853" cy="461665"/>
          </a:xfrm>
          <a:prstGeom prst="rect">
            <a:avLst/>
          </a:prstGeom>
          <a:noFill/>
        </p:spPr>
        <p:txBody>
          <a:bodyPr wrap="none" rtlCol="0">
            <a:spAutoFit/>
          </a:bodyPr>
          <a:lstStyle/>
          <a:p>
            <a:r>
              <a:rPr lang="nl-NL" sz="2400" b="1" dirty="0" smtClean="0">
                <a:solidFill>
                  <a:schemeClr val="tx1"/>
                </a:solidFill>
              </a:rPr>
              <a:t>HYE</a:t>
            </a:r>
            <a:endParaRPr lang="nl-NL" b="1" dirty="0">
              <a:solidFill>
                <a:schemeClr val="tx1"/>
              </a:solidFill>
            </a:endParaRPr>
          </a:p>
        </p:txBody>
      </p:sp>
      <p:sp>
        <p:nvSpPr>
          <p:cNvPr id="21" name="Tekstvak 20"/>
          <p:cNvSpPr txBox="1"/>
          <p:nvPr/>
        </p:nvSpPr>
        <p:spPr>
          <a:xfrm>
            <a:off x="3429000" y="3486150"/>
            <a:ext cx="867545" cy="461665"/>
          </a:xfrm>
          <a:prstGeom prst="rect">
            <a:avLst/>
          </a:prstGeom>
          <a:noFill/>
        </p:spPr>
        <p:txBody>
          <a:bodyPr wrap="none" rtlCol="0">
            <a:spAutoFit/>
          </a:bodyPr>
          <a:lstStyle/>
          <a:p>
            <a:r>
              <a:rPr lang="nl-NL" sz="2400" b="1" dirty="0" smtClean="0">
                <a:solidFill>
                  <a:schemeClr val="tx1"/>
                </a:solidFill>
              </a:rPr>
              <a:t>GEO</a:t>
            </a:r>
            <a:endParaRPr lang="nl-NL" b="1" dirty="0">
              <a:solidFill>
                <a:schemeClr val="tx1"/>
              </a:solidFill>
            </a:endParaRPr>
          </a:p>
        </p:txBody>
      </p:sp>
      <p:sp>
        <p:nvSpPr>
          <p:cNvPr id="22" name="Tekstvak 21"/>
          <p:cNvSpPr txBox="1"/>
          <p:nvPr/>
        </p:nvSpPr>
        <p:spPr>
          <a:xfrm>
            <a:off x="1152525" y="4953000"/>
            <a:ext cx="800219" cy="461665"/>
          </a:xfrm>
          <a:prstGeom prst="rect">
            <a:avLst/>
          </a:prstGeom>
          <a:noFill/>
        </p:spPr>
        <p:txBody>
          <a:bodyPr wrap="none" rtlCol="0">
            <a:spAutoFit/>
          </a:bodyPr>
          <a:lstStyle/>
          <a:p>
            <a:r>
              <a:rPr lang="nl-NL" sz="2400" b="1" dirty="0" smtClean="0">
                <a:solidFill>
                  <a:schemeClr val="tx1"/>
                </a:solidFill>
              </a:rPr>
              <a:t>ZKS</a:t>
            </a:r>
            <a:endParaRPr lang="nl-NL" b="1" dirty="0">
              <a:solidFill>
                <a:schemeClr val="tx1"/>
              </a:solidFill>
            </a:endParaRPr>
          </a:p>
        </p:txBody>
      </p:sp>
      <p:sp>
        <p:nvSpPr>
          <p:cNvPr id="23" name="Tekstvak 22"/>
          <p:cNvSpPr txBox="1"/>
          <p:nvPr/>
        </p:nvSpPr>
        <p:spPr>
          <a:xfrm>
            <a:off x="2686050" y="4905375"/>
            <a:ext cx="867545" cy="461665"/>
          </a:xfrm>
          <a:prstGeom prst="rect">
            <a:avLst/>
          </a:prstGeom>
          <a:noFill/>
        </p:spPr>
        <p:txBody>
          <a:bodyPr wrap="none" rtlCol="0">
            <a:spAutoFit/>
          </a:bodyPr>
          <a:lstStyle/>
          <a:p>
            <a:r>
              <a:rPr lang="nl-NL" sz="2400" b="1" dirty="0" smtClean="0">
                <a:solidFill>
                  <a:schemeClr val="tx1"/>
                </a:solidFill>
              </a:rPr>
              <a:t>ZWS</a:t>
            </a:r>
            <a:endParaRPr lang="nl-NL" b="1" dirty="0">
              <a:solidFill>
                <a:schemeClr val="tx1"/>
              </a:solidFill>
            </a:endParaRPr>
          </a:p>
        </p:txBody>
      </p:sp>
      <p:sp>
        <p:nvSpPr>
          <p:cNvPr id="24" name="Tekstvak 23"/>
          <p:cNvSpPr txBox="1"/>
          <p:nvPr/>
        </p:nvSpPr>
        <p:spPr>
          <a:xfrm>
            <a:off x="4257675" y="4914900"/>
            <a:ext cx="851515" cy="461665"/>
          </a:xfrm>
          <a:prstGeom prst="rect">
            <a:avLst/>
          </a:prstGeom>
          <a:noFill/>
        </p:spPr>
        <p:txBody>
          <a:bodyPr wrap="none" rtlCol="0">
            <a:spAutoFit/>
          </a:bodyPr>
          <a:lstStyle/>
          <a:p>
            <a:r>
              <a:rPr lang="nl-NL" sz="2400" b="1" dirty="0" smtClean="0">
                <a:solidFill>
                  <a:schemeClr val="tx1"/>
                </a:solidFill>
              </a:rPr>
              <a:t>BGS</a:t>
            </a:r>
            <a:endParaRPr lang="nl-NL" b="1" dirty="0">
              <a:solidFill>
                <a:schemeClr val="tx1"/>
              </a:solidFill>
            </a:endParaRPr>
          </a:p>
        </p:txBody>
      </p:sp>
      <p:sp>
        <p:nvSpPr>
          <p:cNvPr id="25" name="Tekstvak 24"/>
          <p:cNvSpPr txBox="1"/>
          <p:nvPr/>
        </p:nvSpPr>
        <p:spPr>
          <a:xfrm>
            <a:off x="4019550" y="1409700"/>
            <a:ext cx="5019323" cy="1200329"/>
          </a:xfrm>
          <a:prstGeom prst="rect">
            <a:avLst/>
          </a:prstGeom>
          <a:noFill/>
        </p:spPr>
        <p:txBody>
          <a:bodyPr wrap="none" rtlCol="0">
            <a:spAutoFit/>
          </a:bodyPr>
          <a:lstStyle/>
          <a:p>
            <a:r>
              <a:rPr lang="nl-NL" dirty="0" smtClean="0">
                <a:solidFill>
                  <a:schemeClr val="tx1">
                    <a:lumMod val="65000"/>
                    <a:lumOff val="35000"/>
                  </a:schemeClr>
                </a:solidFill>
              </a:rPr>
              <a:t>ESI – Economie, Scenario’s &amp; Innovatie</a:t>
            </a:r>
          </a:p>
          <a:p>
            <a:r>
              <a:rPr lang="nl-NL" dirty="0" smtClean="0">
                <a:solidFill>
                  <a:schemeClr val="tx1">
                    <a:lumMod val="65000"/>
                    <a:lumOff val="35000"/>
                  </a:schemeClr>
                </a:solidFill>
              </a:rPr>
              <a:t>KLR – Klimaatadaptatie en Risico’s</a:t>
            </a:r>
          </a:p>
          <a:p>
            <a:r>
              <a:rPr lang="nl-NL" dirty="0" smtClean="0">
                <a:solidFill>
                  <a:schemeClr val="tx1">
                    <a:lumMod val="65000"/>
                    <a:lumOff val="35000"/>
                  </a:schemeClr>
                </a:solidFill>
              </a:rPr>
              <a:t>GRP – Integrale gebiedsontwikkeling</a:t>
            </a:r>
          </a:p>
          <a:p>
            <a:r>
              <a:rPr lang="nl-NL" dirty="0" smtClean="0">
                <a:solidFill>
                  <a:schemeClr val="tx1">
                    <a:lumMod val="65000"/>
                    <a:lumOff val="35000"/>
                  </a:schemeClr>
                </a:solidFill>
              </a:rPr>
              <a:t>DWB – Duurzaam gebruik van water en bodem</a:t>
            </a:r>
            <a:endParaRPr lang="nl-NL" dirty="0">
              <a:solidFill>
                <a:schemeClr val="tx1">
                  <a:lumMod val="65000"/>
                  <a:lumOff val="35000"/>
                </a:schemeClr>
              </a:solidFill>
            </a:endParaRPr>
          </a:p>
        </p:txBody>
      </p:sp>
      <p:cxnSp>
        <p:nvCxnSpPr>
          <p:cNvPr id="28" name="Rechte verbindingslijn met pijl 27"/>
          <p:cNvCxnSpPr>
            <a:endCxn id="25" idx="1"/>
          </p:cNvCxnSpPr>
          <p:nvPr/>
        </p:nvCxnSpPr>
        <p:spPr bwMode="auto">
          <a:xfrm flipV="1">
            <a:off x="3409950" y="2009865"/>
            <a:ext cx="609600" cy="161835"/>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746125" y="217488"/>
            <a:ext cx="3741730" cy="523220"/>
          </a:xfrm>
          <a:prstGeom prst="rect">
            <a:avLst/>
          </a:prstGeom>
          <a:noFill/>
          <a:ln w="9525">
            <a:noFill/>
            <a:miter lim="800000"/>
            <a:headEnd/>
            <a:tailEnd/>
          </a:ln>
          <a:effectLst/>
        </p:spPr>
        <p:txBody>
          <a:bodyPr wrap="none">
            <a:spAutoFit/>
          </a:bodyPr>
          <a:lstStyle/>
          <a:p>
            <a:r>
              <a:rPr lang="nl-NL" sz="2800" b="1" dirty="0" smtClean="0"/>
              <a:t>Organisatiestructuur</a:t>
            </a:r>
            <a:endParaRPr lang="en-US" dirty="0"/>
          </a:p>
        </p:txBody>
      </p:sp>
      <p:sp>
        <p:nvSpPr>
          <p:cNvPr id="6" name="Gelijkbenige driehoek 5"/>
          <p:cNvSpPr/>
          <p:nvPr/>
        </p:nvSpPr>
        <p:spPr bwMode="auto">
          <a:xfrm>
            <a:off x="323850" y="1209675"/>
            <a:ext cx="5600700" cy="4772025"/>
          </a:xfrm>
          <a:prstGeom prst="triangl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nl-NL" sz="1800" b="0" i="0" u="none" strike="noStrike" cap="none" normalizeH="0" baseline="0" smtClean="0">
              <a:ln>
                <a:noFill/>
              </a:ln>
              <a:solidFill>
                <a:schemeClr val="bg1"/>
              </a:solidFill>
              <a:effectLst/>
              <a:latin typeface="Arial" charset="0"/>
            </a:endParaRPr>
          </a:p>
        </p:txBody>
      </p:sp>
      <p:cxnSp>
        <p:nvCxnSpPr>
          <p:cNvPr id="8" name="Rechte verbindingslijn 7"/>
          <p:cNvCxnSpPr/>
          <p:nvPr/>
        </p:nvCxnSpPr>
        <p:spPr bwMode="auto">
          <a:xfrm>
            <a:off x="2057400" y="3038475"/>
            <a:ext cx="2133600"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Rechte verbindingslijn 8"/>
          <p:cNvCxnSpPr/>
          <p:nvPr/>
        </p:nvCxnSpPr>
        <p:spPr bwMode="auto">
          <a:xfrm>
            <a:off x="1190625" y="4495800"/>
            <a:ext cx="3886200" cy="952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Rechte verbindingslijn 12"/>
          <p:cNvCxnSpPr/>
          <p:nvPr/>
        </p:nvCxnSpPr>
        <p:spPr bwMode="auto">
          <a:xfrm>
            <a:off x="3124200" y="3048000"/>
            <a:ext cx="9525" cy="145732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Rechte verbindingslijn 13"/>
          <p:cNvCxnSpPr/>
          <p:nvPr/>
        </p:nvCxnSpPr>
        <p:spPr bwMode="auto">
          <a:xfrm>
            <a:off x="2295525" y="4495800"/>
            <a:ext cx="19050" cy="147637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Rechte verbindingslijn 16"/>
          <p:cNvCxnSpPr/>
          <p:nvPr/>
        </p:nvCxnSpPr>
        <p:spPr bwMode="auto">
          <a:xfrm>
            <a:off x="3886200" y="4505325"/>
            <a:ext cx="19050" cy="147637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Tekstvak 17"/>
          <p:cNvSpPr txBox="1"/>
          <p:nvPr/>
        </p:nvSpPr>
        <p:spPr>
          <a:xfrm>
            <a:off x="2752725" y="2190750"/>
            <a:ext cx="817853" cy="461665"/>
          </a:xfrm>
          <a:prstGeom prst="rect">
            <a:avLst/>
          </a:prstGeom>
          <a:noFill/>
        </p:spPr>
        <p:txBody>
          <a:bodyPr wrap="none" rtlCol="0">
            <a:spAutoFit/>
          </a:bodyPr>
          <a:lstStyle/>
          <a:p>
            <a:r>
              <a:rPr lang="nl-NL" sz="2400" b="1" dirty="0" smtClean="0">
                <a:solidFill>
                  <a:schemeClr val="tx1"/>
                </a:solidFill>
              </a:rPr>
              <a:t>VEB</a:t>
            </a:r>
            <a:endParaRPr lang="nl-NL" b="1" dirty="0">
              <a:solidFill>
                <a:schemeClr val="tx1"/>
              </a:solidFill>
            </a:endParaRPr>
          </a:p>
        </p:txBody>
      </p:sp>
      <p:sp>
        <p:nvSpPr>
          <p:cNvPr id="20" name="Tekstvak 19"/>
          <p:cNvSpPr txBox="1"/>
          <p:nvPr/>
        </p:nvSpPr>
        <p:spPr>
          <a:xfrm>
            <a:off x="2019300" y="3467100"/>
            <a:ext cx="817853" cy="461665"/>
          </a:xfrm>
          <a:prstGeom prst="rect">
            <a:avLst/>
          </a:prstGeom>
          <a:noFill/>
        </p:spPr>
        <p:txBody>
          <a:bodyPr wrap="none" rtlCol="0">
            <a:spAutoFit/>
          </a:bodyPr>
          <a:lstStyle/>
          <a:p>
            <a:r>
              <a:rPr lang="nl-NL" sz="2400" b="1" dirty="0" smtClean="0">
                <a:solidFill>
                  <a:schemeClr val="tx1"/>
                </a:solidFill>
              </a:rPr>
              <a:t>HYE</a:t>
            </a:r>
            <a:endParaRPr lang="nl-NL" b="1" dirty="0">
              <a:solidFill>
                <a:schemeClr val="tx1"/>
              </a:solidFill>
            </a:endParaRPr>
          </a:p>
        </p:txBody>
      </p:sp>
      <p:sp>
        <p:nvSpPr>
          <p:cNvPr id="21" name="Tekstvak 20"/>
          <p:cNvSpPr txBox="1"/>
          <p:nvPr/>
        </p:nvSpPr>
        <p:spPr>
          <a:xfrm>
            <a:off x="3429000" y="3486150"/>
            <a:ext cx="867545" cy="461665"/>
          </a:xfrm>
          <a:prstGeom prst="rect">
            <a:avLst/>
          </a:prstGeom>
          <a:noFill/>
        </p:spPr>
        <p:txBody>
          <a:bodyPr wrap="none" rtlCol="0">
            <a:spAutoFit/>
          </a:bodyPr>
          <a:lstStyle/>
          <a:p>
            <a:r>
              <a:rPr lang="nl-NL" sz="2400" b="1" dirty="0" smtClean="0">
                <a:solidFill>
                  <a:schemeClr val="tx1"/>
                </a:solidFill>
              </a:rPr>
              <a:t>GEO</a:t>
            </a:r>
            <a:endParaRPr lang="nl-NL" b="1" dirty="0">
              <a:solidFill>
                <a:schemeClr val="tx1"/>
              </a:solidFill>
            </a:endParaRPr>
          </a:p>
        </p:txBody>
      </p:sp>
      <p:sp>
        <p:nvSpPr>
          <p:cNvPr id="22" name="Tekstvak 21"/>
          <p:cNvSpPr txBox="1"/>
          <p:nvPr/>
        </p:nvSpPr>
        <p:spPr>
          <a:xfrm>
            <a:off x="1152525" y="4953000"/>
            <a:ext cx="800219" cy="461665"/>
          </a:xfrm>
          <a:prstGeom prst="rect">
            <a:avLst/>
          </a:prstGeom>
          <a:noFill/>
        </p:spPr>
        <p:txBody>
          <a:bodyPr wrap="none" rtlCol="0">
            <a:spAutoFit/>
          </a:bodyPr>
          <a:lstStyle/>
          <a:p>
            <a:r>
              <a:rPr lang="nl-NL" sz="2400" b="1" dirty="0" smtClean="0">
                <a:solidFill>
                  <a:schemeClr val="tx1"/>
                </a:solidFill>
              </a:rPr>
              <a:t>ZKS</a:t>
            </a:r>
            <a:endParaRPr lang="nl-NL" b="1" dirty="0">
              <a:solidFill>
                <a:schemeClr val="tx1"/>
              </a:solidFill>
            </a:endParaRPr>
          </a:p>
        </p:txBody>
      </p:sp>
      <p:sp>
        <p:nvSpPr>
          <p:cNvPr id="23" name="Tekstvak 22"/>
          <p:cNvSpPr txBox="1"/>
          <p:nvPr/>
        </p:nvSpPr>
        <p:spPr>
          <a:xfrm>
            <a:off x="2686050" y="4905375"/>
            <a:ext cx="867545" cy="461665"/>
          </a:xfrm>
          <a:prstGeom prst="rect">
            <a:avLst/>
          </a:prstGeom>
          <a:noFill/>
        </p:spPr>
        <p:txBody>
          <a:bodyPr wrap="none" rtlCol="0">
            <a:spAutoFit/>
          </a:bodyPr>
          <a:lstStyle/>
          <a:p>
            <a:r>
              <a:rPr lang="nl-NL" sz="2400" b="1" dirty="0" smtClean="0">
                <a:solidFill>
                  <a:schemeClr val="tx1"/>
                </a:solidFill>
              </a:rPr>
              <a:t>ZWS</a:t>
            </a:r>
            <a:endParaRPr lang="nl-NL" b="1" dirty="0">
              <a:solidFill>
                <a:schemeClr val="tx1"/>
              </a:solidFill>
            </a:endParaRPr>
          </a:p>
        </p:txBody>
      </p:sp>
      <p:sp>
        <p:nvSpPr>
          <p:cNvPr id="24" name="Tekstvak 23"/>
          <p:cNvSpPr txBox="1"/>
          <p:nvPr/>
        </p:nvSpPr>
        <p:spPr>
          <a:xfrm>
            <a:off x="4257675" y="4914900"/>
            <a:ext cx="851515" cy="461665"/>
          </a:xfrm>
          <a:prstGeom prst="rect">
            <a:avLst/>
          </a:prstGeom>
          <a:noFill/>
        </p:spPr>
        <p:txBody>
          <a:bodyPr wrap="none" rtlCol="0">
            <a:spAutoFit/>
          </a:bodyPr>
          <a:lstStyle/>
          <a:p>
            <a:r>
              <a:rPr lang="nl-NL" sz="2400" b="1" dirty="0" smtClean="0">
                <a:solidFill>
                  <a:schemeClr val="tx1"/>
                </a:solidFill>
              </a:rPr>
              <a:t>BGS</a:t>
            </a:r>
            <a:endParaRPr lang="nl-NL" b="1" dirty="0">
              <a:solidFill>
                <a:schemeClr val="tx1"/>
              </a:solidFill>
            </a:endParaRPr>
          </a:p>
        </p:txBody>
      </p:sp>
      <p:sp>
        <p:nvSpPr>
          <p:cNvPr id="25" name="Tekstvak 24"/>
          <p:cNvSpPr txBox="1"/>
          <p:nvPr/>
        </p:nvSpPr>
        <p:spPr>
          <a:xfrm>
            <a:off x="4114800" y="1152525"/>
            <a:ext cx="5079339" cy="1477328"/>
          </a:xfrm>
          <a:prstGeom prst="rect">
            <a:avLst/>
          </a:prstGeom>
          <a:noFill/>
        </p:spPr>
        <p:txBody>
          <a:bodyPr wrap="none" rtlCol="0">
            <a:spAutoFit/>
          </a:bodyPr>
          <a:lstStyle/>
          <a:p>
            <a:r>
              <a:rPr lang="nl-NL" dirty="0" smtClean="0">
                <a:solidFill>
                  <a:schemeClr val="tx1">
                    <a:lumMod val="65000"/>
                    <a:lumOff val="35000"/>
                  </a:schemeClr>
                </a:solidFill>
              </a:rPr>
              <a:t>TMG – Toegepaste microbiologie en </a:t>
            </a:r>
            <a:r>
              <a:rPr lang="nl-NL" dirty="0" err="1" smtClean="0">
                <a:solidFill>
                  <a:schemeClr val="tx1">
                    <a:lumMod val="65000"/>
                    <a:lumOff val="35000"/>
                  </a:schemeClr>
                </a:solidFill>
              </a:rPr>
              <a:t>geochemie</a:t>
            </a:r>
            <a:endParaRPr lang="nl-NL" dirty="0" smtClean="0">
              <a:solidFill>
                <a:schemeClr val="tx1">
                  <a:lumMod val="65000"/>
                  <a:lumOff val="35000"/>
                </a:schemeClr>
              </a:solidFill>
            </a:endParaRPr>
          </a:p>
          <a:p>
            <a:r>
              <a:rPr lang="nl-NL" dirty="0" smtClean="0">
                <a:solidFill>
                  <a:schemeClr val="tx1">
                    <a:lumMod val="65000"/>
                    <a:lumOff val="35000"/>
                  </a:schemeClr>
                </a:solidFill>
              </a:rPr>
              <a:t>GWB – Grondwaterbeheer</a:t>
            </a:r>
          </a:p>
          <a:p>
            <a:r>
              <a:rPr lang="nl-NL" dirty="0" smtClean="0">
                <a:solidFill>
                  <a:schemeClr val="tx1">
                    <a:lumMod val="65000"/>
                    <a:lumOff val="35000"/>
                  </a:schemeClr>
                </a:solidFill>
              </a:rPr>
              <a:t>TGG – Toegepaste geologie en geofysica</a:t>
            </a:r>
          </a:p>
          <a:p>
            <a:r>
              <a:rPr lang="nl-NL" dirty="0" smtClean="0">
                <a:solidFill>
                  <a:schemeClr val="tx1">
                    <a:lumMod val="65000"/>
                    <a:lumOff val="35000"/>
                  </a:schemeClr>
                </a:solidFill>
              </a:rPr>
              <a:t>BGK – Bodem- en grondwaterkwaliteit</a:t>
            </a:r>
          </a:p>
          <a:p>
            <a:r>
              <a:rPr lang="nl-NL" dirty="0" smtClean="0">
                <a:solidFill>
                  <a:schemeClr val="tx1">
                    <a:lumMod val="65000"/>
                    <a:lumOff val="35000"/>
                  </a:schemeClr>
                </a:solidFill>
              </a:rPr>
              <a:t>SWB – Stedelijk water- en bodembeheer</a:t>
            </a:r>
            <a:endParaRPr lang="nl-NL" dirty="0">
              <a:solidFill>
                <a:schemeClr val="tx1">
                  <a:lumMod val="65000"/>
                  <a:lumOff val="35000"/>
                </a:schemeClr>
              </a:solidFill>
            </a:endParaRPr>
          </a:p>
        </p:txBody>
      </p:sp>
      <p:cxnSp>
        <p:nvCxnSpPr>
          <p:cNvPr id="16" name="Rechte verbindingslijn met pijl 15"/>
          <p:cNvCxnSpPr/>
          <p:nvPr/>
        </p:nvCxnSpPr>
        <p:spPr bwMode="auto">
          <a:xfrm flipV="1">
            <a:off x="4876800" y="2657475"/>
            <a:ext cx="981075" cy="219075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746125" y="217488"/>
            <a:ext cx="2863284" cy="523220"/>
          </a:xfrm>
          <a:prstGeom prst="rect">
            <a:avLst/>
          </a:prstGeom>
          <a:noFill/>
          <a:ln w="9525">
            <a:noFill/>
            <a:miter lim="800000"/>
            <a:headEnd/>
            <a:tailEnd/>
          </a:ln>
          <a:effectLst/>
        </p:spPr>
        <p:txBody>
          <a:bodyPr wrap="none">
            <a:spAutoFit/>
          </a:bodyPr>
          <a:lstStyle/>
          <a:p>
            <a:r>
              <a:rPr lang="nl-NL" sz="2800" b="1" dirty="0" smtClean="0"/>
              <a:t>Delft en Utrecht</a:t>
            </a:r>
            <a:endParaRPr lang="en-US" dirty="0"/>
          </a:p>
        </p:txBody>
      </p:sp>
      <p:sp>
        <p:nvSpPr>
          <p:cNvPr id="10243" name="Text Box 7"/>
          <p:cNvSpPr txBox="1">
            <a:spLocks noChangeArrowheads="1"/>
          </p:cNvSpPr>
          <p:nvPr/>
        </p:nvSpPr>
        <p:spPr bwMode="auto">
          <a:xfrm>
            <a:off x="0" y="6238875"/>
            <a:ext cx="619125"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0244" name="Text Box 8"/>
          <p:cNvSpPr txBox="1">
            <a:spLocks noChangeArrowheads="1"/>
          </p:cNvSpPr>
          <p:nvPr/>
        </p:nvSpPr>
        <p:spPr bwMode="auto">
          <a:xfrm>
            <a:off x="0" y="6286500"/>
            <a:ext cx="581025" cy="366713"/>
          </a:xfrm>
          <a:prstGeom prst="rect">
            <a:avLst/>
          </a:prstGeom>
          <a:solidFill>
            <a:schemeClr val="bg1"/>
          </a:solidFill>
          <a:ln w="9525">
            <a:noFill/>
            <a:miter lim="800000"/>
            <a:headEnd/>
            <a:tailEnd/>
          </a:ln>
          <a:effectLst/>
        </p:spPr>
        <p:txBody>
          <a:bodyPr>
            <a:spAutoFit/>
          </a:bodyPr>
          <a:lstStyle/>
          <a:p>
            <a:pPr>
              <a:spcBef>
                <a:spcPct val="50000"/>
              </a:spcBef>
            </a:pPr>
            <a:endParaRPr lang="en-US"/>
          </a:p>
        </p:txBody>
      </p:sp>
      <p:sp>
        <p:nvSpPr>
          <p:cNvPr id="86018" name="AutoShape 2" descr="data:image/jpeg;base64,/9j/4AAQSkZJRgABAQAAAQABAAD/2wCEAAkGBxQTEhUUExQVFRUUFhcXFBUWGBgXGBgYFRcXFxQVFRUYHCggGBolHBQUITEiJSkrLi4uFyAzODMsNygtLisBCgoKDg0OGhAQGywkHx8sLCwsLCwsLCwsLCwsLCwsLCwsLCwsLCwsLCwsLCwsLCwsLCwsLCwsLCwsLCssLCw3MP/AABEIAJgA3AMBIgACEQEDEQH/xAAbAAACAgMBAAAAAAAAAAAAAAAEBQMGAAECB//EAEMQAAIBAgMEBwQHBwMDBQAAAAECAwARBCExBRJBYQYTIlFxgZEyobHRFCNCUnKSwQczU2KCovBDY+EVFvEXJHOy0v/EABkBAAIDAQAAAAAAAAAAAAAAAAIDAAEEBf/EACYRAAICAQMEAgIDAAAAAAAAAAABAhEDEiExBBNBUSJhFJEycaH/2gAMAwEAAhEDEQA/APTilRNFUgLcqzrT3Vv3MwM0AqJ8GO+jGm5VGW5UackC0hZJgqFfA07Pga5K0yORoDSivvgqgbDkVZWjqGSC/CmLMA8ZX+rrsQHupo+CrQhYaCm92wNIs6o1sR0e0R7q0IaJTKoFWKuxHRQiroQ1NZKBRHXax0UIq6EVVrJQOEqVUFTrBUy4fnS3kIDKgqDam0Ew8TSyX3VtfdFzmbCw8TTLqKrn7RYT9Ak1tvR7xHABgbnlew86TkyUrCirkkKpf2kQD2Ipm8d1f1NF7H6dpKx34zGt7Bt7e9RYWry9Ej+8SatXRpcOY91yyO0g7ZvuhLWc301t61hfUyNqwR4PWMMwdQykMDoRmKMiiqt9Ctm9WZirh47hUYaG2Za1+4gVcIo6Y8toyzhplRzHFWSR0SBWEUrUTTsLZIqGaKmzxih3jHdTY5AaFIxDd1b+kHuqfqKzqKbcfQVsg+kH7tb+k8qm6itdTU+Jdsj+keNZ1w51J1NZ1FT4ktkRf/LVgue6p+orOoq7RAcqeVaueVFdTWxBU1IjBQx7hWX5CixBXXUVNaKAWW/AVrqaYjD119Hqd1E0i5Ya7ENHiCu1hoXlK0gAhqRYaOENdiGgeUvSBLGaqf7VG3cD7di0igJ/E13geQHa/pFXwQ159+2k2wsItYGb2+IIQ2UeIv6Uqc7QeOPyR5Qpa3sAc/1q69HhMIYgYEmjLu6qPaYgbrKTnlY304VRRu5dsnlV02H1KpGRi5Ij1ZLHtWV79lVFvtDM+FZWbkem9CoAMMCF3A7uypxUFj2T4aVYFWlnRGEjCQ3vcoGJPEt2r++nIWmJ7GV47k2cAVhFSbtb3alhdsgK1wyUTu1wyCrUgXiPGpP2k4kfYw45Wdj57r2HrWo/2lYpskhiY8lf4b1UmOONE6ybezJCRWKE7upckCy58MzUUu0GcWuAv3EyX0GvnerU0+GO0Lyi+f8AqTiR7S4XwUOx/te3vrhv2n4jhFCf6XHweqLhYGkYIilmOijM1c9k9FY4+1Metf7g9hfE6sfQUOTNHHyy44tXCD8D+0DGym0eFjfv3VksPFt6w86fYXbmOb20wkfK8jkeO61vfQymw3RYKNFUWA8qkWsU+sm+Nh66aHkZDbE/+yTx7D28vrKmg2tLftCIj+VXB9S5pYlER0n8nL7GdjH6Hce1FOqHyNELjY7EkkWz0JNuQXOksYoqNKuPWZV5BfS42QY3ppgo1Y9YXK/ZVGueWYAoPA/tCwskiRhJgzsFF1WwLGwvnpRG1ujMOJ9sFW++hAYjuN9aqm3OgGCFiZ3Rl1V50jFszvX3Lg30pkOtlLkS+lSPTjiF/wAIpbj+k2GhbckYhrBsgWFjpmK8f2lsXZsABZWxBJtuxY0s3HtEFALZd9QbSx2FaNRhop8O4Iuzy9YCo4W3vhTO7kf8WVLDBeD2AdNcH99vyN8qkHTPB/xD+RvlXimxZjJMkZlJDm37ptbH7tzwq7vhI8PEzMiS7oLfWJLGcuFyw+FSWTIvK/0GOJMu46ZYP+KfyN8q7Xphg/439r/KqZsfa2EkhR3wsalgSQCCozIFi5B4UwWXAHWFR4bh+D0l9TkXKGLBHmyyjpdg/wCMPyv8q86/a9tiKf6OIJOssW3ksQo+62YzbUeBNOsZLsyNd+RN1cs91+OgFjXlO2Mesrdygnd3b6E5a53sBTcOac3wC8aiQ9r7gFeg4SHELGf/AG0JCQRqSfuEXWS1/bPyrzmIrcdpjnx91q9DwcOFbeAaV+2ojaSRUAAsH398gkZMBl3U6TLiek4TpFg4UWIzqDGAhBByKixGQ4VL/wB34P8Ajr6N8qoU/RNiS0cishJKm9+yTlnfPLjSqfZaqsh60FosmWxGd7bqm9icjWdZ5ei9B6iemOD/AIw/K3yrk9M8H/G/tf5V4w+Itqr/AJb/AAqP6cv8w8Vb5UXdn6BPav8AvPB/xv7X+VcHprgv4v8AY/yrxj6cn3vUEfGuDjk++vrVd6fogW+1B/qBlH+4vZ8nF1PrXJwkEouYomvxW3uZapUGJeO+47LnmAbD00pnsnGCWZElRCHYKZEBikF8gd6Mi+dtQaFwoYpWXPo/siOJjJGHXeG7YuxBHgTzp8o7qWQYFoQTHJLIwBCrKwKeY3RRZSdhctEL8A7KByF6VpcnY3Uo7UGhT3H0qVEPcaWDDTH7Bb8MqmtnDycYph4Wb4UDxz9Fdz6HKRnuNERoe6q5mNRKPFGrvrQNXIHMN8jS3GfovulqjQ91Its9JngnaERjsojbxOfavlbyoQYhCOzMl+F2K+5rUtOxJndpGdJLgC68AOGRPfxoN/IzFlWrcZr0ukP3h4FflXUBTFSEyIGdV9pwGNr2sPWlSbKkGRA+HxprsKIozMbZqQMxe9xalOvZtWXH9DDEYGKMdmMFjxCA28qqm1+jkcpLBWRz9pUWxP8AMONWqSMHVmvxzNCyYJDxb1NPhkjHhiJyjLmip9H+iLpNHIzxbqsSVZGJ0OqAAH1q6YvAxsjIJAN4W7MEajPvyLf3XoE7JS9xe/fc3HvotQQNbnnVzztvZmWcYpbMDw+z5o41ijxsyRrewSKNbXJJza5OZriXZTtk2MxT+PVH3dXTAmrFsSVFi3kTrJQe0otvZmwNzotquE5TlViSqQ9AHmRlaVwrLYF0iBHMBVBPury3EbBxSsy9RIQGIBsLEA2ByOVe/wC0i/Vs88gXssVhjJ3e67Edp7HjktU21dbp8ewrJKuDzGPZOIAN4nU8LqfiARTWPDtuqOzcKAQ1wb8dR3mr0pre0MM7KCrbvfz86bKFLYBTDY8TBFEidYW3IwoUtpZbWstuNVOZC0Txm/bkV2I/kBAHq16Pj2WyEtKVVbZMxNyeFl1NANh5GzBJ93u4VzkpXsjQ3a3BY8Gq6Kb9+pqV42GoI8Tb41wFkU3s2XIkVy8m8cw1+V/gaXK/IKimjoOAc2HgO15dwqDEygsSo3RwFd9Qx03vyn5VhwMv3Cf6RVWvYeiXopWMiKs2RtvHdJ7rm2nGooZd1lYaqwYf0kH9Kts+HDa/5499JsTsc/Z9OH/FaLpUwWmj09WvYjjn650p2pgi0hkeZYUUAKSTnxJI04+NVfbnSqSKGOGMFJdwCRyNLC1kvqedVfBbQ+sviHZ0z3hcsfGxPwtVYsbuxk5po9QwWHd/3WNw0njIgPprTGPAbQHshH/BIp+DVQH2ThGtuSEDvbfT9CPfWR7BAzjxDDmrg/Br+6tFCrPRBiNoJ7UEnkb1023sSo7cD2HJD7tao8EWLT93j5F7rl/1yo6Pau10vu4pZR3N1TeXbQfGhaCsdS7ahkvvwgE8d239yHKhGw4JvE9uRz/uGdINodJMSb/ScJET99FaJvHeRrHzFLoekIBzBX3+/Kq0/RVl6hxeLTNSXHIhx5q16Lw23o2Npogrfej7DDxQ9k+6qfhNsK/suQeRsffrTRNqMwtIFmHPsuPBhrSZYYPwSy64eIyC8Eiyj7p7Mg8VOZ8r1DI5BsyEHiBl7jVWgcMfqXIYZ9Wx3XH4Tx8qd4TpO47GIQSr/Pk48HGdZp9NXBLDQyd9vGut3LIg+BvU0KwTfuZN1j/py9k/0voaHxOCZDZ0Knv4HzGRrPKDjyWYRW0YqbgkEaEZEedRo1uJrlpP8tVIIZDHq4cSqN6VQrTKO3YWIuvEXHD0pRtOExdoB5I+Ei2K+DC91PIipGb/AAVkGJZDvIxU8ef4gcm861Y+pnFUwKXk7wUOW+29GLXBcDO+WQBvUv02MewCTbJ24eAvlWTzRzH628b29tblPFk+z4jKh8fs5o13gAyE5SJmp8xpWuEnm21URvRvFAONkDNo5vqSCbeFU7pRNaYKCRZBcWK663HpVjnwe9mHYedxSPFdGHZiwlvc3IbXwB7q1PBoj8WAsuqVyVCaDGSAjddx4MfnRx6SzobB721DAH361BtjZUkADAbwOpUXt42qvdbe+dZ3jT5RoWRrhno2yelsTi0v1bd9iUPgeHnTyPFIRcMpHeCDXkkTZDwrsGs0+li3s6NUOrklurLtJgwVDR7zZZg2v2Tn7iKXuDlY2zz+VDbKxxdSu8wNu1wyOV7j/wAmj8QsSyboJBY6Xy5qg1PjRxk4umc6OWuQbEQ7y2OY7joaQ4rYEfcUPI3HoasjZZXVjwAPMZ5eeVc2yo6vdMNpS3RHg5oAgWXDhiBbfjdkJtxK3tRH0XAvxniPMb49woV8P3ZcqgbI2NA8k48i2mhsnR2B/wB1jUvwEgKn3MfhWn6J4tc42jk/+OUX/K+6aV2Pd61KhI0JH4SR7xQ/le0WQ46TE4fKVXT8a5HwOlANtGN/biVuYyPrT3F4t2iVetLb29cNZwLHLUX99VHaUpjP1sQsdHjyB8uB5U/HkjPYgW2Bgf8AdvuN3N862ss8BG92l55jyb50sjlVvYbyORoqDHumRzHFWzFNplFiwO0o5hb7Q4HJhzFNkxjAWcdcg8pF8DxqnHCJL2ojuuM92+fiDU+E228bbk4P4x+o4+NBTXH6LLlBuuLwtv21Q5OPI6+VNNn9IZI7IW3l4xyXI9+YqrI6SWYHPhIhz9RrRf8A1A5CdesUaSp7Y/EONLeOMvpk/oukeMw0lvagc/e7UZ89RXeJ2XKvaCh14PGd4e7SqhHESu/EwmTuHtjxFSYTabRnsSNG3cCVPpSZdMXbQ8aWxNxbxy91cmQVuDpNObBmSQX+2in32BpvBPHJ7WHhOuikaeFKeAtNMTM/+a1Ns6eVX+pBJOqaqw4hgcgNc6sUOGi4QR+hPxprhYdAqhR3KLCrjiaewxRXNlY6UbNRAJE7N2sV4HK9x3aUgvVj6cgq0Qvluk253GdVW9dnAnoVmTM1rdE1A4rZsMntxo3MjP1GdEb9aL02ha2FT9GsOdFZfBj+prhejEQ+0/upvv10HFBKEX4DU5LhlP2TGEBclLfZ3u8HLMUNNtGzfYfeu0jqLdkZFVLDs6XvzqXEoVBAzyOXI/A0uj3U7Tg9nTQ+7jXMVeQnEeEq9i1424C+Vh3HhlY+dSPOoAbeujaMRbLTtUuhxrsFKqxDXDXsbLaxK965gm/Opdn4q31e/H1gbXUGx+xkRag+S3Di6GVcugOtb/6VIgLKysL5qTbv01sbgju0qOCcPpfmDqORFNUlJDlJMjeK2lYBUzoDr4+mYrphekzwrwU0D2qHF4dZFKMLg/5cc6JbLWuSKzNOLBaooW1NntC9jp9lu/5GtYfHEZP2l9486uuOwiyoVbyPEHgRVI2jgWibdbyPAjvFdHBm1qvIIyjktZkOXAjUU2gxaTDdlAuftd/j3VUcPOUOWnEcKZwyBhdfMVoasgzkwk2HO9GSV4jW/kaabM28r5E7rfdOh8DS7Z21Co3WzXnqPmKKxmyUmG9GQG4H9KW14l+yDlUF96NjG/ErofxLoaY4bpBJGR10Qa3+oihh4lSLiqLBtKXDtuyjeA0PHyNPsJtyN7WPkcj/AM1N19kui/4Dprh2ADJh3twZArfCnEHSbC/wE/peqXh+j0k6B/o7FODFP8vR+A6FQg9qAnkd8D0FS4+gluWxumeGT/SAPNxT/Ye0ZJgXaIRRW7Fyd5udiBYVXti9H0ia8OFijYfbES7352BPvp7ipRCnWYiTIZhSdTbJQONXaukiFD6S4sSYmVlYlb2BJvpkbdwuDSotWne5J0uSbd1ze3vqMmtiVGVuzsmtXrgtWt6iBO71hqPerL1VkEZj3mYEXypbjsH2Wtblfu5UfhsaN4nTIWvRjEEePHurkNNM10VCLCuqnMWGa5m/PtDMDlpRmHiRCzODc+yFIsLdx1vTDHYFrEjS2dLZ47moptvcGSLBsjbBJyCg9nLS+7bMgfGpMdgC/wBbvKhNzcXU3OgA1PDxvVd2ZEesUWOvde3cSD3U52liQMm6wIozNrFmvewJzHHOhcd9gLa4O4WcHdkWzAX3h7JHffgeVEAUHvdcm6r34lLm3eADpfLXW9biLxgdZmh0fUryk/8A160xSvZ8joTtbhhW9DyRkcx8KJ/z5VuqnBS5GNWANQuPwayoVYeB4g94plNh+K+nyobd8jzrK4yg7FtUUHHYNomKt5HgRwIqBHKm4NjV72hgUlWzjwPEeBqsY7YUiAle2o4jXzFbsWeMueQTMLiQ/J/jTHBYxkOWXeKrGh5j1FNcDjQ/ZfI/Zb51odMhbYp45huyKPOgsT0VBzie3cG09aABKGzeR4HwpnhcYwIzNuIBsfflQ6Wv4kI8HDtLDm8M8qd3VzNb8pNvdT3AdLdvE7qSvIeaRMfM7tOdk7c2aBaaPFX77xuvP2SD7qsOH6Y7MQdhcQeSxgfqKly9F7A/R7DbancHGYwxRZXjhWMSNyLqn1Y5gk+FNtv4tGneGXPd3QCcwOyMt7UNnrxovY/SxZ0xBhhaJYYy3WOQWLZ7o3RccL61QJZyxLMSWbMsdSTrfzo4xcipSUQvG4JhOscRDqUZm0uCCABcZZ3OvdQs8bKbMpHiLVLg9otH7JyOosLHy/5pxBt6NxaRbf3L6HMelXqnHndAVCf0yvb1a3qs/wD02CUXS3Mof0oDF7ACi6yGw4MpP/1q11EPJHgl4E+9Wb1GPsWUWIG8OWVvI60O2DkGqP8AlNHHJFrkCWOS8FUxCgnKjMJvWzOtAtUuDxG7rWOcdhw4W9s9DzpRi4DckaE2yprE4PHKuJFAz1rMo+AhRhpt0m3G2mo8KCmBdiN4m5uCxy1y76Y4zD2NxmNSaDI14ZHOpFtOgHG9wsYhFU5g7lyxDdq97gAd2uY0ojCSgu4IbdaxHHeB03TbNbcqrmEdkZgFJBzGQy5G+o7xUk0ryMm6Te1rC6hcz2VF9LijlFMoeda0RG4p6sjJCbkd5B4eBo/C4lZBdTfvHEciK1sZlCBZFBYEXudQcrrfMgZ1xtnZaqVkjKjUDdNnA1yN+0LHTlQqdbMOMwqtOgOvrSyDaJXKQbw++ozH4l4+I9KZxyBhdSCDoRTNpIYnYPJAfGhiaZ1pog2ovSpYE+CUIcThY3PaRT5Z+tK8T0eVs0Yqe45j11q1vswH2SR451A+znHC45fKou5ABxZXomkhXdmXrY+DDMjxB4VaOjuGwM4Gt/8Abl3T5q4I91BbttffUmz9lK+8QqDO177ufE0/Bkc3TBexc4+hOFb2ZJ15MiP7wR8KZYXoLhU7UkkjAd4WIebXNVCLZci6SMBylYD3Gi4dlXN3ct/UWPqcq16H7KU16LZtvaUEeFeDChQtwrFdNRftfaY9/jVKJo7GzKF6tNBrb9edLiaOMaQqb1M2TWr1qsowDtZCDcEg94JB9Qb0wg25Kv2t78Yv/cLH40stUmHw7ObKCTy/U6AUEoxfKDi5Lhlm2ftrrGCmM3PFSGHib2IHrTbepdsrZwiXOxc+0f0HKiJsZGhs7hTa9j3d9c/Io38Tfjcq+R5WRUbJWVlaDKdROVo7DYpWyIzrKylziqLCGI4Z+NKsbh7NcaEVlZWW9wb3BlNaV90Xsb524eGdZWVI8hyWxAcY+9c3JyOZPlViwuMBjLlUI3SCpOhY5W8LaVlZRT4FRFlaQlTdTunjbQ/iXQ1lZSbaY0Ni2kR+8X+pLkea6jyvRkONjbIOhPdcX9DWVlasb1chphqVKKysphZjKDqL+NSQwqBYADwrKyhsvSmEpH5Vt8IWy328LfKtVlF3JLyTtxZEdjtwcehrpdhv95ffWVlT8iZXZiTJ0fPGQeS/80TF0dT7TsfAAVlZQvNP2WsMQ2LY8K/YB5tnRZKqPsqB4KPM6VlZQ25csOkuEKsd0gjXKL6xu8ewOZbj5XquSyliWc7zHUke7kK3WVsxY1FbGLLklJ0z/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86024" name="Picture 8" descr="http://www.shapeandcolor.nl/wp-content/uploads/deltares-3.jpg"/>
          <p:cNvPicPr>
            <a:picLocks noChangeAspect="1" noChangeArrowheads="1"/>
          </p:cNvPicPr>
          <p:nvPr/>
        </p:nvPicPr>
        <p:blipFill>
          <a:blip r:embed="rId3" cstate="print"/>
          <a:srcRect/>
          <a:stretch>
            <a:fillRect/>
          </a:stretch>
        </p:blipFill>
        <p:spPr bwMode="auto">
          <a:xfrm>
            <a:off x="0" y="952555"/>
            <a:ext cx="9144000" cy="6147304"/>
          </a:xfrm>
          <a:prstGeom prst="rect">
            <a:avLst/>
          </a:prstGeom>
          <a:noFill/>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746125" y="217488"/>
            <a:ext cx="2863284" cy="523220"/>
          </a:xfrm>
          <a:prstGeom prst="rect">
            <a:avLst/>
          </a:prstGeom>
          <a:noFill/>
          <a:ln w="9525">
            <a:noFill/>
            <a:miter lim="800000"/>
            <a:headEnd/>
            <a:tailEnd/>
          </a:ln>
          <a:effectLst/>
        </p:spPr>
        <p:txBody>
          <a:bodyPr wrap="none">
            <a:spAutoFit/>
          </a:bodyPr>
          <a:lstStyle/>
          <a:p>
            <a:r>
              <a:rPr lang="nl-NL" sz="2800" b="1" dirty="0" smtClean="0"/>
              <a:t>Delft en Utrecht</a:t>
            </a:r>
            <a:endParaRPr lang="en-US" dirty="0"/>
          </a:p>
        </p:txBody>
      </p:sp>
      <p:sp>
        <p:nvSpPr>
          <p:cNvPr id="10243" name="Text Box 7"/>
          <p:cNvSpPr txBox="1">
            <a:spLocks noChangeArrowheads="1"/>
          </p:cNvSpPr>
          <p:nvPr/>
        </p:nvSpPr>
        <p:spPr bwMode="auto">
          <a:xfrm>
            <a:off x="0" y="6238875"/>
            <a:ext cx="619125"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0244" name="Text Box 8"/>
          <p:cNvSpPr txBox="1">
            <a:spLocks noChangeArrowheads="1"/>
          </p:cNvSpPr>
          <p:nvPr/>
        </p:nvSpPr>
        <p:spPr bwMode="auto">
          <a:xfrm>
            <a:off x="0" y="6286500"/>
            <a:ext cx="581025" cy="366713"/>
          </a:xfrm>
          <a:prstGeom prst="rect">
            <a:avLst/>
          </a:prstGeom>
          <a:solidFill>
            <a:schemeClr val="bg1"/>
          </a:solidFill>
          <a:ln w="9525">
            <a:noFill/>
            <a:miter lim="800000"/>
            <a:headEnd/>
            <a:tailEnd/>
          </a:ln>
          <a:effectLst/>
        </p:spPr>
        <p:txBody>
          <a:bodyPr>
            <a:spAutoFit/>
          </a:bodyPr>
          <a:lstStyle/>
          <a:p>
            <a:pPr>
              <a:spcBef>
                <a:spcPct val="50000"/>
              </a:spcBef>
            </a:pPr>
            <a:endParaRPr lang="en-US"/>
          </a:p>
        </p:txBody>
      </p:sp>
      <p:sp>
        <p:nvSpPr>
          <p:cNvPr id="86018" name="AutoShape 2" descr="data:image/jpeg;base64,/9j/4AAQSkZJRgABAQAAAQABAAD/2wCEAAkGBxQTEhUUExQVFRUUFhcXFBUWGBgXGBgYFRcXFxQVFRUYHCggGBolHBQUITEiJSkrLi4uFyAzODMsNygtLisBCgoKDg0OGhAQGywkHx8sLCwsLCwsLCwsLCwsLCwsLCwsLCwsLCwsLCwsLCwsLCwsLCwsLCwsLCwsLCssLCw3MP/AABEIAJgA3AMBIgACEQEDEQH/xAAbAAACAgMBAAAAAAAAAAAAAAAEBQMGAAECB//EAEMQAAIBAgMEBwQHBwMDBQAAAAECAwARBCExBRJBYQYTIlFxgZEyobHRFCNCUnKSwQczU2KCovBDY+EVFvEXJHOy0v/EABkBAAIDAQAAAAAAAAAAAAAAAAIDAAEEBf/EACYRAAICAQMEAgIDAAAAAAAAAAABAhEDEiExBBNBUSJhFJEycaH/2gAMAwEAAhEDEQA/APTilRNFUgLcqzrT3Vv3MwM0AqJ8GO+jGm5VGW5UackC0hZJgqFfA07Pga5K0yORoDSivvgqgbDkVZWjqGSC/CmLMA8ZX+rrsQHupo+CrQhYaCm92wNIs6o1sR0e0R7q0IaJTKoFWKuxHRQiroQ1NZKBRHXax0UIq6EVVrJQOEqVUFTrBUy4fnS3kIDKgqDam0Ew8TSyX3VtfdFzmbCw8TTLqKrn7RYT9Ak1tvR7xHABgbnlew86TkyUrCirkkKpf2kQD2Ipm8d1f1NF7H6dpKx34zGt7Bt7e9RYWry9Ej+8SatXRpcOY91yyO0g7ZvuhLWc301t61hfUyNqwR4PWMMwdQykMDoRmKMiiqt9Ctm9WZirh47hUYaG2Za1+4gVcIo6Y8toyzhplRzHFWSR0SBWEUrUTTsLZIqGaKmzxih3jHdTY5AaFIxDd1b+kHuqfqKzqKbcfQVsg+kH7tb+k8qm6itdTU+Jdsj+keNZ1w51J1NZ1FT4ktkRf/LVgue6p+orOoq7RAcqeVaueVFdTWxBU1IjBQx7hWX5CixBXXUVNaKAWW/AVrqaYjD119Hqd1E0i5Ya7ENHiCu1hoXlK0gAhqRYaOENdiGgeUvSBLGaqf7VG3cD7di0igJ/E13geQHa/pFXwQ159+2k2wsItYGb2+IIQ2UeIv6Uqc7QeOPyR5Qpa3sAc/1q69HhMIYgYEmjLu6qPaYgbrKTnlY304VRRu5dsnlV02H1KpGRi5Ij1ZLHtWV79lVFvtDM+FZWbkem9CoAMMCF3A7uypxUFj2T4aVYFWlnRGEjCQ3vcoGJPEt2r++nIWmJ7GV47k2cAVhFSbtb3alhdsgK1wyUTu1wyCrUgXiPGpP2k4kfYw45Wdj57r2HrWo/2lYpskhiY8lf4b1UmOONE6ybezJCRWKE7upckCy58MzUUu0GcWuAv3EyX0GvnerU0+GO0Lyi+f8AqTiR7S4XwUOx/te3vrhv2n4jhFCf6XHweqLhYGkYIilmOijM1c9k9FY4+1Metf7g9hfE6sfQUOTNHHyy44tXCD8D+0DGym0eFjfv3VksPFt6w86fYXbmOb20wkfK8jkeO61vfQymw3RYKNFUWA8qkWsU+sm+Nh66aHkZDbE/+yTx7D28vrKmg2tLftCIj+VXB9S5pYlER0n8nL7GdjH6Hce1FOqHyNELjY7EkkWz0JNuQXOksYoqNKuPWZV5BfS42QY3ppgo1Y9YXK/ZVGueWYAoPA/tCwskiRhJgzsFF1WwLGwvnpRG1ujMOJ9sFW++hAYjuN9aqm3OgGCFiZ3Rl1V50jFszvX3Lg30pkOtlLkS+lSPTjiF/wAIpbj+k2GhbckYhrBsgWFjpmK8f2lsXZsABZWxBJtuxY0s3HtEFALZd9QbSx2FaNRhop8O4Iuzy9YCo4W3vhTO7kf8WVLDBeD2AdNcH99vyN8qkHTPB/xD+RvlXimxZjJMkZlJDm37ptbH7tzwq7vhI8PEzMiS7oLfWJLGcuFyw+FSWTIvK/0GOJMu46ZYP+KfyN8q7Xphg/439r/KqZsfa2EkhR3wsalgSQCCozIFi5B4UwWXAHWFR4bh+D0l9TkXKGLBHmyyjpdg/wCMPyv8q86/a9tiKf6OIJOssW3ksQo+62YzbUeBNOsZLsyNd+RN1cs91+OgFjXlO2Mesrdygnd3b6E5a53sBTcOac3wC8aiQ9r7gFeg4SHELGf/AG0JCQRqSfuEXWS1/bPyrzmIrcdpjnx91q9DwcOFbeAaV+2ojaSRUAAsH398gkZMBl3U6TLiek4TpFg4UWIzqDGAhBByKixGQ4VL/wB34P8Ajr6N8qoU/RNiS0cishJKm9+yTlnfPLjSqfZaqsh60FosmWxGd7bqm9icjWdZ5ei9B6iemOD/AIw/K3yrk9M8H/G/tf5V4w+Itqr/AJb/AAqP6cv8w8Vb5UXdn6BPav8AvPB/xv7X+VcHprgv4v8AY/yrxj6cn3vUEfGuDjk++vrVd6fogW+1B/qBlH+4vZ8nF1PrXJwkEouYomvxW3uZapUGJeO+47LnmAbD00pnsnGCWZElRCHYKZEBikF8gd6Mi+dtQaFwoYpWXPo/siOJjJGHXeG7YuxBHgTzp8o7qWQYFoQTHJLIwBCrKwKeY3RRZSdhctEL8A7KByF6VpcnY3Uo7UGhT3H0qVEPcaWDDTH7Bb8MqmtnDycYph4Wb4UDxz9Fdz6HKRnuNERoe6q5mNRKPFGrvrQNXIHMN8jS3GfovulqjQ91Its9JngnaERjsojbxOfavlbyoQYhCOzMl+F2K+5rUtOxJndpGdJLgC68AOGRPfxoN/IzFlWrcZr0ukP3h4FflXUBTFSEyIGdV9pwGNr2sPWlSbKkGRA+HxprsKIozMbZqQMxe9xalOvZtWXH9DDEYGKMdmMFjxCA28qqm1+jkcpLBWRz9pUWxP8AMONWqSMHVmvxzNCyYJDxb1NPhkjHhiJyjLmip9H+iLpNHIzxbqsSVZGJ0OqAAH1q6YvAxsjIJAN4W7MEajPvyLf3XoE7JS9xe/fc3HvotQQNbnnVzztvZmWcYpbMDw+z5o41ijxsyRrewSKNbXJJza5OZriXZTtk2MxT+PVH3dXTAmrFsSVFi3kTrJQe0otvZmwNzotquE5TlViSqQ9AHmRlaVwrLYF0iBHMBVBPury3EbBxSsy9RIQGIBsLEA2ByOVe/wC0i/Vs88gXssVhjJ3e67Edp7HjktU21dbp8ewrJKuDzGPZOIAN4nU8LqfiARTWPDtuqOzcKAQ1wb8dR3mr0pre0MM7KCrbvfz86bKFLYBTDY8TBFEidYW3IwoUtpZbWstuNVOZC0Txm/bkV2I/kBAHq16Pj2WyEtKVVbZMxNyeFl1NANh5GzBJ93u4VzkpXsjQ3a3BY8Gq6Kb9+pqV42GoI8Tb41wFkU3s2XIkVy8m8cw1+V/gaXK/IKimjoOAc2HgO15dwqDEygsSo3RwFd9Qx03vyn5VhwMv3Cf6RVWvYeiXopWMiKs2RtvHdJ7rm2nGooZd1lYaqwYf0kH9Kts+HDa/5499JsTsc/Z9OH/FaLpUwWmj09WvYjjn650p2pgi0hkeZYUUAKSTnxJI04+NVfbnSqSKGOGMFJdwCRyNLC1kvqedVfBbQ+sviHZ0z3hcsfGxPwtVYsbuxk5po9QwWHd/3WNw0njIgPprTGPAbQHshH/BIp+DVQH2ThGtuSEDvbfT9CPfWR7BAzjxDDmrg/Br+6tFCrPRBiNoJ7UEnkb1023sSo7cD2HJD7tao8EWLT93j5F7rl/1yo6Pau10vu4pZR3N1TeXbQfGhaCsdS7ahkvvwgE8d239yHKhGw4JvE9uRz/uGdINodJMSb/ScJET99FaJvHeRrHzFLoekIBzBX3+/Kq0/RVl6hxeLTNSXHIhx5q16Lw23o2Npogrfej7DDxQ9k+6qfhNsK/suQeRsffrTRNqMwtIFmHPsuPBhrSZYYPwSy64eIyC8Eiyj7p7Mg8VOZ8r1DI5BsyEHiBl7jVWgcMfqXIYZ9Wx3XH4Tx8qd4TpO47GIQSr/Pk48HGdZp9NXBLDQyd9vGut3LIg+BvU0KwTfuZN1j/py9k/0voaHxOCZDZ0Knv4HzGRrPKDjyWYRW0YqbgkEaEZEedRo1uJrlpP8tVIIZDHq4cSqN6VQrTKO3YWIuvEXHD0pRtOExdoB5I+Ei2K+DC91PIipGb/AAVkGJZDvIxU8ef4gcm861Y+pnFUwKXk7wUOW+29GLXBcDO+WQBvUv02MewCTbJ24eAvlWTzRzH628b29tblPFk+z4jKh8fs5o13gAyE5SJmp8xpWuEnm21URvRvFAONkDNo5vqSCbeFU7pRNaYKCRZBcWK663HpVjnwe9mHYedxSPFdGHZiwlvc3IbXwB7q1PBoj8WAsuqVyVCaDGSAjddx4MfnRx6SzobB721DAH361BtjZUkADAbwOpUXt42qvdbe+dZ3jT5RoWRrhno2yelsTi0v1bd9iUPgeHnTyPFIRcMpHeCDXkkTZDwrsGs0+li3s6NUOrklurLtJgwVDR7zZZg2v2Tn7iKXuDlY2zz+VDbKxxdSu8wNu1wyOV7j/wAmj8QsSyboJBY6Xy5qg1PjRxk4umc6OWuQbEQ7y2OY7joaQ4rYEfcUPI3HoasjZZXVjwAPMZ5eeVc2yo6vdMNpS3RHg5oAgWXDhiBbfjdkJtxK3tRH0XAvxniPMb49woV8P3ZcqgbI2NA8k48i2mhsnR2B/wB1jUvwEgKn3MfhWn6J4tc42jk/+OUX/K+6aV2Pd61KhI0JH4SR7xQ/le0WQ46TE4fKVXT8a5HwOlANtGN/biVuYyPrT3F4t2iVetLb29cNZwLHLUX99VHaUpjP1sQsdHjyB8uB5U/HkjPYgW2Bgf8AdvuN3N862ss8BG92l55jyb50sjlVvYbyORoqDHumRzHFWzFNplFiwO0o5hb7Q4HJhzFNkxjAWcdcg8pF8DxqnHCJL2ojuuM92+fiDU+E228bbk4P4x+o4+NBTXH6LLlBuuLwtv21Q5OPI6+VNNn9IZI7IW3l4xyXI9+YqrI6SWYHPhIhz9RrRf8A1A5CdesUaSp7Y/EONLeOMvpk/oukeMw0lvagc/e7UZ89RXeJ2XKvaCh14PGd4e7SqhHESu/EwmTuHtjxFSYTabRnsSNG3cCVPpSZdMXbQ8aWxNxbxy91cmQVuDpNObBmSQX+2in32BpvBPHJ7WHhOuikaeFKeAtNMTM/+a1Ns6eVX+pBJOqaqw4hgcgNc6sUOGi4QR+hPxprhYdAqhR3KLCrjiaewxRXNlY6UbNRAJE7N2sV4HK9x3aUgvVj6cgq0Qvluk253GdVW9dnAnoVmTM1rdE1A4rZsMntxo3MjP1GdEb9aL02ha2FT9GsOdFZfBj+prhejEQ+0/upvv10HFBKEX4DU5LhlP2TGEBclLfZ3u8HLMUNNtGzfYfeu0jqLdkZFVLDs6XvzqXEoVBAzyOXI/A0uj3U7Tg9nTQ+7jXMVeQnEeEq9i1424C+Vh3HhlY+dSPOoAbeujaMRbLTtUuhxrsFKqxDXDXsbLaxK965gm/Opdn4q31e/H1gbXUGx+xkRag+S3Di6GVcugOtb/6VIgLKysL5qTbv01sbgju0qOCcPpfmDqORFNUlJDlJMjeK2lYBUzoDr4+mYrphekzwrwU0D2qHF4dZFKMLg/5cc6JbLWuSKzNOLBaooW1NntC9jp9lu/5GtYfHEZP2l9486uuOwiyoVbyPEHgRVI2jgWibdbyPAjvFdHBm1qvIIyjktZkOXAjUU2gxaTDdlAuftd/j3VUcPOUOWnEcKZwyBhdfMVoasgzkwk2HO9GSV4jW/kaabM28r5E7rfdOh8DS7Z21Co3WzXnqPmKKxmyUmG9GQG4H9KW14l+yDlUF96NjG/ErofxLoaY4bpBJGR10Qa3+oihh4lSLiqLBtKXDtuyjeA0PHyNPsJtyN7WPkcj/AM1N19kui/4Dprh2ADJh3twZArfCnEHSbC/wE/peqXh+j0k6B/o7FODFP8vR+A6FQg9qAnkd8D0FS4+gluWxumeGT/SAPNxT/Ye0ZJgXaIRRW7Fyd5udiBYVXti9H0ia8OFijYfbES7352BPvp7ipRCnWYiTIZhSdTbJQONXaukiFD6S4sSYmVlYlb2BJvpkbdwuDSotWne5J0uSbd1ze3vqMmtiVGVuzsmtXrgtWt6iBO71hqPerL1VkEZj3mYEXypbjsH2Wtblfu5UfhsaN4nTIWvRjEEePHurkNNM10VCLCuqnMWGa5m/PtDMDlpRmHiRCzODc+yFIsLdx1vTDHYFrEjS2dLZ47moptvcGSLBsjbBJyCg9nLS+7bMgfGpMdgC/wBbvKhNzcXU3OgA1PDxvVd2ZEesUWOvde3cSD3U52liQMm6wIozNrFmvewJzHHOhcd9gLa4O4WcHdkWzAX3h7JHffgeVEAUHvdcm6r34lLm3eADpfLXW9biLxgdZmh0fUryk/8A160xSvZ8joTtbhhW9DyRkcx8KJ/z5VuqnBS5GNWANQuPwayoVYeB4g94plNh+K+nyobd8jzrK4yg7FtUUHHYNomKt5HgRwIqBHKm4NjV72hgUlWzjwPEeBqsY7YUiAle2o4jXzFbsWeMueQTMLiQ/J/jTHBYxkOWXeKrGh5j1FNcDjQ/ZfI/Zb51odMhbYp45huyKPOgsT0VBzie3cG09aABKGzeR4HwpnhcYwIzNuIBsfflQ6Wv4kI8HDtLDm8M8qd3VzNb8pNvdT3AdLdvE7qSvIeaRMfM7tOdk7c2aBaaPFX77xuvP2SD7qsOH6Y7MQdhcQeSxgfqKly9F7A/R7DbancHGYwxRZXjhWMSNyLqn1Y5gk+FNtv4tGneGXPd3QCcwOyMt7UNnrxovY/SxZ0xBhhaJYYy3WOQWLZ7o3RccL61QJZyxLMSWbMsdSTrfzo4xcipSUQvG4JhOscRDqUZm0uCCABcZZ3OvdQs8bKbMpHiLVLg9otH7JyOosLHy/5pxBt6NxaRbf3L6HMelXqnHndAVCf0yvb1a3qs/wD02CUXS3Mof0oDF7ACi6yGw4MpP/1q11EPJHgl4E+9Wb1GPsWUWIG8OWVvI60O2DkGqP8AlNHHJFrkCWOS8FUxCgnKjMJvWzOtAtUuDxG7rWOcdhw4W9s9DzpRi4DckaE2yprE4PHKuJFAz1rMo+AhRhpt0m3G2mo8KCmBdiN4m5uCxy1y76Y4zD2NxmNSaDI14ZHOpFtOgHG9wsYhFU5g7lyxDdq97gAd2uY0ojCSgu4IbdaxHHeB03TbNbcqrmEdkZgFJBzGQy5G+o7xUk0ryMm6Te1rC6hcz2VF9LijlFMoeda0RG4p6sjJCbkd5B4eBo/C4lZBdTfvHEciK1sZlCBZFBYEXudQcrrfMgZ1xtnZaqVkjKjUDdNnA1yN+0LHTlQqdbMOMwqtOgOvrSyDaJXKQbw++ozH4l4+I9KZxyBhdSCDoRTNpIYnYPJAfGhiaZ1pog2ovSpYE+CUIcThY3PaRT5Z+tK8T0eVs0Yqe45j11q1vswH2SR451A+znHC45fKou5ABxZXomkhXdmXrY+DDMjxB4VaOjuGwM4Gt/8Abl3T5q4I91BbttffUmz9lK+8QqDO177ufE0/Bkc3TBexc4+hOFb2ZJ15MiP7wR8KZYXoLhU7UkkjAd4WIebXNVCLZci6SMBylYD3Gi4dlXN3ct/UWPqcq16H7KU16LZtvaUEeFeDChQtwrFdNRftfaY9/jVKJo7GzKF6tNBrb9edLiaOMaQqb1M2TWr1qsowDtZCDcEg94JB9Qb0wg25Kv2t78Yv/cLH40stUmHw7ObKCTy/U6AUEoxfKDi5Lhlm2ftrrGCmM3PFSGHib2IHrTbepdsrZwiXOxc+0f0HKiJsZGhs7hTa9j3d9c/Io38Tfjcq+R5WRUbJWVlaDKdROVo7DYpWyIzrKylziqLCGI4Z+NKsbh7NcaEVlZWW9wb3BlNaV90Xsb524eGdZWVI8hyWxAcY+9c3JyOZPlViwuMBjLlUI3SCpOhY5W8LaVlZRT4FRFlaQlTdTunjbQ/iXQ1lZSbaY0Ni2kR+8X+pLkea6jyvRkONjbIOhPdcX9DWVlasb1chphqVKKysphZjKDqL+NSQwqBYADwrKyhsvSmEpH5Vt8IWy328LfKtVlF3JLyTtxZEdjtwcehrpdhv95ffWVlT8iZXZiTJ0fPGQeS/80TF0dT7TsfAAVlZQvNP2WsMQ2LY8K/YB5tnRZKqPsqB4KPM6VlZQ25csOkuEKsd0gjXKL6xu8ewOZbj5XquSyliWc7zHUke7kK3WVsxY1FbGLLklJ0z/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118786" name="Picture 2" descr="Nieuwe deltagoot"/>
          <p:cNvPicPr>
            <a:picLocks noChangeAspect="1" noChangeArrowheads="1"/>
          </p:cNvPicPr>
          <p:nvPr/>
        </p:nvPicPr>
        <p:blipFill>
          <a:blip r:embed="rId3" cstate="print"/>
          <a:srcRect/>
          <a:stretch>
            <a:fillRect/>
          </a:stretch>
        </p:blipFill>
        <p:spPr bwMode="auto">
          <a:xfrm>
            <a:off x="3657601" y="2105262"/>
            <a:ext cx="5048250" cy="1899691"/>
          </a:xfrm>
          <a:prstGeom prst="rect">
            <a:avLst/>
          </a:prstGeom>
          <a:noFill/>
        </p:spPr>
      </p:pic>
      <p:pic>
        <p:nvPicPr>
          <p:cNvPr id="118788" name="Picture 4" descr="http://www.deltares.nl/xmlpages/tan/images/10112/11070/medium/1199.jpg"/>
          <p:cNvPicPr>
            <a:picLocks noChangeAspect="1" noChangeArrowheads="1"/>
          </p:cNvPicPr>
          <p:nvPr/>
        </p:nvPicPr>
        <p:blipFill>
          <a:blip r:embed="rId4" cstate="print"/>
          <a:srcRect/>
          <a:stretch>
            <a:fillRect/>
          </a:stretch>
        </p:blipFill>
        <p:spPr bwMode="auto">
          <a:xfrm>
            <a:off x="307975" y="1581150"/>
            <a:ext cx="3142260" cy="4237038"/>
          </a:xfrm>
          <a:prstGeom prst="rect">
            <a:avLst/>
          </a:prstGeom>
          <a:noFill/>
        </p:spPr>
      </p:pic>
      <p:sp>
        <p:nvSpPr>
          <p:cNvPr id="9" name="Tekstvak 8"/>
          <p:cNvSpPr txBox="1"/>
          <p:nvPr/>
        </p:nvSpPr>
        <p:spPr>
          <a:xfrm>
            <a:off x="3714750" y="1752600"/>
            <a:ext cx="1503938" cy="461665"/>
          </a:xfrm>
          <a:prstGeom prst="rect">
            <a:avLst/>
          </a:prstGeom>
          <a:noFill/>
        </p:spPr>
        <p:txBody>
          <a:bodyPr wrap="none" rtlCol="0">
            <a:spAutoFit/>
          </a:bodyPr>
          <a:lstStyle/>
          <a:p>
            <a:r>
              <a:rPr lang="nl-NL" sz="2400" dirty="0" smtClean="0">
                <a:solidFill>
                  <a:schemeClr val="tx1">
                    <a:lumMod val="65000"/>
                    <a:lumOff val="35000"/>
                  </a:schemeClr>
                </a:solidFill>
              </a:rPr>
              <a:t>Deltagoot</a:t>
            </a:r>
            <a:endParaRPr lang="nl-NL" sz="2400" dirty="0">
              <a:solidFill>
                <a:schemeClr val="tx1">
                  <a:lumMod val="65000"/>
                  <a:lumOff val="35000"/>
                </a:schemeClr>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descr="http://www.ectorhoogstad.com/sites/www.ectorhoogstad.com/files/project/beeld/atrium_v._entreehal_b.g.jpg"/>
          <p:cNvPicPr>
            <a:picLocks noChangeAspect="1" noChangeArrowheads="1"/>
          </p:cNvPicPr>
          <p:nvPr/>
        </p:nvPicPr>
        <p:blipFill>
          <a:blip r:embed="rId3" cstate="print"/>
          <a:srcRect/>
          <a:stretch>
            <a:fillRect/>
          </a:stretch>
        </p:blipFill>
        <p:spPr bwMode="auto">
          <a:xfrm>
            <a:off x="0" y="950912"/>
            <a:ext cx="9144000" cy="5907088"/>
          </a:xfrm>
          <a:prstGeom prst="rect">
            <a:avLst/>
          </a:prstGeom>
          <a:noFill/>
        </p:spPr>
      </p:pic>
      <p:sp>
        <p:nvSpPr>
          <p:cNvPr id="10242" name="Text Box 5"/>
          <p:cNvSpPr txBox="1">
            <a:spLocks noChangeArrowheads="1"/>
          </p:cNvSpPr>
          <p:nvPr/>
        </p:nvSpPr>
        <p:spPr bwMode="auto">
          <a:xfrm>
            <a:off x="746125" y="217488"/>
            <a:ext cx="2863284" cy="523220"/>
          </a:xfrm>
          <a:prstGeom prst="rect">
            <a:avLst/>
          </a:prstGeom>
          <a:noFill/>
          <a:ln w="9525">
            <a:noFill/>
            <a:miter lim="800000"/>
            <a:headEnd/>
            <a:tailEnd/>
          </a:ln>
          <a:effectLst/>
        </p:spPr>
        <p:txBody>
          <a:bodyPr wrap="none">
            <a:spAutoFit/>
          </a:bodyPr>
          <a:lstStyle/>
          <a:p>
            <a:r>
              <a:rPr lang="nl-NL" sz="2800" b="1" dirty="0" smtClean="0"/>
              <a:t>Delft en Utrecht</a:t>
            </a:r>
            <a:endParaRPr lang="en-US" dirty="0"/>
          </a:p>
        </p:txBody>
      </p:sp>
      <p:sp>
        <p:nvSpPr>
          <p:cNvPr id="10243" name="Text Box 7"/>
          <p:cNvSpPr txBox="1">
            <a:spLocks noChangeArrowheads="1"/>
          </p:cNvSpPr>
          <p:nvPr/>
        </p:nvSpPr>
        <p:spPr bwMode="auto">
          <a:xfrm>
            <a:off x="0" y="6238875"/>
            <a:ext cx="619125"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0244" name="Text Box 8"/>
          <p:cNvSpPr txBox="1">
            <a:spLocks noChangeArrowheads="1"/>
          </p:cNvSpPr>
          <p:nvPr/>
        </p:nvSpPr>
        <p:spPr bwMode="auto">
          <a:xfrm>
            <a:off x="0" y="6286500"/>
            <a:ext cx="581025" cy="366713"/>
          </a:xfrm>
          <a:prstGeom prst="rect">
            <a:avLst/>
          </a:prstGeom>
          <a:solidFill>
            <a:schemeClr val="bg1"/>
          </a:solidFill>
          <a:ln w="9525">
            <a:noFill/>
            <a:miter lim="800000"/>
            <a:headEnd/>
            <a:tailEnd/>
          </a:ln>
          <a:effectLst/>
        </p:spPr>
        <p:txBody>
          <a:bodyPr>
            <a:spAutoFit/>
          </a:bodyPr>
          <a:lstStyle/>
          <a:p>
            <a:pPr>
              <a:spcBef>
                <a:spcPct val="50000"/>
              </a:spcBef>
            </a:pPr>
            <a:endParaRPr lang="en-US"/>
          </a:p>
        </p:txBody>
      </p:sp>
      <p:sp>
        <p:nvSpPr>
          <p:cNvPr id="86018" name="AutoShape 2" descr="data:image/jpeg;base64,/9j/4AAQSkZJRgABAQAAAQABAAD/2wCEAAkGBxQTEhUUExQVFRUUFhcXFBUWGBgXGBgYFRcXFxQVFRUYHCggGBolHBQUITEiJSkrLi4uFyAzODMsNygtLisBCgoKDg0OGhAQGywkHx8sLCwsLCwsLCwsLCwsLCwsLCwsLCwsLCwsLCwsLCwsLCwsLCwsLCwsLCwsLCssLCw3MP/AABEIAJgA3AMBIgACEQEDEQH/xAAbAAACAgMBAAAAAAAAAAAAAAAEBQMGAAECB//EAEMQAAIBAgMEBwQHBwMDBQAAAAECAwARBCExBRJBYQYTIlFxgZEyobHRFCNCUnKSwQczU2KCovBDY+EVFvEXJHOy0v/EABkBAAIDAQAAAAAAAAAAAAAAAAIDAAEEBf/EACYRAAICAQMEAgIDAAAAAAAAAAABAhEDEiExBBNBUSJhFJEycaH/2gAMAwEAAhEDEQA/APTilRNFUgLcqzrT3Vv3MwM0AqJ8GO+jGm5VGW5UackC0hZJgqFfA07Pga5K0yORoDSivvgqgbDkVZWjqGSC/CmLMA8ZX+rrsQHupo+CrQhYaCm92wNIs6o1sR0e0R7q0IaJTKoFWKuxHRQiroQ1NZKBRHXax0UIq6EVVrJQOEqVUFTrBUy4fnS3kIDKgqDam0Ew8TSyX3VtfdFzmbCw8TTLqKrn7RYT9Ak1tvR7xHABgbnlew86TkyUrCirkkKpf2kQD2Ipm8d1f1NF7H6dpKx34zGt7Bt7e9RYWry9Ej+8SatXRpcOY91yyO0g7ZvuhLWc301t61hfUyNqwR4PWMMwdQykMDoRmKMiiqt9Ctm9WZirh47hUYaG2Za1+4gVcIo6Y8toyzhplRzHFWSR0SBWEUrUTTsLZIqGaKmzxih3jHdTY5AaFIxDd1b+kHuqfqKzqKbcfQVsg+kH7tb+k8qm6itdTU+Jdsj+keNZ1w51J1NZ1FT4ktkRf/LVgue6p+orOoq7RAcqeVaueVFdTWxBU1IjBQx7hWX5CixBXXUVNaKAWW/AVrqaYjD119Hqd1E0i5Ya7ENHiCu1hoXlK0gAhqRYaOENdiGgeUvSBLGaqf7VG3cD7di0igJ/E13geQHa/pFXwQ159+2k2wsItYGb2+IIQ2UeIv6Uqc7QeOPyR5Qpa3sAc/1q69HhMIYgYEmjLu6qPaYgbrKTnlY304VRRu5dsnlV02H1KpGRi5Ij1ZLHtWV79lVFvtDM+FZWbkem9CoAMMCF3A7uypxUFj2T4aVYFWlnRGEjCQ3vcoGJPEt2r++nIWmJ7GV47k2cAVhFSbtb3alhdsgK1wyUTu1wyCrUgXiPGpP2k4kfYw45Wdj57r2HrWo/2lYpskhiY8lf4b1UmOONE6ybezJCRWKE7upckCy58MzUUu0GcWuAv3EyX0GvnerU0+GO0Lyi+f8AqTiR7S4XwUOx/te3vrhv2n4jhFCf6XHweqLhYGkYIilmOijM1c9k9FY4+1Metf7g9hfE6sfQUOTNHHyy44tXCD8D+0DGym0eFjfv3VksPFt6w86fYXbmOb20wkfK8jkeO61vfQymw3RYKNFUWA8qkWsU+sm+Nh66aHkZDbE/+yTx7D28vrKmg2tLftCIj+VXB9S5pYlER0n8nL7GdjH6Hce1FOqHyNELjY7EkkWz0JNuQXOksYoqNKuPWZV5BfS42QY3ppgo1Y9YXK/ZVGueWYAoPA/tCwskiRhJgzsFF1WwLGwvnpRG1ujMOJ9sFW++hAYjuN9aqm3OgGCFiZ3Rl1V50jFszvX3Lg30pkOtlLkS+lSPTjiF/wAIpbj+k2GhbckYhrBsgWFjpmK8f2lsXZsABZWxBJtuxY0s3HtEFALZd9QbSx2FaNRhop8O4Iuzy9YCo4W3vhTO7kf8WVLDBeD2AdNcH99vyN8qkHTPB/xD+RvlXimxZjJMkZlJDm37ptbH7tzwq7vhI8PEzMiS7oLfWJLGcuFyw+FSWTIvK/0GOJMu46ZYP+KfyN8q7Xphg/439r/KqZsfa2EkhR3wsalgSQCCozIFi5B4UwWXAHWFR4bh+D0l9TkXKGLBHmyyjpdg/wCMPyv8q86/a9tiKf6OIJOssW3ksQo+62YzbUeBNOsZLsyNd+RN1cs91+OgFjXlO2Mesrdygnd3b6E5a53sBTcOac3wC8aiQ9r7gFeg4SHELGf/AG0JCQRqSfuEXWS1/bPyrzmIrcdpjnx91q9DwcOFbeAaV+2ojaSRUAAsH398gkZMBl3U6TLiek4TpFg4UWIzqDGAhBByKixGQ4VL/wB34P8Ajr6N8qoU/RNiS0cishJKm9+yTlnfPLjSqfZaqsh60FosmWxGd7bqm9icjWdZ5ei9B6iemOD/AIw/K3yrk9M8H/G/tf5V4w+Itqr/AJb/AAqP6cv8w8Vb5UXdn6BPav8AvPB/xv7X+VcHprgv4v8AY/yrxj6cn3vUEfGuDjk++vrVd6fogW+1B/qBlH+4vZ8nF1PrXJwkEouYomvxW3uZapUGJeO+47LnmAbD00pnsnGCWZElRCHYKZEBikF8gd6Mi+dtQaFwoYpWXPo/siOJjJGHXeG7YuxBHgTzp8o7qWQYFoQTHJLIwBCrKwKeY3RRZSdhctEL8A7KByF6VpcnY3Uo7UGhT3H0qVEPcaWDDTH7Bb8MqmtnDycYph4Wb4UDxz9Fdz6HKRnuNERoe6q5mNRKPFGrvrQNXIHMN8jS3GfovulqjQ91Its9JngnaERjsojbxOfavlbyoQYhCOzMl+F2K+5rUtOxJndpGdJLgC68AOGRPfxoN/IzFlWrcZr0ukP3h4FflXUBTFSEyIGdV9pwGNr2sPWlSbKkGRA+HxprsKIozMbZqQMxe9xalOvZtWXH9DDEYGKMdmMFjxCA28qqm1+jkcpLBWRz9pUWxP8AMONWqSMHVmvxzNCyYJDxb1NPhkjHhiJyjLmip9H+iLpNHIzxbqsSVZGJ0OqAAH1q6YvAxsjIJAN4W7MEajPvyLf3XoE7JS9xe/fc3HvotQQNbnnVzztvZmWcYpbMDw+z5o41ijxsyRrewSKNbXJJza5OZriXZTtk2MxT+PVH3dXTAmrFsSVFi3kTrJQe0otvZmwNzotquE5TlViSqQ9AHmRlaVwrLYF0iBHMBVBPury3EbBxSsy9RIQGIBsLEA2ByOVe/wC0i/Vs88gXssVhjJ3e67Edp7HjktU21dbp8ewrJKuDzGPZOIAN4nU8LqfiARTWPDtuqOzcKAQ1wb8dR3mr0pre0MM7KCrbvfz86bKFLYBTDY8TBFEidYW3IwoUtpZbWstuNVOZC0Txm/bkV2I/kBAHq16Pj2WyEtKVVbZMxNyeFl1NANh5GzBJ93u4VzkpXsjQ3a3BY8Gq6Kb9+pqV42GoI8Tb41wFkU3s2XIkVy8m8cw1+V/gaXK/IKimjoOAc2HgO15dwqDEygsSo3RwFd9Qx03vyn5VhwMv3Cf6RVWvYeiXopWMiKs2RtvHdJ7rm2nGooZd1lYaqwYf0kH9Kts+HDa/5499JsTsc/Z9OH/FaLpUwWmj09WvYjjn650p2pgi0hkeZYUUAKSTnxJI04+NVfbnSqSKGOGMFJdwCRyNLC1kvqedVfBbQ+sviHZ0z3hcsfGxPwtVYsbuxk5po9QwWHd/3WNw0njIgPprTGPAbQHshH/BIp+DVQH2ThGtuSEDvbfT9CPfWR7BAzjxDDmrg/Br+6tFCrPRBiNoJ7UEnkb1023sSo7cD2HJD7tao8EWLT93j5F7rl/1yo6Pau10vu4pZR3N1TeXbQfGhaCsdS7ahkvvwgE8d239yHKhGw4JvE9uRz/uGdINodJMSb/ScJET99FaJvHeRrHzFLoekIBzBX3+/Kq0/RVl6hxeLTNSXHIhx5q16Lw23o2Npogrfej7DDxQ9k+6qfhNsK/suQeRsffrTRNqMwtIFmHPsuPBhrSZYYPwSy64eIyC8Eiyj7p7Mg8VOZ8r1DI5BsyEHiBl7jVWgcMfqXIYZ9Wx3XH4Tx8qd4TpO47GIQSr/Pk48HGdZp9NXBLDQyd9vGut3LIg+BvU0KwTfuZN1j/py9k/0voaHxOCZDZ0Knv4HzGRrPKDjyWYRW0YqbgkEaEZEedRo1uJrlpP8tVIIZDHq4cSqN6VQrTKO3YWIuvEXHD0pRtOExdoB5I+Ei2K+DC91PIipGb/AAVkGJZDvIxU8ef4gcm861Y+pnFUwKXk7wUOW+29GLXBcDO+WQBvUv02MewCTbJ24eAvlWTzRzH628b29tblPFk+z4jKh8fs5o13gAyE5SJmp8xpWuEnm21URvRvFAONkDNo5vqSCbeFU7pRNaYKCRZBcWK663HpVjnwe9mHYedxSPFdGHZiwlvc3IbXwB7q1PBoj8WAsuqVyVCaDGSAjddx4MfnRx6SzobB721DAH361BtjZUkADAbwOpUXt42qvdbe+dZ3jT5RoWRrhno2yelsTi0v1bd9iUPgeHnTyPFIRcMpHeCDXkkTZDwrsGs0+li3s6NUOrklurLtJgwVDR7zZZg2v2Tn7iKXuDlY2zz+VDbKxxdSu8wNu1wyOV7j/wAmj8QsSyboJBY6Xy5qg1PjRxk4umc6OWuQbEQ7y2OY7joaQ4rYEfcUPI3HoasjZZXVjwAPMZ5eeVc2yo6vdMNpS3RHg5oAgWXDhiBbfjdkJtxK3tRH0XAvxniPMb49woV8P3ZcqgbI2NA8k48i2mhsnR2B/wB1jUvwEgKn3MfhWn6J4tc42jk/+OUX/K+6aV2Pd61KhI0JH4SR7xQ/le0WQ46TE4fKVXT8a5HwOlANtGN/biVuYyPrT3F4t2iVetLb29cNZwLHLUX99VHaUpjP1sQsdHjyB8uB5U/HkjPYgW2Bgf8AdvuN3N862ss8BG92l55jyb50sjlVvYbyORoqDHumRzHFWzFNplFiwO0o5hb7Q4HJhzFNkxjAWcdcg8pF8DxqnHCJL2ojuuM92+fiDU+E228bbk4P4x+o4+NBTXH6LLlBuuLwtv21Q5OPI6+VNNn9IZI7IW3l4xyXI9+YqrI6SWYHPhIhz9RrRf8A1A5CdesUaSp7Y/EONLeOMvpk/oukeMw0lvagc/e7UZ89RXeJ2XKvaCh14PGd4e7SqhHESu/EwmTuHtjxFSYTabRnsSNG3cCVPpSZdMXbQ8aWxNxbxy91cmQVuDpNObBmSQX+2in32BpvBPHJ7WHhOuikaeFKeAtNMTM/+a1Ns6eVX+pBJOqaqw4hgcgNc6sUOGi4QR+hPxprhYdAqhR3KLCrjiaewxRXNlY6UbNRAJE7N2sV4HK9x3aUgvVj6cgq0Qvluk253GdVW9dnAnoVmTM1rdE1A4rZsMntxo3MjP1GdEb9aL02ha2FT9GsOdFZfBj+prhejEQ+0/upvv10HFBKEX4DU5LhlP2TGEBclLfZ3u8HLMUNNtGzfYfeu0jqLdkZFVLDs6XvzqXEoVBAzyOXI/A0uj3U7Tg9nTQ+7jXMVeQnEeEq9i1424C+Vh3HhlY+dSPOoAbeujaMRbLTtUuhxrsFKqxDXDXsbLaxK965gm/Opdn4q31e/H1gbXUGx+xkRag+S3Di6GVcugOtb/6VIgLKysL5qTbv01sbgju0qOCcPpfmDqORFNUlJDlJMjeK2lYBUzoDr4+mYrphekzwrwU0D2qHF4dZFKMLg/5cc6JbLWuSKzNOLBaooW1NntC9jp9lu/5GtYfHEZP2l9486uuOwiyoVbyPEHgRVI2jgWibdbyPAjvFdHBm1qvIIyjktZkOXAjUU2gxaTDdlAuftd/j3VUcPOUOWnEcKZwyBhdfMVoasgzkwk2HO9GSV4jW/kaabM28r5E7rfdOh8DS7Z21Co3WzXnqPmKKxmyUmG9GQG4H9KW14l+yDlUF96NjG/ErofxLoaY4bpBJGR10Qa3+oihh4lSLiqLBtKXDtuyjeA0PHyNPsJtyN7WPkcj/AM1N19kui/4Dprh2ADJh3twZArfCnEHSbC/wE/peqXh+j0k6B/o7FODFP8vR+A6FQg9qAnkd8D0FS4+gluWxumeGT/SAPNxT/Ye0ZJgXaIRRW7Fyd5udiBYVXti9H0ia8OFijYfbES7352BPvp7ipRCnWYiTIZhSdTbJQONXaukiFD6S4sSYmVlYlb2BJvpkbdwuDSotWne5J0uSbd1ze3vqMmtiVGVuzsmtXrgtWt6iBO71hqPerL1VkEZj3mYEXypbjsH2Wtblfu5UfhsaN4nTIWvRjEEePHurkNNM10VCLCuqnMWGa5m/PtDMDlpRmHiRCzODc+yFIsLdx1vTDHYFrEjS2dLZ47moptvcGSLBsjbBJyCg9nLS+7bMgfGpMdgC/wBbvKhNzcXU3OgA1PDxvVd2ZEesUWOvde3cSD3U52liQMm6wIozNrFmvewJzHHOhcd9gLa4O4WcHdkWzAX3h7JHffgeVEAUHvdcm6r34lLm3eADpfLXW9biLxgdZmh0fUryk/8A160xSvZ8joTtbhhW9DyRkcx8KJ/z5VuqnBS5GNWANQuPwayoVYeB4g94plNh+K+nyobd8jzrK4yg7FtUUHHYNomKt5HgRwIqBHKm4NjV72hgUlWzjwPEeBqsY7YUiAle2o4jXzFbsWeMueQTMLiQ/J/jTHBYxkOWXeKrGh5j1FNcDjQ/ZfI/Zb51odMhbYp45huyKPOgsT0VBzie3cG09aABKGzeR4HwpnhcYwIzNuIBsfflQ6Wv4kI8HDtLDm8M8qd3VzNb8pNvdT3AdLdvE7qSvIeaRMfM7tOdk7c2aBaaPFX77xuvP2SD7qsOH6Y7MQdhcQeSxgfqKly9F7A/R7DbancHGYwxRZXjhWMSNyLqn1Y5gk+FNtv4tGneGXPd3QCcwOyMt7UNnrxovY/SxZ0xBhhaJYYy3WOQWLZ7o3RccL61QJZyxLMSWbMsdSTrfzo4xcipSUQvG4JhOscRDqUZm0uCCABcZZ3OvdQs8bKbMpHiLVLg9otH7JyOosLHy/5pxBt6NxaRbf3L6HMelXqnHndAVCf0yvb1a3qs/wD02CUXS3Mof0oDF7ACi6yGw4MpP/1q11EPJHgl4E+9Wb1GPsWUWIG8OWVvI60O2DkGqP8AlNHHJFrkCWOS8FUxCgnKjMJvWzOtAtUuDxG7rWOcdhw4W9s9DzpRi4DckaE2yprE4PHKuJFAz1rMo+AhRhpt0m3G2mo8KCmBdiN4m5uCxy1y76Y4zD2NxmNSaDI14ZHOpFtOgHG9wsYhFU5g7lyxDdq97gAd2uY0ojCSgu4IbdaxHHeB03TbNbcqrmEdkZgFJBzGQy5G+o7xUk0ryMm6Te1rC6hcz2VF9LijlFMoeda0RG4p6sjJCbkd5B4eBo/C4lZBdTfvHEciK1sZlCBZFBYEXudQcrrfMgZ1xtnZaqVkjKjUDdNnA1yN+0LHTlQqdbMOMwqtOgOvrSyDaJXKQbw++ozH4l4+I9KZxyBhdSCDoRTNpIYnYPJAfGhiaZ1pog2ovSpYE+CUIcThY3PaRT5Z+tK8T0eVs0Yqe45j11q1vswH2SR451A+znHC45fKou5ABxZXomkhXdmXrY+DDMjxB4VaOjuGwM4Gt/8Abl3T5q4I91BbttffUmz9lK+8QqDO177ufE0/Bkc3TBexc4+hOFb2ZJ15MiP7wR8KZYXoLhU7UkkjAd4WIebXNVCLZci6SMBylYD3Gi4dlXN3ct/UWPqcq16H7KU16LZtvaUEeFeDChQtwrFdNRftfaY9/jVKJo7GzKF6tNBrb9edLiaOMaQqb1M2TWr1qsowDtZCDcEg94JB9Qb0wg25Kv2t78Yv/cLH40stUmHw7ObKCTy/U6AUEoxfKDi5Lhlm2ftrrGCmM3PFSGHib2IHrTbepdsrZwiXOxc+0f0HKiJsZGhs7hTa9j3d9c/Io38Tfjcq+R5WRUbJWVlaDKdROVo7DYpWyIzrKylziqLCGI4Z+NKsbh7NcaEVlZWW9wb3BlNaV90Xsb524eGdZWVI8hyWxAcY+9c3JyOZPlViwuMBjLlUI3SCpOhY5W8LaVlZRT4FRFlaQlTdTunjbQ/iXQ1lZSbaY0Ni2kR+8X+pLkea6jyvRkONjbIOhPdcX9DWVlasb1chphqVKKysphZjKDqL+NSQwqBYADwrKyhsvSmEpH5Vt8IWy328LfKtVlF3JLyTtxZEdjtwcehrpdhv95ffWVlT8iZXZiTJ0fPGQeS/80TF0dT7TsfAAVlZQvNP2WsMQ2LY8K/YB5tnRZKqPsqB4KPM6VlZQ25csOkuEKsd0gjXKL6xu8ewOZbj5XquSyliWc7zHUke7kK3WVsxY1FbGLLklJ0z/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116738" name="Picture 2" descr="http://www.uu.nl/SiteCollectionImages/Corp_UU%20en%20Nieuws/Gebouwen/Artist%20impression%20GML%20buiten1%20-%20Architectenbureau%20RAU.jpg"/>
          <p:cNvPicPr>
            <a:picLocks noChangeAspect="1" noChangeArrowheads="1"/>
          </p:cNvPicPr>
          <p:nvPr/>
        </p:nvPicPr>
        <p:blipFill>
          <a:blip r:embed="rId4" cstate="print"/>
          <a:srcRect/>
          <a:stretch>
            <a:fillRect/>
          </a:stretch>
        </p:blipFill>
        <p:spPr bwMode="auto">
          <a:xfrm>
            <a:off x="5495925" y="1090613"/>
            <a:ext cx="3314700" cy="3462020"/>
          </a:xfrm>
          <a:prstGeom prst="rect">
            <a:avLst/>
          </a:prstGeom>
          <a:noFill/>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746125" y="217488"/>
            <a:ext cx="4283545" cy="523220"/>
          </a:xfrm>
          <a:prstGeom prst="rect">
            <a:avLst/>
          </a:prstGeom>
          <a:noFill/>
          <a:ln w="9525">
            <a:noFill/>
            <a:miter lim="800000"/>
            <a:headEnd/>
            <a:tailEnd/>
          </a:ln>
          <a:effectLst/>
        </p:spPr>
        <p:txBody>
          <a:bodyPr wrap="none">
            <a:spAutoFit/>
          </a:bodyPr>
          <a:lstStyle/>
          <a:p>
            <a:r>
              <a:rPr lang="nl-NL" sz="2800" b="1" dirty="0" smtClean="0"/>
              <a:t>Onderzoeksprogramma</a:t>
            </a:r>
            <a:r>
              <a:rPr lang="nl-NL" dirty="0" smtClean="0"/>
              <a:t> </a:t>
            </a:r>
            <a:endParaRPr lang="en-US" dirty="0"/>
          </a:p>
        </p:txBody>
      </p:sp>
      <p:sp>
        <p:nvSpPr>
          <p:cNvPr id="10243" name="Text Box 7"/>
          <p:cNvSpPr txBox="1">
            <a:spLocks noChangeArrowheads="1"/>
          </p:cNvSpPr>
          <p:nvPr/>
        </p:nvSpPr>
        <p:spPr bwMode="auto">
          <a:xfrm>
            <a:off x="0" y="6238875"/>
            <a:ext cx="619125"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0244" name="Text Box 8"/>
          <p:cNvSpPr txBox="1">
            <a:spLocks noChangeArrowheads="1"/>
          </p:cNvSpPr>
          <p:nvPr/>
        </p:nvSpPr>
        <p:spPr bwMode="auto">
          <a:xfrm>
            <a:off x="0" y="6286500"/>
            <a:ext cx="581025" cy="366713"/>
          </a:xfrm>
          <a:prstGeom prst="rect">
            <a:avLst/>
          </a:prstGeom>
          <a:solidFill>
            <a:schemeClr val="bg1"/>
          </a:solidFill>
          <a:ln w="9525">
            <a:noFill/>
            <a:miter lim="800000"/>
            <a:headEnd/>
            <a:tailEnd/>
          </a:ln>
          <a:effectLst/>
        </p:spPr>
        <p:txBody>
          <a:bodyPr>
            <a:spAutoFit/>
          </a:bodyPr>
          <a:lstStyle/>
          <a:p>
            <a:pPr>
              <a:spcBef>
                <a:spcPct val="50000"/>
              </a:spcBef>
            </a:pPr>
            <a:endParaRPr lang="en-US"/>
          </a:p>
        </p:txBody>
      </p:sp>
      <p:pic>
        <p:nvPicPr>
          <p:cNvPr id="82946" name="Picture 2"/>
          <p:cNvPicPr>
            <a:picLocks noChangeAspect="1" noChangeArrowheads="1"/>
          </p:cNvPicPr>
          <p:nvPr/>
        </p:nvPicPr>
        <p:blipFill>
          <a:blip r:embed="rId3" cstate="print"/>
          <a:srcRect t="5567"/>
          <a:stretch>
            <a:fillRect/>
          </a:stretch>
        </p:blipFill>
        <p:spPr bwMode="auto">
          <a:xfrm>
            <a:off x="400050" y="1019175"/>
            <a:ext cx="8572500" cy="571500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746125" y="217488"/>
            <a:ext cx="4283545" cy="523220"/>
          </a:xfrm>
          <a:prstGeom prst="rect">
            <a:avLst/>
          </a:prstGeom>
          <a:noFill/>
          <a:ln w="9525">
            <a:noFill/>
            <a:miter lim="800000"/>
            <a:headEnd/>
            <a:tailEnd/>
          </a:ln>
          <a:effectLst/>
        </p:spPr>
        <p:txBody>
          <a:bodyPr wrap="none">
            <a:spAutoFit/>
          </a:bodyPr>
          <a:lstStyle/>
          <a:p>
            <a:r>
              <a:rPr lang="nl-NL" sz="2800" b="1" dirty="0" smtClean="0"/>
              <a:t>Onderzoeksprogramma</a:t>
            </a:r>
            <a:r>
              <a:rPr lang="nl-NL" dirty="0" smtClean="0"/>
              <a:t> </a:t>
            </a:r>
            <a:endParaRPr lang="en-US" dirty="0"/>
          </a:p>
        </p:txBody>
      </p:sp>
      <p:sp>
        <p:nvSpPr>
          <p:cNvPr id="10243" name="Text Box 7"/>
          <p:cNvSpPr txBox="1">
            <a:spLocks noChangeArrowheads="1"/>
          </p:cNvSpPr>
          <p:nvPr/>
        </p:nvSpPr>
        <p:spPr bwMode="auto">
          <a:xfrm>
            <a:off x="0" y="6238875"/>
            <a:ext cx="619125"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0244" name="Text Box 8"/>
          <p:cNvSpPr txBox="1">
            <a:spLocks noChangeArrowheads="1"/>
          </p:cNvSpPr>
          <p:nvPr/>
        </p:nvSpPr>
        <p:spPr bwMode="auto">
          <a:xfrm>
            <a:off x="0" y="6286500"/>
            <a:ext cx="581025" cy="366713"/>
          </a:xfrm>
          <a:prstGeom prst="rect">
            <a:avLst/>
          </a:prstGeom>
          <a:solidFill>
            <a:schemeClr val="bg1"/>
          </a:solidFill>
          <a:ln w="9525">
            <a:noFill/>
            <a:miter lim="800000"/>
            <a:headEnd/>
            <a:tailEnd/>
          </a:ln>
          <a:effectLst/>
        </p:spPr>
        <p:txBody>
          <a:bodyPr>
            <a:spAutoFit/>
          </a:bodyPr>
          <a:lstStyle/>
          <a:p>
            <a:pPr>
              <a:spcBef>
                <a:spcPct val="50000"/>
              </a:spcBef>
            </a:pPr>
            <a:endParaRPr lang="en-US"/>
          </a:p>
        </p:txBody>
      </p:sp>
      <p:pic>
        <p:nvPicPr>
          <p:cNvPr id="83970" name="Picture 2"/>
          <p:cNvPicPr>
            <a:picLocks noChangeAspect="1" noChangeArrowheads="1"/>
          </p:cNvPicPr>
          <p:nvPr/>
        </p:nvPicPr>
        <p:blipFill>
          <a:blip r:embed="rId3" cstate="print"/>
          <a:srcRect/>
          <a:stretch>
            <a:fillRect/>
          </a:stretch>
        </p:blipFill>
        <p:spPr bwMode="auto">
          <a:xfrm>
            <a:off x="9526" y="962025"/>
            <a:ext cx="9063142" cy="5329238"/>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1"/>
          <p:cNvSpPr txBox="1">
            <a:spLocks noChangeArrowheads="1"/>
          </p:cNvSpPr>
          <p:nvPr/>
        </p:nvSpPr>
        <p:spPr bwMode="auto">
          <a:xfrm>
            <a:off x="650875" y="227013"/>
            <a:ext cx="2519363" cy="519112"/>
          </a:xfrm>
          <a:prstGeom prst="rect">
            <a:avLst/>
          </a:prstGeom>
          <a:noFill/>
          <a:ln w="9525">
            <a:noFill/>
            <a:miter lim="800000"/>
            <a:headEnd/>
            <a:tailEnd/>
          </a:ln>
          <a:effectLst/>
        </p:spPr>
        <p:txBody>
          <a:bodyPr wrap="none">
            <a:spAutoFit/>
          </a:bodyPr>
          <a:lstStyle/>
          <a:p>
            <a:r>
              <a:rPr lang="nl-NL" sz="2800" b="1"/>
              <a:t>Onze experts </a:t>
            </a:r>
            <a:endParaRPr lang="en-US"/>
          </a:p>
        </p:txBody>
      </p:sp>
      <p:sp>
        <p:nvSpPr>
          <p:cNvPr id="12291" name="Rectangle 14"/>
          <p:cNvSpPr>
            <a:spLocks noChangeArrowheads="1"/>
          </p:cNvSpPr>
          <p:nvPr/>
        </p:nvSpPr>
        <p:spPr bwMode="auto">
          <a:xfrm>
            <a:off x="5076825" y="6172200"/>
            <a:ext cx="2038350" cy="514350"/>
          </a:xfrm>
          <a:prstGeom prst="rect">
            <a:avLst/>
          </a:prstGeom>
          <a:solidFill>
            <a:schemeClr val="bg1"/>
          </a:solidFill>
          <a:ln w="9525">
            <a:noFill/>
            <a:miter lim="800000"/>
            <a:headEnd/>
            <a:tailEnd/>
          </a:ln>
          <a:effectLst/>
        </p:spPr>
        <p:txBody>
          <a:bodyPr wrap="none" anchor="ctr"/>
          <a:lstStyle/>
          <a:p>
            <a:endParaRPr lang="en-US"/>
          </a:p>
        </p:txBody>
      </p:sp>
      <p:sp>
        <p:nvSpPr>
          <p:cNvPr id="12292" name="Text Box 18"/>
          <p:cNvSpPr txBox="1">
            <a:spLocks noChangeArrowheads="1"/>
          </p:cNvSpPr>
          <p:nvPr/>
        </p:nvSpPr>
        <p:spPr bwMode="auto">
          <a:xfrm>
            <a:off x="1146175" y="4922838"/>
            <a:ext cx="234950" cy="366712"/>
          </a:xfrm>
          <a:prstGeom prst="rect">
            <a:avLst/>
          </a:prstGeom>
          <a:noFill/>
          <a:ln w="9525">
            <a:noFill/>
            <a:miter lim="800000"/>
            <a:headEnd/>
            <a:tailEnd/>
          </a:ln>
          <a:effectLst/>
        </p:spPr>
        <p:txBody>
          <a:bodyPr wrap="none">
            <a:spAutoFit/>
          </a:bodyPr>
          <a:lstStyle/>
          <a:p>
            <a:r>
              <a:rPr lang="nl-NL"/>
              <a:t>‘</a:t>
            </a:r>
            <a:endParaRPr lang="en-US">
              <a:solidFill>
                <a:schemeClr val="tx1"/>
              </a:solidFill>
            </a:endParaRPr>
          </a:p>
        </p:txBody>
      </p:sp>
      <p:pic>
        <p:nvPicPr>
          <p:cNvPr id="12293" name="Picture 24" descr="nederlandse beelden9"/>
          <p:cNvPicPr>
            <a:picLocks noChangeAspect="1" noChangeArrowheads="1"/>
          </p:cNvPicPr>
          <p:nvPr/>
        </p:nvPicPr>
        <p:blipFill>
          <a:blip r:embed="rId3" cstate="print"/>
          <a:srcRect/>
          <a:stretch>
            <a:fillRect/>
          </a:stretch>
        </p:blipFill>
        <p:spPr bwMode="auto">
          <a:xfrm>
            <a:off x="0" y="1023938"/>
            <a:ext cx="9144000" cy="5114925"/>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650875" y="227013"/>
            <a:ext cx="3492500" cy="519112"/>
          </a:xfrm>
          <a:prstGeom prst="rect">
            <a:avLst/>
          </a:prstGeom>
          <a:noFill/>
          <a:ln w="9525">
            <a:noFill/>
            <a:miter lim="800000"/>
            <a:headEnd/>
            <a:tailEnd/>
          </a:ln>
          <a:effectLst/>
        </p:spPr>
        <p:txBody>
          <a:bodyPr wrap="none">
            <a:spAutoFit/>
          </a:bodyPr>
          <a:lstStyle/>
          <a:p>
            <a:r>
              <a:rPr lang="nl-NL" sz="2800" b="1"/>
              <a:t>Onze medewerkers</a:t>
            </a:r>
            <a:r>
              <a:rPr lang="nl-NL"/>
              <a:t> </a:t>
            </a:r>
            <a:endParaRPr lang="en-US"/>
          </a:p>
        </p:txBody>
      </p:sp>
      <p:pic>
        <p:nvPicPr>
          <p:cNvPr id="13315" name="Picture 12" descr="nederlandse beelden10"/>
          <p:cNvPicPr>
            <a:picLocks noChangeAspect="1" noChangeArrowheads="1"/>
          </p:cNvPicPr>
          <p:nvPr/>
        </p:nvPicPr>
        <p:blipFill>
          <a:blip r:embed="rId3" cstate="print"/>
          <a:srcRect/>
          <a:stretch>
            <a:fillRect/>
          </a:stretch>
        </p:blipFill>
        <p:spPr bwMode="auto">
          <a:xfrm>
            <a:off x="0" y="1062038"/>
            <a:ext cx="9144000" cy="511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3"/>
          <p:cNvSpPr txBox="1">
            <a:spLocks noChangeArrowheads="1"/>
          </p:cNvSpPr>
          <p:nvPr/>
        </p:nvSpPr>
        <p:spPr bwMode="auto">
          <a:xfrm>
            <a:off x="698500" y="246063"/>
            <a:ext cx="2419350" cy="519112"/>
          </a:xfrm>
          <a:prstGeom prst="rect">
            <a:avLst/>
          </a:prstGeom>
          <a:noFill/>
          <a:ln w="9525">
            <a:noFill/>
            <a:miter lim="800000"/>
            <a:headEnd/>
            <a:tailEnd/>
          </a:ln>
          <a:effectLst/>
        </p:spPr>
        <p:txBody>
          <a:bodyPr wrap="none">
            <a:spAutoFit/>
          </a:bodyPr>
          <a:lstStyle/>
          <a:p>
            <a:r>
              <a:rPr lang="nl-NL" sz="2800" b="1"/>
              <a:t>Film Deltares</a:t>
            </a:r>
            <a:endParaRPr lang="en-US" sz="2800"/>
          </a:p>
        </p:txBody>
      </p:sp>
      <p:pic>
        <p:nvPicPr>
          <p:cNvPr id="4099" name="Picture 14" descr="Deltares in twee minuten tbv powerpoint">
            <a:hlinkClick r:id="rId3"/>
          </p:cNvPr>
          <p:cNvPicPr>
            <a:picLocks noChangeAspect="1" noChangeArrowheads="1"/>
          </p:cNvPicPr>
          <p:nvPr/>
        </p:nvPicPr>
        <p:blipFill>
          <a:blip r:embed="rId4" cstate="print"/>
          <a:srcRect/>
          <a:stretch>
            <a:fillRect/>
          </a:stretch>
        </p:blipFill>
        <p:spPr bwMode="auto">
          <a:xfrm>
            <a:off x="2147888" y="1357313"/>
            <a:ext cx="4448175" cy="4448175"/>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9"/>
          <p:cNvSpPr txBox="1">
            <a:spLocks noChangeArrowheads="1"/>
          </p:cNvSpPr>
          <p:nvPr/>
        </p:nvSpPr>
        <p:spPr bwMode="auto">
          <a:xfrm>
            <a:off x="708025" y="236538"/>
            <a:ext cx="1282723" cy="523220"/>
          </a:xfrm>
          <a:prstGeom prst="rect">
            <a:avLst/>
          </a:prstGeom>
          <a:noFill/>
          <a:ln w="9525">
            <a:noFill/>
            <a:miter lim="800000"/>
            <a:headEnd/>
            <a:tailEnd/>
          </a:ln>
          <a:effectLst/>
        </p:spPr>
        <p:txBody>
          <a:bodyPr wrap="none">
            <a:spAutoFit/>
          </a:bodyPr>
          <a:lstStyle/>
          <a:p>
            <a:r>
              <a:rPr lang="nl-NL" sz="2800" b="1" dirty="0" smtClean="0"/>
              <a:t>Rollen</a:t>
            </a:r>
            <a:endParaRPr lang="en-US" sz="2800" b="1" dirty="0"/>
          </a:p>
        </p:txBody>
      </p:sp>
      <p:sp>
        <p:nvSpPr>
          <p:cNvPr id="14339" name="Rectangle 23"/>
          <p:cNvSpPr>
            <a:spLocks noChangeArrowheads="1"/>
          </p:cNvSpPr>
          <p:nvPr/>
        </p:nvSpPr>
        <p:spPr bwMode="auto">
          <a:xfrm>
            <a:off x="3781425" y="3246438"/>
            <a:ext cx="1581150" cy="366712"/>
          </a:xfrm>
          <a:prstGeom prst="rect">
            <a:avLst/>
          </a:prstGeom>
          <a:noFill/>
          <a:ln w="9525">
            <a:noFill/>
            <a:miter lim="800000"/>
            <a:headEnd/>
            <a:tailEnd/>
          </a:ln>
          <a:effectLst/>
        </p:spPr>
        <p:txBody>
          <a:bodyPr wrap="none" anchor="ctr">
            <a:spAutoFit/>
          </a:bodyPr>
          <a:lstStyle/>
          <a:p>
            <a:r>
              <a:rPr lang="nl-NL"/>
              <a:t>1000039.005</a:t>
            </a:r>
            <a:r>
              <a:rPr lang="en-GB"/>
              <a:t> </a:t>
            </a:r>
          </a:p>
        </p:txBody>
      </p:sp>
      <p:sp>
        <p:nvSpPr>
          <p:cNvPr id="5" name="Text Box 4"/>
          <p:cNvSpPr txBox="1">
            <a:spLocks noChangeArrowheads="1"/>
          </p:cNvSpPr>
          <p:nvPr/>
        </p:nvSpPr>
        <p:spPr bwMode="auto">
          <a:xfrm>
            <a:off x="179388" y="1177925"/>
            <a:ext cx="8964612" cy="5582623"/>
          </a:xfrm>
          <a:prstGeom prst="rect">
            <a:avLst/>
          </a:prstGeom>
          <a:noFill/>
          <a:ln w="9525">
            <a:noFill/>
            <a:round/>
            <a:headEnd/>
            <a:tailEnd/>
          </a:ln>
          <a:effectLst/>
        </p:spPr>
        <p:txBody>
          <a:bodyPr lIns="81639" tIns="42452" rIns="81639" bIns="42452">
            <a:spAutoFit/>
          </a:bodyPr>
          <a:lstStyle/>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b="1" i="0" dirty="0" err="1" smtClean="0">
                <a:solidFill>
                  <a:srgbClr val="008BBF"/>
                </a:solidFill>
                <a:ea typeface="MS Gothic" pitchFamily="49" charset="-128"/>
              </a:rPr>
              <a:t>Onderzoeks</a:t>
            </a:r>
            <a:r>
              <a:rPr lang="nl-NL" sz="1400" b="1" i="0" dirty="0" smtClean="0">
                <a:solidFill>
                  <a:srgbClr val="008BBF"/>
                </a:solidFill>
                <a:ea typeface="MS Gothic" pitchFamily="49" charset="-128"/>
              </a:rPr>
              <a:t>- en ontwikkelingscentrum</a:t>
            </a:r>
            <a:endParaRPr lang="nl-NL" sz="1400" b="1" i="0" dirty="0">
              <a:solidFill>
                <a:srgbClr val="008BBF"/>
              </a:solidFill>
              <a:ea typeface="MS Gothic" pitchFamily="49" charset="-128"/>
            </a:endParaRP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i="0" dirty="0" err="1">
                <a:solidFill>
                  <a:schemeClr val="tx1"/>
                </a:solidFill>
                <a:ea typeface="MS Gothic" pitchFamily="49" charset="-128"/>
              </a:rPr>
              <a:t>Deltares</a:t>
            </a:r>
            <a:r>
              <a:rPr lang="nl-NL" sz="1400" i="0" dirty="0">
                <a:solidFill>
                  <a:schemeClr val="tx1"/>
                </a:solidFill>
                <a:ea typeface="MS Gothic" pitchFamily="49" charset="-128"/>
              </a:rPr>
              <a:t> </a:t>
            </a:r>
            <a:r>
              <a:rPr lang="nl-NL" sz="1400" i="0" dirty="0" err="1">
                <a:solidFill>
                  <a:schemeClr val="tx1"/>
                </a:solidFill>
                <a:ea typeface="MS Gothic" pitchFamily="49" charset="-128"/>
              </a:rPr>
              <a:t>responds</a:t>
            </a:r>
            <a:r>
              <a:rPr lang="nl-NL" sz="1400" i="0" dirty="0">
                <a:solidFill>
                  <a:schemeClr val="tx1"/>
                </a:solidFill>
                <a:ea typeface="MS Gothic" pitchFamily="49" charset="-128"/>
              </a:rPr>
              <a:t> to </a:t>
            </a:r>
            <a:r>
              <a:rPr lang="nl-NL" sz="1400" i="0" dirty="0" err="1">
                <a:solidFill>
                  <a:schemeClr val="tx1"/>
                </a:solidFill>
                <a:ea typeface="MS Gothic" pitchFamily="49" charset="-128"/>
              </a:rPr>
              <a:t>demands</a:t>
            </a:r>
            <a:r>
              <a:rPr lang="nl-NL" sz="1400" i="0" dirty="0">
                <a:solidFill>
                  <a:schemeClr val="tx1"/>
                </a:solidFill>
                <a:ea typeface="MS Gothic" pitchFamily="49" charset="-128"/>
              </a:rPr>
              <a:t> </a:t>
            </a:r>
            <a:r>
              <a:rPr lang="nl-NL" sz="1400" i="0" dirty="0" err="1">
                <a:solidFill>
                  <a:schemeClr val="tx1"/>
                </a:solidFill>
                <a:ea typeface="MS Gothic" pitchFamily="49" charset="-128"/>
              </a:rPr>
              <a:t>for</a:t>
            </a:r>
            <a:r>
              <a:rPr lang="nl-NL" sz="1400" i="0" dirty="0">
                <a:solidFill>
                  <a:schemeClr val="tx1"/>
                </a:solidFill>
                <a:ea typeface="MS Gothic" pitchFamily="49" charset="-128"/>
              </a:rPr>
              <a:t> </a:t>
            </a:r>
            <a:r>
              <a:rPr lang="nl-NL" sz="1400" i="0" dirty="0" err="1">
                <a:solidFill>
                  <a:schemeClr val="tx1"/>
                </a:solidFill>
                <a:ea typeface="MS Gothic" pitchFamily="49" charset="-128"/>
              </a:rPr>
              <a:t>new</a:t>
            </a:r>
            <a:r>
              <a:rPr lang="nl-NL" sz="1400" i="0" dirty="0">
                <a:solidFill>
                  <a:schemeClr val="tx1"/>
                </a:solidFill>
                <a:ea typeface="MS Gothic" pitchFamily="49" charset="-128"/>
              </a:rPr>
              <a:t> </a:t>
            </a:r>
            <a:r>
              <a:rPr lang="nl-NL" sz="1400" i="0" dirty="0" err="1">
                <a:solidFill>
                  <a:schemeClr val="tx1"/>
                </a:solidFill>
                <a:ea typeface="MS Gothic" pitchFamily="49" charset="-128"/>
              </a:rPr>
              <a:t>knowledge</a:t>
            </a:r>
            <a:r>
              <a:rPr lang="nl-NL" sz="1400" i="0" dirty="0">
                <a:solidFill>
                  <a:schemeClr val="tx1"/>
                </a:solidFill>
                <a:ea typeface="MS Gothic" pitchFamily="49" charset="-128"/>
              </a:rPr>
              <a:t>, </a:t>
            </a:r>
            <a:r>
              <a:rPr lang="nl-NL" sz="1400" i="0" dirty="0" err="1">
                <a:solidFill>
                  <a:schemeClr val="tx1"/>
                </a:solidFill>
                <a:ea typeface="MS Gothic" pitchFamily="49" charset="-128"/>
              </a:rPr>
              <a:t>innovative</a:t>
            </a:r>
            <a:r>
              <a:rPr lang="nl-NL" sz="1400" i="0" dirty="0">
                <a:solidFill>
                  <a:schemeClr val="tx1"/>
                </a:solidFill>
                <a:ea typeface="MS Gothic" pitchFamily="49" charset="-128"/>
              </a:rPr>
              <a:t> </a:t>
            </a:r>
            <a:r>
              <a:rPr lang="nl-NL" sz="1400" i="0" dirty="0" err="1">
                <a:solidFill>
                  <a:schemeClr val="tx1"/>
                </a:solidFill>
                <a:ea typeface="MS Gothic" pitchFamily="49" charset="-128"/>
              </a:rPr>
              <a:t>products</a:t>
            </a:r>
            <a:r>
              <a:rPr lang="nl-NL" sz="1400" i="0" dirty="0">
                <a:solidFill>
                  <a:schemeClr val="tx1"/>
                </a:solidFill>
                <a:ea typeface="MS Gothic" pitchFamily="49" charset="-128"/>
              </a:rPr>
              <a:t> and </a:t>
            </a:r>
            <a:r>
              <a:rPr lang="nl-NL" sz="1400" i="0" dirty="0" err="1">
                <a:solidFill>
                  <a:schemeClr val="tx1"/>
                </a:solidFill>
                <a:ea typeface="MS Gothic" pitchFamily="49" charset="-128"/>
              </a:rPr>
              <a:t>advanced</a:t>
            </a:r>
            <a:r>
              <a:rPr lang="nl-NL" sz="1400" i="0" dirty="0">
                <a:solidFill>
                  <a:schemeClr val="tx1"/>
                </a:solidFill>
                <a:ea typeface="MS Gothic" pitchFamily="49" charset="-128"/>
              </a:rPr>
              <a:t> services. </a:t>
            </a: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i="0" dirty="0" err="1">
                <a:solidFill>
                  <a:schemeClr val="tx1"/>
                </a:solidFill>
                <a:ea typeface="MS Gothic" pitchFamily="49" charset="-128"/>
              </a:rPr>
              <a:t>Our</a:t>
            </a:r>
            <a:r>
              <a:rPr lang="nl-NL" sz="1400" i="0" dirty="0">
                <a:solidFill>
                  <a:schemeClr val="tx1"/>
                </a:solidFill>
                <a:ea typeface="MS Gothic" pitchFamily="49" charset="-128"/>
              </a:rPr>
              <a:t> research </a:t>
            </a:r>
            <a:r>
              <a:rPr lang="nl-NL" sz="1400" i="0" dirty="0" err="1">
                <a:solidFill>
                  <a:schemeClr val="tx1"/>
                </a:solidFill>
                <a:ea typeface="MS Gothic" pitchFamily="49" charset="-128"/>
              </a:rPr>
              <a:t>programming</a:t>
            </a:r>
            <a:r>
              <a:rPr lang="nl-NL" sz="1400" i="0" dirty="0">
                <a:solidFill>
                  <a:schemeClr val="tx1"/>
                </a:solidFill>
                <a:ea typeface="MS Gothic" pitchFamily="49" charset="-128"/>
              </a:rPr>
              <a:t> is </a:t>
            </a:r>
            <a:r>
              <a:rPr lang="nl-NL" sz="1400" i="0" dirty="0" err="1">
                <a:solidFill>
                  <a:schemeClr val="tx1"/>
                </a:solidFill>
                <a:ea typeface="MS Gothic" pitchFamily="49" charset="-128"/>
              </a:rPr>
              <a:t>demand</a:t>
            </a:r>
            <a:r>
              <a:rPr lang="nl-NL" sz="1400" i="0" dirty="0">
                <a:solidFill>
                  <a:schemeClr val="tx1"/>
                </a:solidFill>
                <a:ea typeface="MS Gothic" pitchFamily="49" charset="-128"/>
              </a:rPr>
              <a:t> </a:t>
            </a:r>
            <a:r>
              <a:rPr lang="nl-NL" sz="1400" i="0" dirty="0" err="1">
                <a:solidFill>
                  <a:schemeClr val="tx1"/>
                </a:solidFill>
                <a:ea typeface="MS Gothic" pitchFamily="49" charset="-128"/>
              </a:rPr>
              <a:t>driven</a:t>
            </a:r>
            <a:r>
              <a:rPr lang="nl-NL" sz="1400" i="0" dirty="0">
                <a:solidFill>
                  <a:schemeClr val="tx1"/>
                </a:solidFill>
                <a:ea typeface="MS Gothic" pitchFamily="49" charset="-128"/>
              </a:rPr>
              <a:t>. </a:t>
            </a: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nl-NL" sz="1400" i="0" dirty="0">
              <a:ea typeface="MS Gothic" pitchFamily="49" charset="-128"/>
            </a:endParaRP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b="1" i="0" dirty="0" smtClean="0">
                <a:solidFill>
                  <a:srgbClr val="008BBF"/>
                </a:solidFill>
                <a:ea typeface="MS Gothic" pitchFamily="49" charset="-128"/>
              </a:rPr>
              <a:t>Kennisschakelaar</a:t>
            </a:r>
            <a:endParaRPr lang="nl-NL" sz="1400" b="1" i="0" dirty="0">
              <a:solidFill>
                <a:srgbClr val="008BBF"/>
              </a:solidFill>
              <a:ea typeface="MS Gothic" pitchFamily="49" charset="-128"/>
            </a:endParaRP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dirty="0" err="1">
                <a:solidFill>
                  <a:schemeClr val="tx1"/>
                </a:solidFill>
                <a:ea typeface="MS Gothic" pitchFamily="49" charset="-128"/>
              </a:rPr>
              <a:t>Deltares</a:t>
            </a:r>
            <a:r>
              <a:rPr lang="nl-NL" sz="1400" dirty="0">
                <a:solidFill>
                  <a:schemeClr val="tx1"/>
                </a:solidFill>
                <a:ea typeface="MS Gothic" pitchFamily="49" charset="-128"/>
              </a:rPr>
              <a:t> </a:t>
            </a:r>
            <a:r>
              <a:rPr lang="nl-NL" sz="1400" dirty="0" err="1">
                <a:solidFill>
                  <a:schemeClr val="tx1"/>
                </a:solidFill>
                <a:ea typeface="MS Gothic" pitchFamily="49" charset="-128"/>
              </a:rPr>
              <a:t>cooperates</a:t>
            </a:r>
            <a:r>
              <a:rPr lang="nl-NL" sz="1400" dirty="0">
                <a:solidFill>
                  <a:schemeClr val="tx1"/>
                </a:solidFill>
                <a:ea typeface="MS Gothic" pitchFamily="49" charset="-128"/>
              </a:rPr>
              <a:t> </a:t>
            </a:r>
            <a:r>
              <a:rPr lang="nl-NL" sz="1400" dirty="0" err="1">
                <a:solidFill>
                  <a:schemeClr val="tx1"/>
                </a:solidFill>
                <a:ea typeface="MS Gothic" pitchFamily="49" charset="-128"/>
              </a:rPr>
              <a:t>with</a:t>
            </a:r>
            <a:r>
              <a:rPr lang="nl-NL" sz="1400" dirty="0">
                <a:solidFill>
                  <a:schemeClr val="tx1"/>
                </a:solidFill>
                <a:ea typeface="MS Gothic" pitchFamily="49" charset="-128"/>
              </a:rPr>
              <a:t> </a:t>
            </a:r>
            <a:r>
              <a:rPr lang="nl-NL" sz="1400" dirty="0" err="1">
                <a:solidFill>
                  <a:schemeClr val="tx1"/>
                </a:solidFill>
                <a:ea typeface="MS Gothic" pitchFamily="49" charset="-128"/>
              </a:rPr>
              <a:t>knowledge</a:t>
            </a:r>
            <a:r>
              <a:rPr lang="nl-NL" sz="1400" dirty="0">
                <a:solidFill>
                  <a:schemeClr val="tx1"/>
                </a:solidFill>
                <a:ea typeface="MS Gothic" pitchFamily="49" charset="-128"/>
              </a:rPr>
              <a:t> providers, to </a:t>
            </a:r>
            <a:r>
              <a:rPr lang="nl-NL" sz="1400" dirty="0" err="1">
                <a:solidFill>
                  <a:schemeClr val="tx1"/>
                </a:solidFill>
                <a:ea typeface="MS Gothic" pitchFamily="49" charset="-128"/>
              </a:rPr>
              <a:t>acquire</a:t>
            </a:r>
            <a:r>
              <a:rPr lang="nl-NL" sz="1400" dirty="0">
                <a:solidFill>
                  <a:schemeClr val="tx1"/>
                </a:solidFill>
                <a:ea typeface="MS Gothic" pitchFamily="49" charset="-128"/>
              </a:rPr>
              <a:t> </a:t>
            </a:r>
            <a:r>
              <a:rPr lang="nl-NL" sz="1400" dirty="0" err="1">
                <a:solidFill>
                  <a:schemeClr val="tx1"/>
                </a:solidFill>
                <a:ea typeface="MS Gothic" pitchFamily="49" charset="-128"/>
              </a:rPr>
              <a:t>knowledge</a:t>
            </a:r>
            <a:r>
              <a:rPr lang="nl-NL" sz="1400" dirty="0">
                <a:solidFill>
                  <a:schemeClr val="tx1"/>
                </a:solidFill>
                <a:ea typeface="MS Gothic" pitchFamily="49" charset="-128"/>
              </a:rPr>
              <a:t>, </a:t>
            </a:r>
            <a:r>
              <a:rPr lang="nl-NL" sz="1400" dirty="0" err="1">
                <a:solidFill>
                  <a:schemeClr val="tx1"/>
                </a:solidFill>
                <a:ea typeface="MS Gothic" pitchFamily="49" charset="-128"/>
              </a:rPr>
              <a:t>integrate</a:t>
            </a:r>
            <a:r>
              <a:rPr lang="nl-NL" sz="1400" dirty="0">
                <a:solidFill>
                  <a:schemeClr val="tx1"/>
                </a:solidFill>
                <a:ea typeface="MS Gothic" pitchFamily="49" charset="-128"/>
              </a:rPr>
              <a:t> </a:t>
            </a:r>
            <a:r>
              <a:rPr lang="nl-NL" sz="1400" dirty="0" err="1">
                <a:solidFill>
                  <a:schemeClr val="tx1"/>
                </a:solidFill>
                <a:ea typeface="MS Gothic" pitchFamily="49" charset="-128"/>
              </a:rPr>
              <a:t>it</a:t>
            </a:r>
            <a:r>
              <a:rPr lang="nl-NL" sz="1400" dirty="0">
                <a:solidFill>
                  <a:schemeClr val="tx1"/>
                </a:solidFill>
                <a:ea typeface="MS Gothic" pitchFamily="49" charset="-128"/>
              </a:rPr>
              <a:t> and </a:t>
            </a:r>
            <a:r>
              <a:rPr lang="nl-NL" sz="1400" dirty="0" err="1">
                <a:solidFill>
                  <a:schemeClr val="tx1"/>
                </a:solidFill>
                <a:ea typeface="MS Gothic" pitchFamily="49" charset="-128"/>
              </a:rPr>
              <a:t>make</a:t>
            </a:r>
            <a:r>
              <a:rPr lang="nl-NL" sz="1400" dirty="0">
                <a:solidFill>
                  <a:schemeClr val="tx1"/>
                </a:solidFill>
                <a:ea typeface="MS Gothic" pitchFamily="49" charset="-128"/>
              </a:rPr>
              <a:t> </a:t>
            </a:r>
            <a:r>
              <a:rPr lang="nl-NL" sz="1400" dirty="0" err="1">
                <a:solidFill>
                  <a:schemeClr val="tx1"/>
                </a:solidFill>
                <a:ea typeface="MS Gothic" pitchFamily="49" charset="-128"/>
              </a:rPr>
              <a:t>it</a:t>
            </a:r>
            <a:r>
              <a:rPr lang="nl-NL" sz="1400" dirty="0">
                <a:solidFill>
                  <a:schemeClr val="tx1"/>
                </a:solidFill>
                <a:ea typeface="MS Gothic" pitchFamily="49" charset="-128"/>
              </a:rPr>
              <a:t> </a:t>
            </a:r>
            <a:r>
              <a:rPr lang="nl-NL" sz="1400" dirty="0" err="1">
                <a:solidFill>
                  <a:schemeClr val="tx1"/>
                </a:solidFill>
                <a:ea typeface="MS Gothic" pitchFamily="49" charset="-128"/>
              </a:rPr>
              <a:t>available</a:t>
            </a:r>
            <a:r>
              <a:rPr lang="nl-NL" sz="1400" dirty="0">
                <a:solidFill>
                  <a:schemeClr val="tx1"/>
                </a:solidFill>
                <a:ea typeface="MS Gothic" pitchFamily="49" charset="-128"/>
              </a:rPr>
              <a:t> to </a:t>
            </a: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dirty="0" err="1">
                <a:solidFill>
                  <a:schemeClr val="tx1"/>
                </a:solidFill>
                <a:ea typeface="MS Gothic" pitchFamily="49" charset="-128"/>
              </a:rPr>
              <a:t>stakeholders</a:t>
            </a:r>
            <a:r>
              <a:rPr lang="nl-NL" sz="1400" dirty="0">
                <a:solidFill>
                  <a:schemeClr val="tx1"/>
                </a:solidFill>
                <a:ea typeface="MS Gothic" pitchFamily="49" charset="-128"/>
              </a:rPr>
              <a:t>.  </a:t>
            </a:r>
          </a:p>
          <a:p>
            <a:pPr marL="735013" lvl="2" defTabSz="414338">
              <a:spcBef>
                <a:spcPct val="20000"/>
              </a:spcBef>
              <a:buClr>
                <a:schemeClr val="bg2"/>
              </a:buClr>
              <a:buSzPct val="300000"/>
              <a:buFontTx/>
              <a:buChar char="."/>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nl-NL" sz="1400" i="0" dirty="0">
              <a:ea typeface="MS Gothic" pitchFamily="49" charset="-128"/>
            </a:endParaRP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b="1" i="0" dirty="0" smtClean="0">
                <a:solidFill>
                  <a:srgbClr val="008BBF"/>
                </a:solidFill>
                <a:ea typeface="MS Gothic" pitchFamily="49" charset="-128"/>
              </a:rPr>
              <a:t>Deltaverkenner en -</a:t>
            </a:r>
            <a:r>
              <a:rPr lang="nl-NL" sz="1400" b="1" i="0" dirty="0" err="1" smtClean="0">
                <a:solidFill>
                  <a:srgbClr val="008BBF"/>
                </a:solidFill>
                <a:ea typeface="MS Gothic" pitchFamily="49" charset="-128"/>
              </a:rPr>
              <a:t>evaluator</a:t>
            </a:r>
            <a:endParaRPr lang="nl-NL" sz="1400" b="1" i="0" dirty="0">
              <a:solidFill>
                <a:srgbClr val="008BBF"/>
              </a:solidFill>
              <a:ea typeface="MS Gothic" pitchFamily="49" charset="-128"/>
            </a:endParaRP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dirty="0" err="1">
                <a:solidFill>
                  <a:schemeClr val="tx1"/>
                </a:solidFill>
                <a:ea typeface="MS Gothic" pitchFamily="49" charset="-128"/>
              </a:rPr>
              <a:t>Deltares</a:t>
            </a:r>
            <a:r>
              <a:rPr lang="nl-NL" sz="1400" dirty="0">
                <a:solidFill>
                  <a:schemeClr val="tx1"/>
                </a:solidFill>
                <a:ea typeface="MS Gothic" pitchFamily="49" charset="-128"/>
              </a:rPr>
              <a:t> provides </a:t>
            </a:r>
            <a:r>
              <a:rPr lang="nl-NL" sz="1400" dirty="0" err="1">
                <a:solidFill>
                  <a:schemeClr val="tx1"/>
                </a:solidFill>
                <a:ea typeface="MS Gothic" pitchFamily="49" charset="-128"/>
              </a:rPr>
              <a:t>factually</a:t>
            </a:r>
            <a:r>
              <a:rPr lang="nl-NL" sz="1400" dirty="0">
                <a:solidFill>
                  <a:schemeClr val="tx1"/>
                </a:solidFill>
                <a:ea typeface="MS Gothic" pitchFamily="49" charset="-128"/>
              </a:rPr>
              <a:t> </a:t>
            </a:r>
            <a:r>
              <a:rPr lang="nl-NL" sz="1400" dirty="0" err="1">
                <a:solidFill>
                  <a:schemeClr val="tx1"/>
                </a:solidFill>
                <a:ea typeface="MS Gothic" pitchFamily="49" charset="-128"/>
              </a:rPr>
              <a:t>based</a:t>
            </a:r>
            <a:r>
              <a:rPr lang="nl-NL" sz="1400" dirty="0">
                <a:solidFill>
                  <a:schemeClr val="tx1"/>
                </a:solidFill>
                <a:ea typeface="MS Gothic" pitchFamily="49" charset="-128"/>
              </a:rPr>
              <a:t> </a:t>
            </a:r>
            <a:r>
              <a:rPr lang="nl-NL" sz="1400" dirty="0" err="1">
                <a:solidFill>
                  <a:schemeClr val="tx1"/>
                </a:solidFill>
                <a:ea typeface="MS Gothic" pitchFamily="49" charset="-128"/>
              </a:rPr>
              <a:t>assessments</a:t>
            </a:r>
            <a:r>
              <a:rPr lang="nl-NL" sz="1400" dirty="0">
                <a:solidFill>
                  <a:schemeClr val="tx1"/>
                </a:solidFill>
                <a:ea typeface="MS Gothic" pitchFamily="49" charset="-128"/>
              </a:rPr>
              <a:t> of the </a:t>
            </a:r>
            <a:r>
              <a:rPr lang="nl-NL" sz="1400" dirty="0" err="1">
                <a:solidFill>
                  <a:schemeClr val="tx1"/>
                </a:solidFill>
                <a:ea typeface="MS Gothic" pitchFamily="49" charset="-128"/>
              </a:rPr>
              <a:t>physical</a:t>
            </a:r>
            <a:r>
              <a:rPr lang="nl-NL" sz="1400" dirty="0">
                <a:solidFill>
                  <a:schemeClr val="tx1"/>
                </a:solidFill>
                <a:ea typeface="MS Gothic" pitchFamily="49" charset="-128"/>
              </a:rPr>
              <a:t> state of delta areas; </a:t>
            </a: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dirty="0">
                <a:solidFill>
                  <a:schemeClr val="tx1"/>
                </a:solidFill>
                <a:ea typeface="MS Gothic" pitchFamily="49" charset="-128"/>
              </a:rPr>
              <a:t>we </a:t>
            </a:r>
            <a:r>
              <a:rPr lang="nl-NL" sz="1400" dirty="0" err="1">
                <a:solidFill>
                  <a:schemeClr val="tx1"/>
                </a:solidFill>
                <a:ea typeface="MS Gothic" pitchFamily="49" charset="-128"/>
              </a:rPr>
              <a:t>identify</a:t>
            </a:r>
            <a:r>
              <a:rPr lang="nl-NL" sz="1400" dirty="0">
                <a:solidFill>
                  <a:schemeClr val="tx1"/>
                </a:solidFill>
                <a:ea typeface="MS Gothic" pitchFamily="49" charset="-128"/>
              </a:rPr>
              <a:t> </a:t>
            </a:r>
            <a:r>
              <a:rPr lang="nl-NL" sz="1400" dirty="0" err="1">
                <a:solidFill>
                  <a:schemeClr val="tx1"/>
                </a:solidFill>
                <a:ea typeface="MS Gothic" pitchFamily="49" charset="-128"/>
              </a:rPr>
              <a:t>physical</a:t>
            </a:r>
            <a:r>
              <a:rPr lang="nl-NL" sz="1400" dirty="0">
                <a:solidFill>
                  <a:schemeClr val="tx1"/>
                </a:solidFill>
                <a:ea typeface="MS Gothic" pitchFamily="49" charset="-128"/>
              </a:rPr>
              <a:t> and </a:t>
            </a:r>
            <a:r>
              <a:rPr lang="nl-NL" sz="1400" dirty="0" err="1">
                <a:solidFill>
                  <a:schemeClr val="tx1"/>
                </a:solidFill>
                <a:ea typeface="MS Gothic" pitchFamily="49" charset="-128"/>
              </a:rPr>
              <a:t>social</a:t>
            </a:r>
            <a:r>
              <a:rPr lang="nl-NL" sz="1400" dirty="0">
                <a:solidFill>
                  <a:schemeClr val="tx1"/>
                </a:solidFill>
                <a:ea typeface="MS Gothic" pitchFamily="49" charset="-128"/>
              </a:rPr>
              <a:t> trends and </a:t>
            </a:r>
            <a:r>
              <a:rPr lang="nl-NL" sz="1400" dirty="0" err="1">
                <a:solidFill>
                  <a:schemeClr val="tx1"/>
                </a:solidFill>
                <a:ea typeface="MS Gothic" pitchFamily="49" charset="-128"/>
              </a:rPr>
              <a:t>developments</a:t>
            </a:r>
            <a:r>
              <a:rPr lang="nl-NL" sz="1400" dirty="0">
                <a:solidFill>
                  <a:schemeClr val="tx1"/>
                </a:solidFill>
                <a:ea typeface="MS Gothic" pitchFamily="49" charset="-128"/>
              </a:rPr>
              <a:t> and </a:t>
            </a:r>
            <a:r>
              <a:rPr lang="nl-NL" sz="1400" dirty="0" err="1">
                <a:solidFill>
                  <a:schemeClr val="tx1"/>
                </a:solidFill>
                <a:ea typeface="MS Gothic" pitchFamily="49" charset="-128"/>
              </a:rPr>
              <a:t>evaluate</a:t>
            </a:r>
            <a:r>
              <a:rPr lang="nl-NL" sz="1400" dirty="0">
                <a:solidFill>
                  <a:schemeClr val="tx1"/>
                </a:solidFill>
                <a:ea typeface="MS Gothic" pitchFamily="49" charset="-128"/>
              </a:rPr>
              <a:t> </a:t>
            </a:r>
            <a:r>
              <a:rPr lang="nl-NL" sz="1400" dirty="0" err="1">
                <a:solidFill>
                  <a:schemeClr val="tx1"/>
                </a:solidFill>
                <a:ea typeface="MS Gothic" pitchFamily="49" charset="-128"/>
              </a:rPr>
              <a:t>effectiveness</a:t>
            </a:r>
            <a:r>
              <a:rPr lang="nl-NL" sz="1400" dirty="0">
                <a:solidFill>
                  <a:schemeClr val="tx1"/>
                </a:solidFill>
                <a:ea typeface="MS Gothic" pitchFamily="49" charset="-128"/>
              </a:rPr>
              <a:t> of </a:t>
            </a: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dirty="0" err="1">
                <a:solidFill>
                  <a:schemeClr val="tx1"/>
                </a:solidFill>
                <a:ea typeface="MS Gothic" pitchFamily="49" charset="-128"/>
              </a:rPr>
              <a:t>policies</a:t>
            </a:r>
            <a:r>
              <a:rPr lang="nl-NL" sz="1400" dirty="0">
                <a:solidFill>
                  <a:schemeClr val="tx1"/>
                </a:solidFill>
                <a:ea typeface="MS Gothic" pitchFamily="49" charset="-128"/>
              </a:rPr>
              <a:t> </a:t>
            </a: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nl-NL" sz="1400" i="0" dirty="0">
              <a:ea typeface="MS Gothic" pitchFamily="49" charset="-128"/>
            </a:endParaRP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b="1" i="0" dirty="0" smtClean="0">
                <a:solidFill>
                  <a:srgbClr val="008BBF"/>
                </a:solidFill>
                <a:ea typeface="MS Gothic" pitchFamily="49" charset="-128"/>
              </a:rPr>
              <a:t>Specialistisch adviseur</a:t>
            </a:r>
            <a:endParaRPr lang="nl-NL" sz="1400" b="1" i="0" dirty="0">
              <a:solidFill>
                <a:srgbClr val="008BBF"/>
              </a:solidFill>
              <a:ea typeface="MS Gothic" pitchFamily="49" charset="-128"/>
            </a:endParaRP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dirty="0" err="1">
                <a:solidFill>
                  <a:schemeClr val="tx1"/>
                </a:solidFill>
                <a:ea typeface="MS Gothic" pitchFamily="49" charset="-128"/>
              </a:rPr>
              <a:t>Deltares</a:t>
            </a:r>
            <a:r>
              <a:rPr lang="nl-NL" sz="1400" dirty="0">
                <a:solidFill>
                  <a:schemeClr val="tx1"/>
                </a:solidFill>
                <a:ea typeface="MS Gothic" pitchFamily="49" charset="-128"/>
              </a:rPr>
              <a:t> </a:t>
            </a:r>
            <a:r>
              <a:rPr lang="nl-NL" sz="1400" dirty="0" err="1">
                <a:solidFill>
                  <a:schemeClr val="tx1"/>
                </a:solidFill>
                <a:ea typeface="MS Gothic" pitchFamily="49" charset="-128"/>
              </a:rPr>
              <a:t>incorporates</a:t>
            </a:r>
            <a:r>
              <a:rPr lang="nl-NL" sz="1400" dirty="0">
                <a:solidFill>
                  <a:schemeClr val="tx1"/>
                </a:solidFill>
                <a:ea typeface="MS Gothic" pitchFamily="49" charset="-128"/>
              </a:rPr>
              <a:t> state of the art </a:t>
            </a:r>
            <a:r>
              <a:rPr lang="nl-NL" sz="1400" dirty="0" err="1">
                <a:solidFill>
                  <a:schemeClr val="tx1"/>
                </a:solidFill>
                <a:ea typeface="MS Gothic" pitchFamily="49" charset="-128"/>
              </a:rPr>
              <a:t>knowledge</a:t>
            </a:r>
            <a:r>
              <a:rPr lang="nl-NL" sz="1400" dirty="0">
                <a:solidFill>
                  <a:schemeClr val="tx1"/>
                </a:solidFill>
                <a:ea typeface="MS Gothic" pitchFamily="49" charset="-128"/>
              </a:rPr>
              <a:t> and </a:t>
            </a:r>
            <a:r>
              <a:rPr lang="nl-NL" sz="1400" dirty="0" err="1">
                <a:solidFill>
                  <a:schemeClr val="tx1"/>
                </a:solidFill>
                <a:ea typeface="MS Gothic" pitchFamily="49" charset="-128"/>
              </a:rPr>
              <a:t>innovations</a:t>
            </a:r>
            <a:r>
              <a:rPr lang="nl-NL" sz="1400" dirty="0">
                <a:solidFill>
                  <a:schemeClr val="tx1"/>
                </a:solidFill>
                <a:ea typeface="MS Gothic" pitchFamily="49" charset="-128"/>
              </a:rPr>
              <a:t> in independent, </a:t>
            </a:r>
            <a:r>
              <a:rPr lang="nl-NL" sz="1400" dirty="0" err="1">
                <a:solidFill>
                  <a:schemeClr val="tx1"/>
                </a:solidFill>
                <a:ea typeface="MS Gothic" pitchFamily="49" charset="-128"/>
              </a:rPr>
              <a:t>authorative</a:t>
            </a:r>
            <a:r>
              <a:rPr lang="nl-NL" sz="1400" dirty="0">
                <a:solidFill>
                  <a:schemeClr val="tx1"/>
                </a:solidFill>
                <a:ea typeface="MS Gothic" pitchFamily="49" charset="-128"/>
              </a:rPr>
              <a:t>, </a:t>
            </a: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dirty="0">
                <a:solidFill>
                  <a:schemeClr val="tx1"/>
                </a:solidFill>
                <a:ea typeface="MS Gothic" pitchFamily="49" charset="-128"/>
              </a:rPr>
              <a:t>expert </a:t>
            </a:r>
            <a:r>
              <a:rPr lang="nl-NL" sz="1400" dirty="0" err="1">
                <a:solidFill>
                  <a:schemeClr val="tx1"/>
                </a:solidFill>
                <a:ea typeface="MS Gothic" pitchFamily="49" charset="-128"/>
              </a:rPr>
              <a:t>advice</a:t>
            </a:r>
            <a:r>
              <a:rPr lang="nl-NL" sz="1400" dirty="0">
                <a:solidFill>
                  <a:schemeClr val="tx1"/>
                </a:solidFill>
                <a:ea typeface="MS Gothic" pitchFamily="49" charset="-128"/>
              </a:rPr>
              <a:t>. </a:t>
            </a: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nl-NL" sz="1400" i="0" dirty="0"/>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b="1" i="0" dirty="0" smtClean="0">
                <a:solidFill>
                  <a:srgbClr val="008BBF"/>
                </a:solidFill>
                <a:ea typeface="MS Gothic" pitchFamily="49" charset="-128"/>
              </a:rPr>
              <a:t>Kennis- en informatiecentrum</a:t>
            </a:r>
          </a:p>
          <a:p>
            <a:pPr marL="555625" lvl="1" indent="-195263"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nl-NL" sz="1400" dirty="0" err="1" smtClean="0">
                <a:solidFill>
                  <a:schemeClr val="tx1"/>
                </a:solidFill>
                <a:ea typeface="MS Gothic" pitchFamily="49" charset="-128"/>
              </a:rPr>
              <a:t>Deltares</a:t>
            </a:r>
            <a:r>
              <a:rPr lang="nl-NL" sz="1400" dirty="0" smtClean="0">
                <a:solidFill>
                  <a:schemeClr val="tx1"/>
                </a:solidFill>
                <a:ea typeface="MS Gothic" pitchFamily="49" charset="-128"/>
              </a:rPr>
              <a:t> </a:t>
            </a:r>
            <a:r>
              <a:rPr lang="nl-NL" sz="1400" dirty="0" err="1">
                <a:solidFill>
                  <a:schemeClr val="tx1"/>
                </a:solidFill>
                <a:ea typeface="MS Gothic" pitchFamily="49" charset="-128"/>
              </a:rPr>
              <a:t>makes</a:t>
            </a:r>
            <a:r>
              <a:rPr lang="nl-NL" sz="1400" dirty="0">
                <a:solidFill>
                  <a:schemeClr val="tx1"/>
                </a:solidFill>
                <a:ea typeface="MS Gothic" pitchFamily="49" charset="-128"/>
              </a:rPr>
              <a:t> </a:t>
            </a:r>
            <a:r>
              <a:rPr lang="nl-NL" sz="1400" dirty="0" err="1">
                <a:solidFill>
                  <a:schemeClr val="tx1"/>
                </a:solidFill>
                <a:ea typeface="MS Gothic" pitchFamily="49" charset="-128"/>
              </a:rPr>
              <a:t>high-quality</a:t>
            </a:r>
            <a:r>
              <a:rPr lang="nl-NL" sz="1400" dirty="0">
                <a:solidFill>
                  <a:schemeClr val="tx1"/>
                </a:solidFill>
                <a:ea typeface="MS Gothic" pitchFamily="49" charset="-128"/>
              </a:rPr>
              <a:t>, </a:t>
            </a:r>
            <a:r>
              <a:rPr lang="nl-NL" sz="1400" dirty="0" err="1">
                <a:solidFill>
                  <a:schemeClr val="tx1"/>
                </a:solidFill>
                <a:ea typeface="MS Gothic" pitchFamily="49" charset="-128"/>
              </a:rPr>
              <a:t>science-based</a:t>
            </a:r>
            <a:r>
              <a:rPr lang="nl-NL" sz="1400" dirty="0">
                <a:solidFill>
                  <a:schemeClr val="tx1"/>
                </a:solidFill>
                <a:ea typeface="MS Gothic" pitchFamily="49" charset="-128"/>
              </a:rPr>
              <a:t> </a:t>
            </a:r>
            <a:r>
              <a:rPr lang="nl-NL" sz="1400" dirty="0" err="1">
                <a:solidFill>
                  <a:schemeClr val="tx1"/>
                </a:solidFill>
                <a:ea typeface="MS Gothic" pitchFamily="49" charset="-128"/>
              </a:rPr>
              <a:t>products</a:t>
            </a:r>
            <a:r>
              <a:rPr lang="nl-NL" sz="1400" dirty="0">
                <a:solidFill>
                  <a:schemeClr val="tx1"/>
                </a:solidFill>
                <a:ea typeface="MS Gothic" pitchFamily="49" charset="-128"/>
              </a:rPr>
              <a:t> and expertise </a:t>
            </a:r>
            <a:r>
              <a:rPr lang="nl-NL" sz="1400" dirty="0" err="1">
                <a:solidFill>
                  <a:schemeClr val="tx1"/>
                </a:solidFill>
                <a:ea typeface="MS Gothic" pitchFamily="49" charset="-128"/>
              </a:rPr>
              <a:t>available</a:t>
            </a:r>
            <a:r>
              <a:rPr lang="nl-NL" sz="1400" dirty="0">
                <a:solidFill>
                  <a:schemeClr val="tx1"/>
                </a:solidFill>
                <a:ea typeface="MS Gothic" pitchFamily="49" charset="-128"/>
              </a:rPr>
              <a:t> </a:t>
            </a:r>
            <a:r>
              <a:rPr lang="nl-NL" sz="1400" dirty="0" err="1">
                <a:solidFill>
                  <a:schemeClr val="tx1"/>
                </a:solidFill>
                <a:ea typeface="MS Gothic" pitchFamily="49" charset="-128"/>
              </a:rPr>
              <a:t>for</a:t>
            </a:r>
            <a:r>
              <a:rPr lang="nl-NL" sz="1400" dirty="0">
                <a:solidFill>
                  <a:schemeClr val="tx1"/>
                </a:solidFill>
                <a:ea typeface="MS Gothic" pitchFamily="49" charset="-128"/>
              </a:rPr>
              <a:t> a </a:t>
            </a:r>
            <a:r>
              <a:rPr lang="nl-NL" sz="1400" dirty="0" err="1">
                <a:solidFill>
                  <a:schemeClr val="tx1"/>
                </a:solidFill>
                <a:ea typeface="MS Gothic" pitchFamily="49" charset="-128"/>
              </a:rPr>
              <a:t>broad</a:t>
            </a:r>
            <a:r>
              <a:rPr lang="nl-NL" sz="1400" dirty="0">
                <a:solidFill>
                  <a:schemeClr val="tx1"/>
                </a:solidFill>
                <a:ea typeface="MS Gothic" pitchFamily="49" charset="-128"/>
              </a:rPr>
              <a:t> public.  </a:t>
            </a:r>
          </a:p>
          <a:p>
            <a:pPr marL="735013" lvl="2" defTabSz="414338">
              <a:spcBef>
                <a:spcPct val="20000"/>
              </a:spcBef>
              <a:buClr>
                <a:schemeClr val="bg2"/>
              </a:buClr>
              <a:buSzPct val="300000"/>
              <a:buFontTx/>
              <a:buChar char="."/>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nl-NL" sz="1400" i="0" dirty="0">
              <a:ea typeface="MS Gothic" pitchFamily="49" charset="-128"/>
            </a:endParaRPr>
          </a:p>
          <a:p>
            <a:pPr marL="735013" lvl="2" defTabSz="414338">
              <a:spcBef>
                <a:spcPct val="20000"/>
              </a:spcBef>
              <a:buClr>
                <a:schemeClr val="bg2"/>
              </a:buClr>
              <a:buSzPct val="300000"/>
              <a:tabLst>
                <a:tab pos="0" algn="l"/>
                <a:tab pos="180975" algn="l"/>
                <a:tab pos="361950"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sz="2000" i="0" dirty="0">
              <a:ea typeface="MS Gothic" pitchFamily="49" charset="-128"/>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5"/>
          <p:cNvSpPr>
            <a:spLocks noChangeArrowheads="1"/>
          </p:cNvSpPr>
          <p:nvPr/>
        </p:nvSpPr>
        <p:spPr bwMode="auto">
          <a:xfrm>
            <a:off x="0" y="5876925"/>
            <a:ext cx="7232650" cy="698500"/>
          </a:xfrm>
          <a:prstGeom prst="rect">
            <a:avLst/>
          </a:prstGeom>
          <a:solidFill>
            <a:schemeClr val="bg1"/>
          </a:solidFill>
          <a:ln w="9525">
            <a:noFill/>
            <a:round/>
            <a:headEnd/>
            <a:tailEnd/>
          </a:ln>
          <a:effectLst/>
        </p:spPr>
        <p:txBody>
          <a:bodyPr lIns="0" tIns="0" rIns="0" bIns="0"/>
          <a:lstStyle/>
          <a:p>
            <a:pPr marL="341313" indent="-341313">
              <a:lnSpc>
                <a:spcPct val="80000"/>
              </a:lnSpc>
              <a:spcBef>
                <a:spcPts val="45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US" sz="1000">
                <a:solidFill>
                  <a:srgbClr val="000000"/>
                </a:solidFill>
              </a:rPr>
              <a:t>    </a:t>
            </a:r>
          </a:p>
          <a:p>
            <a:pPr marL="341313" indent="-341313">
              <a:lnSpc>
                <a:spcPct val="80000"/>
              </a:lnSpc>
              <a:spcBef>
                <a:spcPts val="45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a:solidFill>
                  <a:srgbClr val="000000"/>
                </a:solidFill>
              </a:rPr>
              <a:t>      </a:t>
            </a:r>
            <a:r>
              <a:rPr lang="en-US">
                <a:solidFill>
                  <a:srgbClr val="000000"/>
                </a:solidFill>
              </a:rPr>
              <a:t>Via (open source) software, publicaties, data en modellen, </a:t>
            </a:r>
          </a:p>
          <a:p>
            <a:pPr marL="341313" indent="-341313">
              <a:lnSpc>
                <a:spcPct val="80000"/>
              </a:lnSpc>
              <a:spcBef>
                <a:spcPts val="45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solidFill>
                  <a:srgbClr val="000000"/>
                </a:solidFill>
              </a:rPr>
              <a:t>    begeleiding Phd’s, Deltares Academy, workshops, congressen en </a:t>
            </a:r>
          </a:p>
        </p:txBody>
      </p:sp>
      <p:sp>
        <p:nvSpPr>
          <p:cNvPr id="15363" name="Rectangle 2"/>
          <p:cNvSpPr>
            <a:spLocks noChangeArrowheads="1"/>
          </p:cNvSpPr>
          <p:nvPr>
            <p:ph type="body" idx="1"/>
          </p:nvPr>
        </p:nvSpPr>
        <p:spPr>
          <a:xfrm>
            <a:off x="0" y="5895975"/>
            <a:ext cx="7337425" cy="765175"/>
          </a:xfrm>
          <a:solidFill>
            <a:schemeClr val="bg1"/>
          </a:solidFill>
        </p:spPr>
        <p:txBody>
          <a:bodyPr/>
          <a:lstStyle/>
          <a:p>
            <a:pPr marL="341313" indent="-341313" eaLnBrk="1" hangingPunct="1">
              <a:lnSpc>
                <a:spcPct val="80000"/>
              </a:lnSpc>
              <a:spcBef>
                <a:spcPts val="45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US" sz="1000" smtClean="0"/>
              <a:t>    </a:t>
            </a:r>
          </a:p>
          <a:p>
            <a:pPr marL="341313" indent="-341313" eaLnBrk="1" hangingPunct="1">
              <a:lnSpc>
                <a:spcPct val="80000"/>
              </a:lnSpc>
              <a:spcBef>
                <a:spcPts val="45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smtClean="0"/>
              <a:t>    Via software, data en modellen, publicaties, begeleiding Phd’s, </a:t>
            </a:r>
          </a:p>
          <a:p>
            <a:pPr marL="341313" indent="-341313" eaLnBrk="1" hangingPunct="1">
              <a:lnSpc>
                <a:spcPct val="80000"/>
              </a:lnSpc>
              <a:spcBef>
                <a:spcPts val="45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smtClean="0"/>
              <a:t>    Deltares Academy, workshops, congressen en (o</a:t>
            </a:r>
            <a:r>
              <a:rPr lang="nl-NL" sz="1800" smtClean="0"/>
              <a:t>nderzoeks)projecten</a:t>
            </a:r>
          </a:p>
        </p:txBody>
      </p:sp>
      <p:sp>
        <p:nvSpPr>
          <p:cNvPr id="15364" name="Text Box 13"/>
          <p:cNvSpPr txBox="1">
            <a:spLocks noChangeArrowheads="1"/>
          </p:cNvSpPr>
          <p:nvPr/>
        </p:nvSpPr>
        <p:spPr bwMode="auto">
          <a:xfrm>
            <a:off x="679450" y="217488"/>
            <a:ext cx="2400300" cy="519112"/>
          </a:xfrm>
          <a:prstGeom prst="rect">
            <a:avLst/>
          </a:prstGeom>
          <a:noFill/>
          <a:ln w="9525">
            <a:noFill/>
            <a:miter lim="800000"/>
            <a:headEnd/>
            <a:tailEnd/>
          </a:ln>
          <a:effectLst/>
        </p:spPr>
        <p:txBody>
          <a:bodyPr wrap="none">
            <a:spAutoFit/>
          </a:bodyPr>
          <a:lstStyle/>
          <a:p>
            <a:r>
              <a:rPr lang="nl-NL" sz="2800" b="1"/>
              <a:t>Kennisdelen </a:t>
            </a:r>
            <a:endParaRPr lang="en-US" sz="2800" b="1"/>
          </a:p>
        </p:txBody>
      </p:sp>
      <p:pic>
        <p:nvPicPr>
          <p:cNvPr id="15365" name="Picture 16" descr="dijkpatrouille"/>
          <p:cNvPicPr>
            <a:picLocks noChangeAspect="1" noChangeArrowheads="1"/>
          </p:cNvPicPr>
          <p:nvPr/>
        </p:nvPicPr>
        <p:blipFill>
          <a:blip r:embed="rId3" cstate="print"/>
          <a:srcRect b="21788"/>
          <a:stretch>
            <a:fillRect/>
          </a:stretch>
        </p:blipFill>
        <p:spPr bwMode="auto">
          <a:xfrm>
            <a:off x="0" y="1014413"/>
            <a:ext cx="9144000" cy="482441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1d2d3dHydro_final"/>
          <p:cNvPicPr>
            <a:picLocks noChangeAspect="1" noChangeArrowheads="1"/>
          </p:cNvPicPr>
          <p:nvPr/>
        </p:nvPicPr>
        <p:blipFill>
          <a:blip r:embed="rId3" cstate="print"/>
          <a:srcRect t="957" b="766"/>
          <a:stretch>
            <a:fillRect/>
          </a:stretch>
        </p:blipFill>
        <p:spPr bwMode="auto">
          <a:xfrm>
            <a:off x="0" y="1035050"/>
            <a:ext cx="9144000" cy="5022850"/>
          </a:xfrm>
          <a:prstGeom prst="rect">
            <a:avLst/>
          </a:prstGeom>
          <a:noFill/>
          <a:ln w="9525">
            <a:noFill/>
            <a:miter lim="800000"/>
            <a:headEnd/>
            <a:tailEnd/>
          </a:ln>
        </p:spPr>
      </p:pic>
      <p:sp>
        <p:nvSpPr>
          <p:cNvPr id="16387" name="Rectangle 5"/>
          <p:cNvSpPr>
            <a:spLocks noChangeArrowheads="1"/>
          </p:cNvSpPr>
          <p:nvPr/>
        </p:nvSpPr>
        <p:spPr bwMode="auto">
          <a:xfrm>
            <a:off x="0" y="6103938"/>
            <a:ext cx="7197725" cy="709612"/>
          </a:xfrm>
          <a:prstGeom prst="rect">
            <a:avLst/>
          </a:prstGeom>
          <a:solidFill>
            <a:schemeClr val="bg1"/>
          </a:solidFill>
          <a:ln w="9525">
            <a:noFill/>
            <a:miter lim="800000"/>
            <a:headEnd/>
            <a:tailEnd/>
          </a:ln>
          <a:effectLst/>
        </p:spPr>
        <p:txBody>
          <a:bodyPr wrap="none" anchor="ctr"/>
          <a:lstStyle/>
          <a:p>
            <a:endParaRPr lang="en-US"/>
          </a:p>
        </p:txBody>
      </p:sp>
      <p:sp>
        <p:nvSpPr>
          <p:cNvPr id="16388" name="Text Box 6"/>
          <p:cNvSpPr txBox="1">
            <a:spLocks noChangeArrowheads="1"/>
          </p:cNvSpPr>
          <p:nvPr/>
        </p:nvSpPr>
        <p:spPr bwMode="auto">
          <a:xfrm>
            <a:off x="34925" y="6165850"/>
            <a:ext cx="6961188" cy="641350"/>
          </a:xfrm>
          <a:prstGeom prst="rect">
            <a:avLst/>
          </a:prstGeom>
          <a:noFill/>
          <a:ln w="9525">
            <a:noFill/>
            <a:miter lim="800000"/>
            <a:headEnd/>
            <a:tailEnd/>
          </a:ln>
          <a:effectLst/>
        </p:spPr>
        <p:txBody>
          <a:bodyPr>
            <a:spAutoFit/>
          </a:bodyPr>
          <a:lstStyle/>
          <a:p>
            <a:pPr marL="180975" indent="-9525">
              <a:buFont typeface="Times New Roman" pitchFamily="18" charset="0"/>
              <a:buChar char="•"/>
            </a:pPr>
            <a:r>
              <a:rPr lang="nl-NL">
                <a:solidFill>
                  <a:schemeClr val="tx1"/>
                </a:solidFill>
              </a:rPr>
              <a:t>   Deltares software in meer dan 100 landen gebruikt   </a:t>
            </a:r>
          </a:p>
          <a:p>
            <a:pPr marL="180975" indent="-9525">
              <a:buFont typeface="Times New Roman" pitchFamily="18" charset="0"/>
              <a:buChar char="•"/>
            </a:pPr>
            <a:r>
              <a:rPr lang="nl-NL">
                <a:solidFill>
                  <a:schemeClr val="tx1"/>
                </a:solidFill>
              </a:rPr>
              <a:t>   Open software levert gezamenlijke community op     </a:t>
            </a:r>
          </a:p>
        </p:txBody>
      </p:sp>
      <p:sp>
        <p:nvSpPr>
          <p:cNvPr id="16389" name="Text Box 10"/>
          <p:cNvSpPr txBox="1">
            <a:spLocks noChangeArrowheads="1"/>
          </p:cNvSpPr>
          <p:nvPr/>
        </p:nvSpPr>
        <p:spPr bwMode="auto">
          <a:xfrm>
            <a:off x="708025" y="217488"/>
            <a:ext cx="2994025" cy="519112"/>
          </a:xfrm>
          <a:prstGeom prst="rect">
            <a:avLst/>
          </a:prstGeom>
          <a:noFill/>
          <a:ln w="9525">
            <a:noFill/>
            <a:miter lim="800000"/>
            <a:headEnd/>
            <a:tailEnd/>
          </a:ln>
          <a:effectLst/>
        </p:spPr>
        <p:txBody>
          <a:bodyPr wrap="none">
            <a:spAutoFit/>
          </a:bodyPr>
          <a:lstStyle/>
          <a:p>
            <a:r>
              <a:rPr lang="nl-NL" sz="2800" b="1"/>
              <a:t>(Open) software </a:t>
            </a:r>
            <a:endParaRPr lang="en-US" sz="2800" b="1"/>
          </a:p>
        </p:txBody>
      </p:sp>
      <p:sp>
        <p:nvSpPr>
          <p:cNvPr id="16390" name="Text Box 11"/>
          <p:cNvSpPr txBox="1">
            <a:spLocks noChangeArrowheads="1"/>
          </p:cNvSpPr>
          <p:nvPr/>
        </p:nvSpPr>
        <p:spPr bwMode="auto">
          <a:xfrm>
            <a:off x="736600" y="690563"/>
            <a:ext cx="1470025" cy="274637"/>
          </a:xfrm>
          <a:prstGeom prst="rect">
            <a:avLst/>
          </a:prstGeom>
          <a:noFill/>
          <a:ln w="9525">
            <a:noFill/>
            <a:miter lim="800000"/>
            <a:headEnd/>
            <a:tailEnd/>
          </a:ln>
          <a:effectLst/>
        </p:spPr>
        <p:txBody>
          <a:bodyPr wrap="none">
            <a:spAutoFit/>
          </a:bodyPr>
          <a:lstStyle/>
          <a:p>
            <a:r>
              <a:rPr lang="nl-NL" sz="1200"/>
              <a:t>System informatics</a:t>
            </a:r>
            <a:endParaRPr lang="en-US" sz="12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zandmotor"/>
          <p:cNvPicPr>
            <a:picLocks noChangeAspect="1" noChangeArrowheads="1"/>
          </p:cNvPicPr>
          <p:nvPr/>
        </p:nvPicPr>
        <p:blipFill>
          <a:blip r:embed="rId3" cstate="print"/>
          <a:srcRect l="3743" t="673" r="1868" b="8862"/>
          <a:stretch>
            <a:fillRect/>
          </a:stretch>
        </p:blipFill>
        <p:spPr bwMode="auto">
          <a:xfrm>
            <a:off x="0" y="1019175"/>
            <a:ext cx="9144000" cy="5124450"/>
          </a:xfrm>
          <a:prstGeom prst="rect">
            <a:avLst/>
          </a:prstGeom>
          <a:noFill/>
          <a:ln w="9525">
            <a:noFill/>
            <a:miter lim="800000"/>
            <a:headEnd/>
            <a:tailEnd/>
          </a:ln>
        </p:spPr>
      </p:pic>
      <p:sp>
        <p:nvSpPr>
          <p:cNvPr id="17411" name="Text Box 8"/>
          <p:cNvSpPr txBox="1">
            <a:spLocks noChangeArrowheads="1"/>
          </p:cNvSpPr>
          <p:nvPr/>
        </p:nvSpPr>
        <p:spPr bwMode="auto">
          <a:xfrm>
            <a:off x="0" y="6216650"/>
            <a:ext cx="7280275" cy="641350"/>
          </a:xfrm>
          <a:prstGeom prst="rect">
            <a:avLst/>
          </a:prstGeom>
          <a:solidFill>
            <a:schemeClr val="bg1"/>
          </a:solidFill>
          <a:ln w="9525">
            <a:noFill/>
            <a:miter lim="800000"/>
            <a:headEnd/>
            <a:tailEnd/>
          </a:ln>
          <a:effectLst/>
        </p:spPr>
        <p:txBody>
          <a:bodyPr>
            <a:spAutoFit/>
          </a:bodyPr>
          <a:lstStyle/>
          <a:p>
            <a:pPr marL="180975">
              <a:buFont typeface="Times New Roman" pitchFamily="18" charset="0"/>
              <a:buChar char="•"/>
            </a:pPr>
            <a:r>
              <a:rPr lang="nl-NL">
                <a:solidFill>
                  <a:schemeClr val="tx1"/>
                </a:solidFill>
              </a:rPr>
              <a:t>  Schiereiland voor Ter Heijde: </a:t>
            </a:r>
            <a:r>
              <a:rPr lang="en-US">
                <a:solidFill>
                  <a:schemeClr val="tx1"/>
                </a:solidFill>
              </a:rPr>
              <a:t>128 hectare (256 voetbalvelden) </a:t>
            </a:r>
            <a:endParaRPr lang="nl-NL">
              <a:solidFill>
                <a:schemeClr val="tx1"/>
              </a:solidFill>
            </a:endParaRPr>
          </a:p>
          <a:p>
            <a:pPr marL="180975">
              <a:buFont typeface="Times New Roman" pitchFamily="18" charset="0"/>
              <a:buChar char="•"/>
            </a:pPr>
            <a:r>
              <a:rPr lang="nl-NL">
                <a:solidFill>
                  <a:schemeClr val="tx1"/>
                </a:solidFill>
              </a:rPr>
              <a:t>  Bescherming zeespiegelstijging en ruimte voor natuur</a:t>
            </a:r>
            <a:endParaRPr lang="en-US">
              <a:solidFill>
                <a:schemeClr val="tx1"/>
              </a:solidFill>
            </a:endParaRPr>
          </a:p>
        </p:txBody>
      </p:sp>
      <p:sp>
        <p:nvSpPr>
          <p:cNvPr id="17412" name="Text Box 12"/>
          <p:cNvSpPr txBox="1">
            <a:spLocks noChangeArrowheads="1"/>
          </p:cNvSpPr>
          <p:nvPr/>
        </p:nvSpPr>
        <p:spPr bwMode="auto">
          <a:xfrm>
            <a:off x="688975" y="246063"/>
            <a:ext cx="184150" cy="366712"/>
          </a:xfrm>
          <a:prstGeom prst="rect">
            <a:avLst/>
          </a:prstGeom>
          <a:noFill/>
          <a:ln w="9525">
            <a:noFill/>
            <a:miter lim="800000"/>
            <a:headEnd/>
            <a:tailEnd/>
          </a:ln>
          <a:effectLst/>
        </p:spPr>
        <p:txBody>
          <a:bodyPr wrap="none">
            <a:spAutoFit/>
          </a:bodyPr>
          <a:lstStyle/>
          <a:p>
            <a:endParaRPr lang="en-US"/>
          </a:p>
        </p:txBody>
      </p:sp>
      <p:sp>
        <p:nvSpPr>
          <p:cNvPr id="17413" name="Text Box 13"/>
          <p:cNvSpPr txBox="1">
            <a:spLocks noChangeArrowheads="1"/>
          </p:cNvSpPr>
          <p:nvPr/>
        </p:nvSpPr>
        <p:spPr bwMode="auto">
          <a:xfrm>
            <a:off x="812800" y="217488"/>
            <a:ext cx="2043113" cy="519112"/>
          </a:xfrm>
          <a:prstGeom prst="rect">
            <a:avLst/>
          </a:prstGeom>
          <a:noFill/>
          <a:ln w="9525">
            <a:noFill/>
            <a:miter lim="800000"/>
            <a:headEnd/>
            <a:tailEnd/>
          </a:ln>
          <a:effectLst/>
        </p:spPr>
        <p:txBody>
          <a:bodyPr wrap="none">
            <a:spAutoFit/>
          </a:bodyPr>
          <a:lstStyle/>
          <a:p>
            <a:r>
              <a:rPr lang="nl-NL" sz="2800" b="1"/>
              <a:t>Zandmotor</a:t>
            </a:r>
            <a:endParaRPr lang="en-US" sz="2800" b="1"/>
          </a:p>
        </p:txBody>
      </p:sp>
      <p:sp>
        <p:nvSpPr>
          <p:cNvPr id="17414" name="Text Box 14"/>
          <p:cNvSpPr txBox="1">
            <a:spLocks noChangeArrowheads="1"/>
          </p:cNvSpPr>
          <p:nvPr/>
        </p:nvSpPr>
        <p:spPr bwMode="auto">
          <a:xfrm>
            <a:off x="812800" y="661988"/>
            <a:ext cx="1982788" cy="274637"/>
          </a:xfrm>
          <a:prstGeom prst="rect">
            <a:avLst/>
          </a:prstGeom>
          <a:noFill/>
          <a:ln w="9525">
            <a:noFill/>
            <a:miter lim="800000"/>
            <a:headEnd/>
            <a:tailEnd/>
          </a:ln>
          <a:effectLst/>
        </p:spPr>
        <p:txBody>
          <a:bodyPr wrap="none">
            <a:spAutoFit/>
          </a:bodyPr>
          <a:lstStyle/>
          <a:p>
            <a:r>
              <a:rPr lang="nl-NL" sz="1200"/>
              <a:t>Hydro- &amp; morphodynamics</a:t>
            </a:r>
            <a:endParaRPr lang="en-US" sz="12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b="0" smtClean="0">
                <a:solidFill>
                  <a:schemeClr val="bg1"/>
                </a:solidFill>
              </a:rPr>
              <a:t>Uitbreiding Rotterdamse haven</a:t>
            </a:r>
            <a:endParaRPr lang="en-US" b="0" smtClean="0">
              <a:solidFill>
                <a:schemeClr val="bg1"/>
              </a:solidFill>
            </a:endParaRPr>
          </a:p>
        </p:txBody>
      </p:sp>
      <p:pic>
        <p:nvPicPr>
          <p:cNvPr id="18435" name="Picture 4" descr="Maasvlakte 2"/>
          <p:cNvPicPr>
            <a:picLocks noChangeAspect="1" noChangeArrowheads="1"/>
          </p:cNvPicPr>
          <p:nvPr/>
        </p:nvPicPr>
        <p:blipFill>
          <a:blip r:embed="rId3" cstate="print"/>
          <a:srcRect/>
          <a:stretch>
            <a:fillRect/>
          </a:stretch>
        </p:blipFill>
        <p:spPr bwMode="auto">
          <a:xfrm>
            <a:off x="0" y="1000125"/>
            <a:ext cx="9144000" cy="4660900"/>
          </a:xfrm>
          <a:prstGeom prst="rect">
            <a:avLst/>
          </a:prstGeom>
          <a:noFill/>
          <a:ln w="9525">
            <a:noFill/>
            <a:miter lim="800000"/>
            <a:headEnd/>
            <a:tailEnd/>
          </a:ln>
        </p:spPr>
      </p:pic>
      <p:sp>
        <p:nvSpPr>
          <p:cNvPr id="18436" name="Rectangle 5"/>
          <p:cNvSpPr>
            <a:spLocks noChangeArrowheads="1"/>
          </p:cNvSpPr>
          <p:nvPr/>
        </p:nvSpPr>
        <p:spPr bwMode="auto">
          <a:xfrm>
            <a:off x="0" y="5667375"/>
            <a:ext cx="7143750" cy="1190625"/>
          </a:xfrm>
          <a:prstGeom prst="rect">
            <a:avLst/>
          </a:prstGeom>
          <a:solidFill>
            <a:schemeClr val="bg1"/>
          </a:solidFill>
          <a:ln w="9525">
            <a:noFill/>
            <a:miter lim="800000"/>
            <a:headEnd/>
            <a:tailEnd/>
          </a:ln>
          <a:effectLst/>
        </p:spPr>
        <p:txBody>
          <a:bodyPr anchor="ctr">
            <a:spAutoFit/>
          </a:bodyPr>
          <a:lstStyle/>
          <a:p>
            <a:pPr marL="180975">
              <a:buFont typeface="Times New Roman" pitchFamily="18" charset="0"/>
              <a:buChar char="•"/>
            </a:pPr>
            <a:r>
              <a:rPr lang="en-GB">
                <a:solidFill>
                  <a:schemeClr val="tx1"/>
                </a:solidFill>
              </a:rPr>
              <a:t>  Onderzoek en advies voor het havenontwerp </a:t>
            </a:r>
          </a:p>
          <a:p>
            <a:pPr marL="180975">
              <a:buFont typeface="Times New Roman" pitchFamily="18" charset="0"/>
              <a:buChar char="•"/>
            </a:pPr>
            <a:r>
              <a:rPr lang="en-GB">
                <a:solidFill>
                  <a:schemeClr val="tx1"/>
                </a:solidFill>
              </a:rPr>
              <a:t>  Testen van kustverdediging via schaalmodellen</a:t>
            </a:r>
          </a:p>
          <a:p>
            <a:pPr marL="180975">
              <a:buFont typeface="Times New Roman" pitchFamily="18" charset="0"/>
              <a:buChar char="•"/>
            </a:pPr>
            <a:r>
              <a:rPr lang="en-GB">
                <a:solidFill>
                  <a:schemeClr val="tx1"/>
                </a:solidFill>
              </a:rPr>
              <a:t>  Getijstroomvoorspellingen voor schepen tijdens de bouwfase</a:t>
            </a:r>
          </a:p>
          <a:p>
            <a:pPr marL="180975">
              <a:buFont typeface="Times New Roman" pitchFamily="18" charset="0"/>
              <a:buChar char="•"/>
            </a:pPr>
            <a:r>
              <a:rPr lang="en-GB">
                <a:solidFill>
                  <a:schemeClr val="tx1"/>
                </a:solidFill>
              </a:rPr>
              <a:t>  Milieueffectrapportage en koelwaterlozingen</a:t>
            </a:r>
            <a:r>
              <a:rPr lang="en-GB"/>
              <a:t> </a:t>
            </a:r>
          </a:p>
        </p:txBody>
      </p:sp>
      <p:sp>
        <p:nvSpPr>
          <p:cNvPr id="18437" name="Text Box 6"/>
          <p:cNvSpPr txBox="1">
            <a:spLocks noChangeArrowheads="1"/>
          </p:cNvSpPr>
          <p:nvPr/>
        </p:nvSpPr>
        <p:spPr bwMode="auto">
          <a:xfrm>
            <a:off x="631825" y="674688"/>
            <a:ext cx="8166100" cy="457200"/>
          </a:xfrm>
          <a:prstGeom prst="rect">
            <a:avLst/>
          </a:prstGeom>
          <a:noFill/>
          <a:ln w="9525">
            <a:noFill/>
            <a:miter lim="800000"/>
            <a:headEnd/>
            <a:tailEnd/>
          </a:ln>
          <a:effectLst/>
        </p:spPr>
        <p:txBody>
          <a:bodyPr>
            <a:spAutoFit/>
          </a:bodyPr>
          <a:lstStyle/>
          <a:p>
            <a:r>
              <a:rPr lang="nl-NL" sz="1200"/>
              <a:t>Hydro- and morpho dynamics / Environmental sciences &amp; eco-engineering / Hydraulics and geotechnical engineering </a:t>
            </a:r>
          </a:p>
          <a:p>
            <a:endParaRPr lang="en-US" sz="1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nl-NL" smtClean="0"/>
              <a:t>Schoner met Puridrain</a:t>
            </a:r>
            <a:endParaRPr lang="en-US" smtClean="0"/>
          </a:p>
        </p:txBody>
      </p:sp>
      <p:sp>
        <p:nvSpPr>
          <p:cNvPr id="19459" name="Rectangle 3"/>
          <p:cNvSpPr>
            <a:spLocks noGrp="1" noChangeArrowheads="1"/>
          </p:cNvSpPr>
          <p:nvPr>
            <p:ph type="body" idx="1"/>
          </p:nvPr>
        </p:nvSpPr>
        <p:spPr/>
        <p:txBody>
          <a:bodyPr/>
          <a:lstStyle/>
          <a:p>
            <a:pPr eaLnBrk="1" hangingPunct="1"/>
            <a:endParaRPr lang="en-US" smtClean="0"/>
          </a:p>
        </p:txBody>
      </p:sp>
      <p:sp>
        <p:nvSpPr>
          <p:cNvPr id="19460" name="Text Box 5"/>
          <p:cNvSpPr txBox="1">
            <a:spLocks noChangeArrowheads="1"/>
          </p:cNvSpPr>
          <p:nvPr/>
        </p:nvSpPr>
        <p:spPr bwMode="auto">
          <a:xfrm>
            <a:off x="0" y="5942013"/>
            <a:ext cx="7267575" cy="915987"/>
          </a:xfrm>
          <a:prstGeom prst="rect">
            <a:avLst/>
          </a:prstGeom>
          <a:solidFill>
            <a:schemeClr val="bg1"/>
          </a:solidFill>
          <a:ln w="9525">
            <a:noFill/>
            <a:miter lim="800000"/>
            <a:headEnd/>
            <a:tailEnd/>
          </a:ln>
          <a:effectLst/>
        </p:spPr>
        <p:txBody>
          <a:bodyPr>
            <a:spAutoFit/>
          </a:bodyPr>
          <a:lstStyle/>
          <a:p>
            <a:pPr marL="266700">
              <a:buFont typeface="Times New Roman" pitchFamily="18" charset="0"/>
              <a:buChar char="•"/>
              <a:tabLst>
                <a:tab pos="542925" algn="l"/>
                <a:tab pos="628650" algn="l"/>
              </a:tabLst>
            </a:pPr>
            <a:r>
              <a:rPr lang="en-US">
                <a:solidFill>
                  <a:schemeClr val="tx1"/>
                </a:solidFill>
              </a:rPr>
              <a:t>   Onderzoek naar verwijdering van meststoffen uit het </a:t>
            </a:r>
            <a:br>
              <a:rPr lang="en-US">
                <a:solidFill>
                  <a:schemeClr val="tx1"/>
                </a:solidFill>
              </a:rPr>
            </a:br>
            <a:r>
              <a:rPr lang="en-US">
                <a:solidFill>
                  <a:schemeClr val="tx1"/>
                </a:solidFill>
              </a:rPr>
              <a:t>    drainagewater van landbouwgronden  </a:t>
            </a:r>
          </a:p>
          <a:p>
            <a:pPr marL="266700">
              <a:buFont typeface="Times New Roman" pitchFamily="18" charset="0"/>
              <a:buChar char="•"/>
              <a:tabLst>
                <a:tab pos="542925" algn="l"/>
                <a:tab pos="628650" algn="l"/>
              </a:tabLst>
            </a:pPr>
            <a:r>
              <a:rPr lang="en-US">
                <a:solidFill>
                  <a:schemeClr val="tx1"/>
                </a:solidFill>
              </a:rPr>
              <a:t>   Eenvoudig, effectief, goedkoop en duurzaam </a:t>
            </a:r>
          </a:p>
        </p:txBody>
      </p:sp>
      <p:pic>
        <p:nvPicPr>
          <p:cNvPr id="19461" name="Picture 4" descr="puridrain"/>
          <p:cNvPicPr>
            <a:picLocks noChangeAspect="1" noChangeArrowheads="1"/>
          </p:cNvPicPr>
          <p:nvPr/>
        </p:nvPicPr>
        <p:blipFill>
          <a:blip r:embed="rId3" cstate="print"/>
          <a:srcRect/>
          <a:stretch>
            <a:fillRect/>
          </a:stretch>
        </p:blipFill>
        <p:spPr bwMode="auto">
          <a:xfrm>
            <a:off x="0" y="1023938"/>
            <a:ext cx="9144000" cy="4905375"/>
          </a:xfrm>
          <a:prstGeom prst="rect">
            <a:avLst/>
          </a:prstGeom>
          <a:noFill/>
          <a:ln w="9525">
            <a:noFill/>
            <a:miter lim="800000"/>
            <a:headEnd/>
            <a:tailEnd/>
          </a:ln>
        </p:spPr>
      </p:pic>
      <p:sp>
        <p:nvSpPr>
          <p:cNvPr id="19462" name="Text Box 6"/>
          <p:cNvSpPr txBox="1">
            <a:spLocks noChangeArrowheads="1"/>
          </p:cNvSpPr>
          <p:nvPr/>
        </p:nvSpPr>
        <p:spPr bwMode="auto">
          <a:xfrm>
            <a:off x="631825" y="674688"/>
            <a:ext cx="4927600" cy="457200"/>
          </a:xfrm>
          <a:prstGeom prst="rect">
            <a:avLst/>
          </a:prstGeom>
          <a:noFill/>
          <a:ln w="9525">
            <a:noFill/>
            <a:miter lim="800000"/>
            <a:headEnd/>
            <a:tailEnd/>
          </a:ln>
          <a:effectLst/>
        </p:spPr>
        <p:txBody>
          <a:bodyPr>
            <a:spAutoFit/>
          </a:bodyPr>
          <a:lstStyle/>
          <a:p>
            <a:r>
              <a:rPr lang="nl-NL" sz="1200"/>
              <a:t>Environmental sciences &amp; eco-engineering</a:t>
            </a:r>
          </a:p>
          <a:p>
            <a:endParaRPr lang="en-US" sz="12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PHTO0072"/>
          <p:cNvPicPr>
            <a:picLocks noChangeAspect="1" noChangeArrowheads="1"/>
          </p:cNvPicPr>
          <p:nvPr/>
        </p:nvPicPr>
        <p:blipFill>
          <a:blip r:embed="rId3" cstate="print"/>
          <a:srcRect/>
          <a:stretch>
            <a:fillRect/>
          </a:stretch>
        </p:blipFill>
        <p:spPr bwMode="auto">
          <a:xfrm>
            <a:off x="0" y="1028700"/>
            <a:ext cx="9144000" cy="5162550"/>
          </a:xfrm>
          <a:prstGeom prst="rect">
            <a:avLst/>
          </a:prstGeom>
          <a:noFill/>
          <a:ln w="9525">
            <a:noFill/>
            <a:miter lim="800000"/>
            <a:headEnd/>
            <a:tailEnd/>
          </a:ln>
        </p:spPr>
      </p:pic>
      <p:sp>
        <p:nvSpPr>
          <p:cNvPr id="20483" name="Text Box 9"/>
          <p:cNvSpPr txBox="1">
            <a:spLocks noChangeArrowheads="1"/>
          </p:cNvSpPr>
          <p:nvPr/>
        </p:nvSpPr>
        <p:spPr bwMode="auto">
          <a:xfrm>
            <a:off x="0" y="6216650"/>
            <a:ext cx="7143750" cy="641350"/>
          </a:xfrm>
          <a:prstGeom prst="rect">
            <a:avLst/>
          </a:prstGeom>
          <a:solidFill>
            <a:schemeClr val="bg1"/>
          </a:solidFill>
          <a:ln w="9525">
            <a:noFill/>
            <a:miter lim="800000"/>
            <a:headEnd/>
            <a:tailEnd/>
          </a:ln>
          <a:effectLst/>
        </p:spPr>
        <p:txBody>
          <a:bodyPr>
            <a:spAutoFit/>
          </a:bodyPr>
          <a:lstStyle/>
          <a:p>
            <a:pPr marL="180975">
              <a:buFont typeface="Times New Roman" pitchFamily="18" charset="0"/>
              <a:buChar char="•"/>
            </a:pPr>
            <a:r>
              <a:rPr lang="en-US">
                <a:solidFill>
                  <a:schemeClr val="tx1"/>
                </a:solidFill>
              </a:rPr>
              <a:t>  Onderzoek oorzaak calamiteit en herstel</a:t>
            </a:r>
          </a:p>
          <a:p>
            <a:pPr marL="180975">
              <a:buFont typeface="Times New Roman" pitchFamily="18" charset="0"/>
              <a:buChar char="•"/>
            </a:pPr>
            <a:r>
              <a:rPr lang="en-US">
                <a:solidFill>
                  <a:schemeClr val="tx1"/>
                </a:solidFill>
              </a:rPr>
              <a:t>  Samenwerking RWS, TNO en Arcadis</a:t>
            </a:r>
          </a:p>
        </p:txBody>
      </p:sp>
      <p:sp>
        <p:nvSpPr>
          <p:cNvPr id="20484" name="Text Box 13"/>
          <p:cNvSpPr txBox="1">
            <a:spLocks noChangeArrowheads="1"/>
          </p:cNvSpPr>
          <p:nvPr/>
        </p:nvSpPr>
        <p:spPr bwMode="auto">
          <a:xfrm>
            <a:off x="708025" y="217488"/>
            <a:ext cx="5213350" cy="519112"/>
          </a:xfrm>
          <a:prstGeom prst="rect">
            <a:avLst/>
          </a:prstGeom>
          <a:noFill/>
          <a:ln w="9525">
            <a:noFill/>
            <a:miter lim="800000"/>
            <a:headEnd/>
            <a:tailEnd/>
          </a:ln>
          <a:effectLst/>
        </p:spPr>
        <p:txBody>
          <a:bodyPr wrap="none">
            <a:spAutoFit/>
          </a:bodyPr>
          <a:lstStyle/>
          <a:p>
            <a:r>
              <a:rPr lang="nl-NL" sz="2800" b="1"/>
              <a:t>Spoedadvisering Vlaketunnel</a:t>
            </a:r>
            <a:r>
              <a:rPr lang="nl-NL" b="1"/>
              <a:t> </a:t>
            </a:r>
            <a:endParaRPr lang="en-US" b="1"/>
          </a:p>
        </p:txBody>
      </p:sp>
      <p:sp>
        <p:nvSpPr>
          <p:cNvPr id="20485" name="Rectangle 14"/>
          <p:cNvSpPr>
            <a:spLocks noChangeArrowheads="1"/>
          </p:cNvSpPr>
          <p:nvPr/>
        </p:nvSpPr>
        <p:spPr bwMode="auto">
          <a:xfrm>
            <a:off x="744538" y="671513"/>
            <a:ext cx="2687637" cy="274637"/>
          </a:xfrm>
          <a:prstGeom prst="rect">
            <a:avLst/>
          </a:prstGeom>
          <a:noFill/>
          <a:ln w="9525">
            <a:noFill/>
            <a:miter lim="800000"/>
            <a:headEnd/>
            <a:tailEnd/>
          </a:ln>
          <a:effectLst/>
        </p:spPr>
        <p:txBody>
          <a:bodyPr wrap="none">
            <a:spAutoFit/>
          </a:bodyPr>
          <a:lstStyle/>
          <a:p>
            <a:r>
              <a:rPr lang="nl-NL" sz="1200"/>
              <a:t>Hydraulic &amp; geotechnical engineering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p:txBody>
          <a:bodyPr/>
          <a:lstStyle/>
          <a:p>
            <a:pPr eaLnBrk="1" hangingPunct="1"/>
            <a:endParaRPr lang="en-US" smtClean="0"/>
          </a:p>
        </p:txBody>
      </p:sp>
      <p:pic>
        <p:nvPicPr>
          <p:cNvPr id="21507" name="Picture 6" descr="noordzuidlijn[1]"/>
          <p:cNvPicPr>
            <a:picLocks noChangeAspect="1" noChangeArrowheads="1"/>
          </p:cNvPicPr>
          <p:nvPr/>
        </p:nvPicPr>
        <p:blipFill>
          <a:blip r:embed="rId3" cstate="print"/>
          <a:srcRect/>
          <a:stretch>
            <a:fillRect/>
          </a:stretch>
        </p:blipFill>
        <p:spPr bwMode="auto">
          <a:xfrm>
            <a:off x="0" y="1041400"/>
            <a:ext cx="9144000" cy="5102225"/>
          </a:xfrm>
          <a:prstGeom prst="rect">
            <a:avLst/>
          </a:prstGeom>
          <a:noFill/>
          <a:ln w="9525">
            <a:noFill/>
            <a:miter lim="800000"/>
            <a:headEnd/>
            <a:tailEnd/>
          </a:ln>
        </p:spPr>
      </p:pic>
      <p:sp>
        <p:nvSpPr>
          <p:cNvPr id="21508" name="Rectangle 7"/>
          <p:cNvSpPr>
            <a:spLocks noChangeArrowheads="1"/>
          </p:cNvSpPr>
          <p:nvPr/>
        </p:nvSpPr>
        <p:spPr bwMode="auto">
          <a:xfrm>
            <a:off x="0" y="6216650"/>
            <a:ext cx="7251700" cy="641350"/>
          </a:xfrm>
          <a:prstGeom prst="rect">
            <a:avLst/>
          </a:prstGeom>
          <a:solidFill>
            <a:schemeClr val="bg1"/>
          </a:solidFill>
          <a:ln w="9525">
            <a:noFill/>
            <a:miter lim="800000"/>
            <a:headEnd/>
            <a:tailEnd/>
          </a:ln>
          <a:effectLst/>
        </p:spPr>
        <p:txBody>
          <a:bodyPr anchor="ctr">
            <a:spAutoFit/>
          </a:bodyPr>
          <a:lstStyle/>
          <a:p>
            <a:pPr marL="180975">
              <a:buFont typeface="Times New Roman" pitchFamily="18" charset="0"/>
              <a:buChar char="•"/>
              <a:tabLst>
                <a:tab pos="266700" algn="l"/>
              </a:tabLst>
            </a:pPr>
            <a:r>
              <a:rPr lang="nl-NL">
                <a:solidFill>
                  <a:schemeClr val="tx1"/>
                </a:solidFill>
              </a:rPr>
              <a:t>  Strategisch adviseur en second opinions</a:t>
            </a:r>
          </a:p>
          <a:p>
            <a:pPr marL="180975">
              <a:buFont typeface="Times New Roman" pitchFamily="18" charset="0"/>
              <a:buChar char="•"/>
              <a:tabLst>
                <a:tab pos="266700" algn="l"/>
              </a:tabLst>
            </a:pPr>
            <a:r>
              <a:rPr lang="nl-NL">
                <a:solidFill>
                  <a:schemeClr val="tx1"/>
                </a:solidFill>
              </a:rPr>
              <a:t>  Ondersteuning bij risicogestuurde aanpak</a:t>
            </a:r>
          </a:p>
        </p:txBody>
      </p:sp>
      <p:sp>
        <p:nvSpPr>
          <p:cNvPr id="21509" name="Text Box 13"/>
          <p:cNvSpPr txBox="1">
            <a:spLocks noChangeArrowheads="1"/>
          </p:cNvSpPr>
          <p:nvPr/>
        </p:nvSpPr>
        <p:spPr bwMode="auto">
          <a:xfrm>
            <a:off x="736600" y="207963"/>
            <a:ext cx="2713038" cy="519112"/>
          </a:xfrm>
          <a:prstGeom prst="rect">
            <a:avLst/>
          </a:prstGeom>
          <a:noFill/>
          <a:ln w="9525">
            <a:noFill/>
            <a:miter lim="800000"/>
            <a:headEnd/>
            <a:tailEnd/>
          </a:ln>
          <a:effectLst/>
        </p:spPr>
        <p:txBody>
          <a:bodyPr wrap="none">
            <a:spAutoFit/>
          </a:bodyPr>
          <a:lstStyle/>
          <a:p>
            <a:r>
              <a:rPr lang="nl-NL" sz="2800" b="1"/>
              <a:t>Noord-Zuidlijn </a:t>
            </a:r>
            <a:endParaRPr lang="en-US" sz="2800" b="1"/>
          </a:p>
        </p:txBody>
      </p:sp>
      <p:sp>
        <p:nvSpPr>
          <p:cNvPr id="21510" name="Rectangle 14"/>
          <p:cNvSpPr>
            <a:spLocks noChangeArrowheads="1"/>
          </p:cNvSpPr>
          <p:nvPr/>
        </p:nvSpPr>
        <p:spPr bwMode="auto">
          <a:xfrm>
            <a:off x="744538" y="690563"/>
            <a:ext cx="2687637" cy="274637"/>
          </a:xfrm>
          <a:prstGeom prst="rect">
            <a:avLst/>
          </a:prstGeom>
          <a:noFill/>
          <a:ln w="9525">
            <a:noFill/>
            <a:miter lim="800000"/>
            <a:headEnd/>
            <a:tailEnd/>
          </a:ln>
          <a:effectLst/>
        </p:spPr>
        <p:txBody>
          <a:bodyPr wrap="none">
            <a:spAutoFit/>
          </a:bodyPr>
          <a:lstStyle/>
          <a:p>
            <a:r>
              <a:rPr lang="nl-NL" sz="1200"/>
              <a:t>Hydraulic &amp; geotechnical engineering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125117 luchtfoto dijk"/>
          <p:cNvPicPr>
            <a:picLocks noChangeAspect="1" noChangeArrowheads="1"/>
          </p:cNvPicPr>
          <p:nvPr/>
        </p:nvPicPr>
        <p:blipFill>
          <a:blip r:embed="rId3" cstate="print"/>
          <a:srcRect/>
          <a:stretch>
            <a:fillRect/>
          </a:stretch>
        </p:blipFill>
        <p:spPr bwMode="auto">
          <a:xfrm>
            <a:off x="0" y="1031875"/>
            <a:ext cx="9144000" cy="5111750"/>
          </a:xfrm>
          <a:prstGeom prst="rect">
            <a:avLst/>
          </a:prstGeom>
          <a:noFill/>
          <a:ln w="9525">
            <a:noFill/>
            <a:miter lim="800000"/>
            <a:headEnd/>
            <a:tailEnd/>
          </a:ln>
        </p:spPr>
      </p:pic>
      <p:sp>
        <p:nvSpPr>
          <p:cNvPr id="22531" name="Text Box 15"/>
          <p:cNvSpPr txBox="1">
            <a:spLocks noChangeArrowheads="1"/>
          </p:cNvSpPr>
          <p:nvPr/>
        </p:nvSpPr>
        <p:spPr bwMode="auto">
          <a:xfrm>
            <a:off x="592138" y="1936750"/>
            <a:ext cx="184150" cy="366713"/>
          </a:xfrm>
          <a:prstGeom prst="rect">
            <a:avLst/>
          </a:prstGeom>
          <a:noFill/>
          <a:ln w="9525">
            <a:noFill/>
            <a:miter lim="800000"/>
            <a:headEnd/>
            <a:tailEnd/>
          </a:ln>
          <a:effectLst/>
        </p:spPr>
        <p:txBody>
          <a:bodyPr wrap="none">
            <a:spAutoFit/>
          </a:bodyPr>
          <a:lstStyle/>
          <a:p>
            <a:endParaRPr lang="en-US"/>
          </a:p>
        </p:txBody>
      </p:sp>
      <p:sp>
        <p:nvSpPr>
          <p:cNvPr id="22532" name="Rectangle 16"/>
          <p:cNvSpPr>
            <a:spLocks noChangeArrowheads="1"/>
          </p:cNvSpPr>
          <p:nvPr/>
        </p:nvSpPr>
        <p:spPr bwMode="auto">
          <a:xfrm>
            <a:off x="0" y="6216650"/>
            <a:ext cx="7510463" cy="641350"/>
          </a:xfrm>
          <a:prstGeom prst="rect">
            <a:avLst/>
          </a:prstGeom>
          <a:solidFill>
            <a:schemeClr val="bg1"/>
          </a:solidFill>
          <a:ln w="9525">
            <a:noFill/>
            <a:miter lim="800000"/>
            <a:headEnd/>
            <a:tailEnd/>
          </a:ln>
          <a:effectLst/>
        </p:spPr>
        <p:txBody>
          <a:bodyPr anchor="ctr">
            <a:spAutoFit/>
          </a:bodyPr>
          <a:lstStyle/>
          <a:p>
            <a:pPr marL="180975" indent="-95250" eaLnBrk="0" hangingPunct="0">
              <a:buFont typeface="Times New Roman" pitchFamily="18" charset="0"/>
              <a:buChar char="•"/>
            </a:pPr>
            <a:r>
              <a:rPr lang="nl-NL">
                <a:solidFill>
                  <a:schemeClr val="tx1"/>
                </a:solidFill>
              </a:rPr>
              <a:t>  Innovatieve oplossingen voor crisismanagement tijdens hoogwater</a:t>
            </a:r>
            <a:r>
              <a:rPr lang="en-US">
                <a:solidFill>
                  <a:schemeClr val="tx1"/>
                </a:solidFill>
              </a:rPr>
              <a:t> </a:t>
            </a:r>
          </a:p>
          <a:p>
            <a:pPr marL="180975" indent="-95250" eaLnBrk="0" hangingPunct="0">
              <a:buFont typeface="Times New Roman" pitchFamily="18" charset="0"/>
              <a:buChar char="•"/>
            </a:pPr>
            <a:r>
              <a:rPr lang="nl-NL">
                <a:solidFill>
                  <a:schemeClr val="tx1"/>
                </a:solidFill>
              </a:rPr>
              <a:t>  Slimmer maken van het totále systeem: dijk, mens én omgeving</a:t>
            </a:r>
            <a:r>
              <a:rPr lang="en-US">
                <a:solidFill>
                  <a:schemeClr val="tx1"/>
                </a:solidFill>
              </a:rPr>
              <a:t> </a:t>
            </a:r>
          </a:p>
        </p:txBody>
      </p:sp>
      <p:pic>
        <p:nvPicPr>
          <p:cNvPr id="22533" name="Picture 18" descr="FloodControl2015"/>
          <p:cNvPicPr>
            <a:picLocks noChangeAspect="1" noChangeArrowheads="1"/>
          </p:cNvPicPr>
          <p:nvPr/>
        </p:nvPicPr>
        <p:blipFill>
          <a:blip r:embed="rId4" cstate="print"/>
          <a:srcRect/>
          <a:stretch>
            <a:fillRect/>
          </a:stretch>
        </p:blipFill>
        <p:spPr bwMode="auto">
          <a:xfrm>
            <a:off x="7380288" y="6151563"/>
            <a:ext cx="1763712" cy="706437"/>
          </a:xfrm>
          <a:prstGeom prst="rect">
            <a:avLst/>
          </a:prstGeom>
          <a:noFill/>
          <a:ln w="9525">
            <a:noFill/>
            <a:miter lim="800000"/>
            <a:headEnd/>
            <a:tailEnd/>
          </a:ln>
        </p:spPr>
      </p:pic>
      <p:sp>
        <p:nvSpPr>
          <p:cNvPr id="22534" name="Text Box 24"/>
          <p:cNvSpPr txBox="1">
            <a:spLocks noChangeArrowheads="1"/>
          </p:cNvSpPr>
          <p:nvPr/>
        </p:nvSpPr>
        <p:spPr bwMode="auto">
          <a:xfrm>
            <a:off x="727075" y="217488"/>
            <a:ext cx="3408363" cy="519112"/>
          </a:xfrm>
          <a:prstGeom prst="rect">
            <a:avLst/>
          </a:prstGeom>
          <a:noFill/>
          <a:ln w="9525">
            <a:noFill/>
            <a:miter lim="800000"/>
            <a:headEnd/>
            <a:tailEnd/>
          </a:ln>
          <a:effectLst/>
        </p:spPr>
        <p:txBody>
          <a:bodyPr wrap="none">
            <a:spAutoFit/>
          </a:bodyPr>
          <a:lstStyle/>
          <a:p>
            <a:r>
              <a:rPr lang="nl-NL" sz="2800" b="1"/>
              <a:t>Flood Control 2015</a:t>
            </a:r>
            <a:endParaRPr lang="en-US" sz="2800" b="1"/>
          </a:p>
        </p:txBody>
      </p:sp>
      <p:sp>
        <p:nvSpPr>
          <p:cNvPr id="22535" name="Rectangle 25"/>
          <p:cNvSpPr>
            <a:spLocks noChangeArrowheads="1"/>
          </p:cNvSpPr>
          <p:nvPr/>
        </p:nvSpPr>
        <p:spPr bwMode="auto">
          <a:xfrm>
            <a:off x="755650" y="692150"/>
            <a:ext cx="8337550" cy="457200"/>
          </a:xfrm>
          <a:prstGeom prst="rect">
            <a:avLst/>
          </a:prstGeom>
          <a:noFill/>
          <a:ln w="9525">
            <a:noFill/>
            <a:miter lim="800000"/>
            <a:headEnd/>
            <a:tailEnd/>
          </a:ln>
          <a:effectLst/>
        </p:spPr>
        <p:txBody>
          <a:bodyPr>
            <a:spAutoFit/>
          </a:bodyPr>
          <a:lstStyle/>
          <a:p>
            <a:r>
              <a:rPr lang="nl-NL" sz="1200"/>
              <a:t>Social sciences &amp; policy analyses / Applied geosciences &amp; soil mechanics / Hydrological sciences / System informatics</a:t>
            </a:r>
          </a:p>
          <a:p>
            <a:endParaRPr lang="en-US" sz="12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7"/>
          <p:cNvSpPr txBox="1">
            <a:spLocks noChangeArrowheads="1"/>
          </p:cNvSpPr>
          <p:nvPr/>
        </p:nvSpPr>
        <p:spPr bwMode="auto">
          <a:xfrm>
            <a:off x="190500" y="5942013"/>
            <a:ext cx="7121525" cy="915987"/>
          </a:xfrm>
          <a:prstGeom prst="rect">
            <a:avLst/>
          </a:prstGeom>
          <a:solidFill>
            <a:schemeClr val="bg1"/>
          </a:solidFill>
          <a:ln w="9525">
            <a:noFill/>
            <a:miter lim="800000"/>
            <a:headEnd/>
            <a:tailEnd/>
          </a:ln>
          <a:effectLst/>
        </p:spPr>
        <p:txBody>
          <a:bodyPr>
            <a:spAutoFit/>
          </a:bodyPr>
          <a:lstStyle/>
          <a:p>
            <a:pPr>
              <a:buFont typeface="Times New Roman" pitchFamily="18" charset="0"/>
              <a:buChar char="•"/>
            </a:pPr>
            <a:r>
              <a:rPr lang="nl-NL">
                <a:solidFill>
                  <a:schemeClr val="tx1"/>
                </a:solidFill>
              </a:rPr>
              <a:t>  Vergroting kennis van faalmechanismen </a:t>
            </a:r>
          </a:p>
          <a:p>
            <a:pPr>
              <a:buFont typeface="Times New Roman" pitchFamily="18" charset="0"/>
              <a:buChar char="•"/>
            </a:pPr>
            <a:r>
              <a:rPr lang="nl-NL">
                <a:solidFill>
                  <a:schemeClr val="tx1"/>
                </a:solidFill>
              </a:rPr>
              <a:t>  Praktijkvalidatie van nieuwe meettechnieken </a:t>
            </a:r>
          </a:p>
          <a:p>
            <a:pPr>
              <a:buFont typeface="Times New Roman" pitchFamily="18" charset="0"/>
              <a:buChar char="•"/>
            </a:pPr>
            <a:r>
              <a:rPr lang="nl-NL">
                <a:solidFill>
                  <a:schemeClr val="tx1"/>
                </a:solidFill>
              </a:rPr>
              <a:t>  Nieuwe kennisinzichten leveren besparing van miljoenen euro’s</a:t>
            </a:r>
            <a:endParaRPr lang="en-US">
              <a:solidFill>
                <a:schemeClr val="tx1"/>
              </a:solidFill>
            </a:endParaRPr>
          </a:p>
        </p:txBody>
      </p:sp>
      <p:sp>
        <p:nvSpPr>
          <p:cNvPr id="23555" name="Text Box 11"/>
          <p:cNvSpPr txBox="1">
            <a:spLocks noChangeArrowheads="1"/>
          </p:cNvSpPr>
          <p:nvPr/>
        </p:nvSpPr>
        <p:spPr bwMode="auto">
          <a:xfrm>
            <a:off x="708025" y="217488"/>
            <a:ext cx="5329238" cy="519112"/>
          </a:xfrm>
          <a:prstGeom prst="rect">
            <a:avLst/>
          </a:prstGeom>
          <a:noFill/>
          <a:ln w="9525">
            <a:noFill/>
            <a:miter lim="800000"/>
            <a:headEnd/>
            <a:tailEnd/>
          </a:ln>
          <a:effectLst/>
        </p:spPr>
        <p:txBody>
          <a:bodyPr wrap="none">
            <a:spAutoFit/>
          </a:bodyPr>
          <a:lstStyle/>
          <a:p>
            <a:r>
              <a:rPr lang="nl-NL" sz="2800" b="1"/>
              <a:t>Grootschalige praktijkproeven</a:t>
            </a:r>
            <a:endParaRPr lang="en-US" sz="2800" b="1"/>
          </a:p>
        </p:txBody>
      </p:sp>
      <p:pic>
        <p:nvPicPr>
          <p:cNvPr id="23556" name="Picture 4" descr="Ijkdijk"/>
          <p:cNvPicPr>
            <a:picLocks noChangeAspect="1" noChangeArrowheads="1"/>
          </p:cNvPicPr>
          <p:nvPr/>
        </p:nvPicPr>
        <p:blipFill>
          <a:blip r:embed="rId3" cstate="print"/>
          <a:srcRect/>
          <a:stretch>
            <a:fillRect/>
          </a:stretch>
        </p:blipFill>
        <p:spPr bwMode="auto">
          <a:xfrm>
            <a:off x="0" y="1019175"/>
            <a:ext cx="9144000" cy="4933950"/>
          </a:xfrm>
          <a:prstGeom prst="rect">
            <a:avLst/>
          </a:prstGeom>
          <a:noFill/>
          <a:ln w="9525">
            <a:noFill/>
            <a:miter lim="800000"/>
            <a:headEnd/>
            <a:tailEnd/>
          </a:ln>
        </p:spPr>
      </p:pic>
      <p:sp>
        <p:nvSpPr>
          <p:cNvPr id="23557" name="Text Box 12"/>
          <p:cNvSpPr txBox="1">
            <a:spLocks noChangeArrowheads="1"/>
          </p:cNvSpPr>
          <p:nvPr/>
        </p:nvSpPr>
        <p:spPr bwMode="auto">
          <a:xfrm>
            <a:off x="0" y="6238875"/>
            <a:ext cx="200025" cy="366713"/>
          </a:xfrm>
          <a:prstGeom prst="rect">
            <a:avLst/>
          </a:prstGeom>
          <a:solidFill>
            <a:schemeClr val="bg1"/>
          </a:solidFill>
          <a:ln w="9525">
            <a:noFill/>
            <a:miter lim="800000"/>
            <a:headEnd/>
            <a:tailEnd/>
          </a:ln>
          <a:effectLst/>
        </p:spPr>
        <p:txBody>
          <a:bodyPr>
            <a:spAutoFit/>
          </a:bodyPr>
          <a:lstStyle/>
          <a:p>
            <a:pPr>
              <a:spcBef>
                <a:spcPct val="50000"/>
              </a:spcBef>
            </a:pPr>
            <a:endParaRPr lang="en-US"/>
          </a:p>
        </p:txBody>
      </p:sp>
      <p:sp>
        <p:nvSpPr>
          <p:cNvPr id="23558" name="Text Box 13"/>
          <p:cNvSpPr txBox="1">
            <a:spLocks noChangeArrowheads="1"/>
          </p:cNvSpPr>
          <p:nvPr/>
        </p:nvSpPr>
        <p:spPr bwMode="auto">
          <a:xfrm>
            <a:off x="733425" y="700088"/>
            <a:ext cx="4171950" cy="274637"/>
          </a:xfrm>
          <a:prstGeom prst="rect">
            <a:avLst/>
          </a:prstGeom>
          <a:noFill/>
          <a:ln w="9525">
            <a:noFill/>
            <a:miter lim="800000"/>
            <a:headEnd/>
            <a:tailEnd/>
          </a:ln>
          <a:effectLst/>
        </p:spPr>
        <p:txBody>
          <a:bodyPr wrap="none">
            <a:spAutoFit/>
          </a:bodyPr>
          <a:lstStyle/>
          <a:p>
            <a:r>
              <a:rPr lang="nl-NL" sz="1200"/>
              <a:t>System informatics / Applied geosciences &amp; soil mechanics</a:t>
            </a:r>
            <a:endParaRPr lang="en-US" sz="12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5"/>
          <p:cNvSpPr txBox="1">
            <a:spLocks noChangeArrowheads="1"/>
          </p:cNvSpPr>
          <p:nvPr/>
        </p:nvSpPr>
        <p:spPr bwMode="auto">
          <a:xfrm>
            <a:off x="688975" y="227013"/>
            <a:ext cx="7015163" cy="519112"/>
          </a:xfrm>
          <a:prstGeom prst="rect">
            <a:avLst/>
          </a:prstGeom>
          <a:noFill/>
          <a:ln w="9525">
            <a:noFill/>
            <a:miter lim="800000"/>
            <a:headEnd/>
            <a:tailEnd/>
          </a:ln>
          <a:effectLst/>
        </p:spPr>
        <p:txBody>
          <a:bodyPr wrap="none">
            <a:spAutoFit/>
          </a:bodyPr>
          <a:lstStyle/>
          <a:p>
            <a:r>
              <a:rPr lang="nl-NL" sz="2800" b="1"/>
              <a:t>Leven in delta’s, kust- en riviergebieden</a:t>
            </a:r>
            <a:r>
              <a:rPr lang="nl-NL"/>
              <a:t> </a:t>
            </a:r>
            <a:endParaRPr lang="en-US"/>
          </a:p>
        </p:txBody>
      </p:sp>
      <p:pic>
        <p:nvPicPr>
          <p:cNvPr id="5123" name="Picture 16" descr="nederlandse beelden"/>
          <p:cNvPicPr>
            <a:picLocks noChangeAspect="1" noChangeArrowheads="1"/>
          </p:cNvPicPr>
          <p:nvPr/>
        </p:nvPicPr>
        <p:blipFill>
          <a:blip r:embed="rId3" cstate="print"/>
          <a:srcRect/>
          <a:stretch>
            <a:fillRect/>
          </a:stretch>
        </p:blipFill>
        <p:spPr bwMode="auto">
          <a:xfrm>
            <a:off x="0" y="1033463"/>
            <a:ext cx="9140825" cy="5113337"/>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0" y="5991225"/>
            <a:ext cx="7305675" cy="866775"/>
          </a:xfrm>
          <a:prstGeom prst="rect">
            <a:avLst/>
          </a:prstGeom>
          <a:solidFill>
            <a:schemeClr val="bg1"/>
          </a:solidFill>
          <a:ln w="9525">
            <a:noFill/>
            <a:miter lim="800000"/>
            <a:headEnd/>
            <a:tailEnd/>
          </a:ln>
          <a:effectLst/>
        </p:spPr>
        <p:txBody>
          <a:bodyPr wrap="none" anchor="ctr"/>
          <a:lstStyle/>
          <a:p>
            <a:endParaRPr lang="en-US"/>
          </a:p>
        </p:txBody>
      </p:sp>
      <p:sp>
        <p:nvSpPr>
          <p:cNvPr id="24579" name="Rectangle 5"/>
          <p:cNvSpPr>
            <a:spLocks noChangeArrowheads="1"/>
          </p:cNvSpPr>
          <p:nvPr/>
        </p:nvSpPr>
        <p:spPr bwMode="auto">
          <a:xfrm>
            <a:off x="193675" y="5949950"/>
            <a:ext cx="17900650" cy="1190625"/>
          </a:xfrm>
          <a:prstGeom prst="rect">
            <a:avLst/>
          </a:prstGeom>
          <a:noFill/>
          <a:ln w="9525">
            <a:noFill/>
            <a:miter lim="800000"/>
            <a:headEnd/>
            <a:tailEnd/>
          </a:ln>
          <a:effectLst/>
        </p:spPr>
        <p:txBody>
          <a:bodyPr>
            <a:spAutoFit/>
          </a:bodyPr>
          <a:lstStyle/>
          <a:p>
            <a:pPr>
              <a:buClrTx/>
              <a:buSzTx/>
              <a:buFontTx/>
              <a:buChar char="•"/>
            </a:pPr>
            <a:r>
              <a:rPr lang="en-US">
                <a:solidFill>
                  <a:schemeClr val="tx1"/>
                </a:solidFill>
              </a:rPr>
              <a:t>  Marina Bay: van estuarium naar zoetwaterreservoir </a:t>
            </a:r>
          </a:p>
          <a:p>
            <a:pPr>
              <a:buClrTx/>
              <a:buSzTx/>
              <a:buFontTx/>
              <a:buChar char="•"/>
            </a:pPr>
            <a:r>
              <a:rPr lang="en-US">
                <a:solidFill>
                  <a:schemeClr val="tx1"/>
                </a:solidFill>
              </a:rPr>
              <a:t>  Doel: een operationeel waterkwaliteitsmanagementsysteem</a:t>
            </a:r>
            <a:r>
              <a:rPr lang="en-US"/>
              <a:t> </a:t>
            </a:r>
          </a:p>
          <a:p>
            <a:pPr>
              <a:buClrTx/>
              <a:buSzTx/>
              <a:buFontTx/>
              <a:buChar char="•"/>
            </a:pPr>
            <a:r>
              <a:rPr lang="en-US">
                <a:solidFill>
                  <a:schemeClr val="tx1"/>
                </a:solidFill>
              </a:rPr>
              <a:t>  Samenwerking met de Singaporese Public Utilities Board </a:t>
            </a:r>
          </a:p>
          <a:p>
            <a:pPr>
              <a:buClrTx/>
              <a:buSzTx/>
              <a:buFontTx/>
              <a:buNone/>
            </a:pPr>
            <a:endParaRPr lang="en-US"/>
          </a:p>
        </p:txBody>
      </p:sp>
      <p:sp>
        <p:nvSpPr>
          <p:cNvPr id="24580" name="Text Box 10"/>
          <p:cNvSpPr txBox="1">
            <a:spLocks noChangeArrowheads="1"/>
          </p:cNvSpPr>
          <p:nvPr/>
        </p:nvSpPr>
        <p:spPr bwMode="auto">
          <a:xfrm>
            <a:off x="688975" y="207963"/>
            <a:ext cx="3986213" cy="519112"/>
          </a:xfrm>
          <a:prstGeom prst="rect">
            <a:avLst/>
          </a:prstGeom>
          <a:noFill/>
          <a:ln w="9525">
            <a:noFill/>
            <a:miter lim="800000"/>
            <a:headEnd/>
            <a:tailEnd/>
          </a:ln>
          <a:effectLst/>
        </p:spPr>
        <p:txBody>
          <a:bodyPr wrap="none">
            <a:spAutoFit/>
          </a:bodyPr>
          <a:lstStyle/>
          <a:p>
            <a:r>
              <a:rPr lang="nl-NL" sz="2800" b="1"/>
              <a:t>Singapore Marina Bay</a:t>
            </a:r>
            <a:r>
              <a:rPr lang="nl-NL"/>
              <a:t> </a:t>
            </a:r>
            <a:endParaRPr lang="en-US"/>
          </a:p>
        </p:txBody>
      </p:sp>
      <p:sp>
        <p:nvSpPr>
          <p:cNvPr id="24581" name="Rectangle 12"/>
          <p:cNvSpPr>
            <a:spLocks noChangeArrowheads="1"/>
          </p:cNvSpPr>
          <p:nvPr/>
        </p:nvSpPr>
        <p:spPr bwMode="auto">
          <a:xfrm>
            <a:off x="708025" y="674688"/>
            <a:ext cx="7394575" cy="457200"/>
          </a:xfrm>
          <a:prstGeom prst="rect">
            <a:avLst/>
          </a:prstGeom>
          <a:noFill/>
          <a:ln w="9525">
            <a:noFill/>
            <a:miter lim="800000"/>
            <a:headEnd/>
            <a:tailEnd/>
          </a:ln>
          <a:effectLst/>
        </p:spPr>
        <p:txBody>
          <a:bodyPr>
            <a:spAutoFit/>
          </a:bodyPr>
          <a:lstStyle/>
          <a:p>
            <a:r>
              <a:rPr lang="nl-NL" sz="1200"/>
              <a:t>Hydrological sciences / Environmental sciences &amp; eco-engineering</a:t>
            </a:r>
          </a:p>
          <a:p>
            <a:endParaRPr lang="en-US" sz="1200"/>
          </a:p>
        </p:txBody>
      </p:sp>
      <p:pic>
        <p:nvPicPr>
          <p:cNvPr id="24582" name="Content Placeholder 8"/>
          <p:cNvPicPr>
            <a:picLocks noGrp="1" noChangeAspect="1"/>
          </p:cNvPicPr>
          <p:nvPr>
            <p:ph idx="1"/>
          </p:nvPr>
        </p:nvPicPr>
        <p:blipFill>
          <a:blip r:embed="rId2" cstate="print"/>
          <a:srcRect t="13107" b="14597"/>
          <a:stretch>
            <a:fillRect/>
          </a:stretch>
        </p:blipFill>
        <p:spPr>
          <a:xfrm>
            <a:off x="0" y="1009650"/>
            <a:ext cx="9144000" cy="4981575"/>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Onderzoek stabiliteit stenen berm (kust Darwin)</a:t>
            </a:r>
          </a:p>
        </p:txBody>
      </p:sp>
      <p:sp>
        <p:nvSpPr>
          <p:cNvPr id="25603" name="Rectangle 3"/>
          <p:cNvSpPr>
            <a:spLocks noGrp="1" noChangeArrowheads="1"/>
          </p:cNvSpPr>
          <p:nvPr>
            <p:ph type="body" idx="1"/>
          </p:nvPr>
        </p:nvSpPr>
        <p:spPr/>
        <p:txBody>
          <a:bodyPr/>
          <a:lstStyle/>
          <a:p>
            <a:pPr eaLnBrk="1" hangingPunct="1"/>
            <a:endParaRPr lang="en-US" smtClean="0"/>
          </a:p>
        </p:txBody>
      </p:sp>
      <p:pic>
        <p:nvPicPr>
          <p:cNvPr id="25604" name="Picture 8" descr="4_dVroeg_Rock berms for the protection of pipelines_1"/>
          <p:cNvPicPr>
            <a:picLocks noChangeAspect="1" noChangeArrowheads="1"/>
          </p:cNvPicPr>
          <p:nvPr/>
        </p:nvPicPr>
        <p:blipFill>
          <a:blip r:embed="rId3" cstate="print"/>
          <a:srcRect t="4843" b="11250"/>
          <a:stretch>
            <a:fillRect/>
          </a:stretch>
        </p:blipFill>
        <p:spPr bwMode="auto">
          <a:xfrm>
            <a:off x="-23813" y="1028700"/>
            <a:ext cx="9167813" cy="5114925"/>
          </a:xfrm>
          <a:prstGeom prst="rect">
            <a:avLst/>
          </a:prstGeom>
          <a:noFill/>
          <a:ln w="9525">
            <a:noFill/>
            <a:miter lim="800000"/>
            <a:headEnd/>
            <a:tailEnd/>
          </a:ln>
        </p:spPr>
      </p:pic>
      <p:sp>
        <p:nvSpPr>
          <p:cNvPr id="25605" name="Text Box 9"/>
          <p:cNvSpPr txBox="1">
            <a:spLocks noChangeArrowheads="1"/>
          </p:cNvSpPr>
          <p:nvPr/>
        </p:nvSpPr>
        <p:spPr bwMode="auto">
          <a:xfrm>
            <a:off x="0" y="6315075"/>
            <a:ext cx="7286625"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25606" name="Text Box 10"/>
          <p:cNvSpPr txBox="1">
            <a:spLocks noChangeArrowheads="1"/>
          </p:cNvSpPr>
          <p:nvPr/>
        </p:nvSpPr>
        <p:spPr bwMode="auto">
          <a:xfrm>
            <a:off x="0" y="6165850"/>
            <a:ext cx="7092950" cy="641350"/>
          </a:xfrm>
          <a:prstGeom prst="rect">
            <a:avLst/>
          </a:prstGeom>
          <a:solidFill>
            <a:schemeClr val="bg1"/>
          </a:solidFill>
          <a:ln w="9525">
            <a:noFill/>
            <a:miter lim="800000"/>
            <a:headEnd/>
            <a:tailEnd/>
          </a:ln>
          <a:effectLst/>
        </p:spPr>
        <p:txBody>
          <a:bodyPr>
            <a:spAutoFit/>
          </a:bodyPr>
          <a:lstStyle/>
          <a:p>
            <a:pPr>
              <a:spcBef>
                <a:spcPct val="50000"/>
              </a:spcBef>
            </a:pPr>
            <a:r>
              <a:rPr lang="en-US">
                <a:solidFill>
                  <a:schemeClr val="tx1"/>
                </a:solidFill>
              </a:rPr>
              <a:t>   Onderzoek en advisering naar type berm ter bescherming van </a:t>
            </a:r>
            <a:br>
              <a:rPr lang="en-US">
                <a:solidFill>
                  <a:schemeClr val="tx1"/>
                </a:solidFill>
              </a:rPr>
            </a:br>
            <a:r>
              <a:rPr lang="en-US">
                <a:solidFill>
                  <a:schemeClr val="tx1"/>
                </a:solidFill>
              </a:rPr>
              <a:t>   een pijpleiding (tegen scheepsankers). Samenwerking: JP Kenny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nl-NL" smtClean="0"/>
              <a:t>Palm Island, Dubai </a:t>
            </a:r>
            <a:endParaRPr lang="en-US" smtClean="0"/>
          </a:p>
        </p:txBody>
      </p:sp>
      <p:sp>
        <p:nvSpPr>
          <p:cNvPr id="26627" name="Rectangle 3"/>
          <p:cNvSpPr>
            <a:spLocks noGrp="1" noChangeArrowheads="1"/>
          </p:cNvSpPr>
          <p:nvPr>
            <p:ph type="body" idx="1"/>
          </p:nvPr>
        </p:nvSpPr>
        <p:spPr/>
        <p:txBody>
          <a:bodyPr/>
          <a:lstStyle/>
          <a:p>
            <a:pPr eaLnBrk="1" hangingPunct="1"/>
            <a:endParaRPr lang="en-US" smtClean="0"/>
          </a:p>
        </p:txBody>
      </p:sp>
      <p:pic>
        <p:nvPicPr>
          <p:cNvPr id="26628" name="Picture 4" descr="Poster-1"/>
          <p:cNvPicPr>
            <a:picLocks noChangeAspect="1" noChangeArrowheads="1"/>
          </p:cNvPicPr>
          <p:nvPr/>
        </p:nvPicPr>
        <p:blipFill>
          <a:blip r:embed="rId3" cstate="print"/>
          <a:srcRect/>
          <a:stretch>
            <a:fillRect/>
          </a:stretch>
        </p:blipFill>
        <p:spPr bwMode="auto">
          <a:xfrm>
            <a:off x="0" y="1008063"/>
            <a:ext cx="9144000" cy="4914900"/>
          </a:xfrm>
          <a:prstGeom prst="rect">
            <a:avLst/>
          </a:prstGeom>
          <a:noFill/>
          <a:ln w="9525">
            <a:noFill/>
            <a:miter lim="800000"/>
            <a:headEnd/>
            <a:tailEnd/>
          </a:ln>
        </p:spPr>
      </p:pic>
      <p:sp>
        <p:nvSpPr>
          <p:cNvPr id="26629" name="Text Box 5"/>
          <p:cNvSpPr txBox="1">
            <a:spLocks noChangeArrowheads="1"/>
          </p:cNvSpPr>
          <p:nvPr/>
        </p:nvSpPr>
        <p:spPr bwMode="auto">
          <a:xfrm>
            <a:off x="0" y="5932488"/>
            <a:ext cx="7296150" cy="376237"/>
          </a:xfrm>
          <a:prstGeom prst="rect">
            <a:avLst/>
          </a:prstGeom>
          <a:solidFill>
            <a:schemeClr val="bg1"/>
          </a:solidFill>
          <a:ln w="9525">
            <a:solidFill>
              <a:schemeClr val="bg1"/>
            </a:solidFill>
            <a:miter lim="800000"/>
            <a:headEnd/>
            <a:tailEnd/>
          </a:ln>
          <a:effectLst/>
        </p:spPr>
        <p:txBody>
          <a:bodyPr>
            <a:spAutoFit/>
          </a:bodyPr>
          <a:lstStyle/>
          <a:p>
            <a:pPr>
              <a:spcBef>
                <a:spcPct val="100000"/>
              </a:spcBef>
              <a:buFont typeface="Times New Roman" pitchFamily="18" charset="0"/>
              <a:buChar char="•"/>
            </a:pPr>
            <a:endParaRPr lang="en-US">
              <a:solidFill>
                <a:schemeClr val="tx1"/>
              </a:solidFill>
            </a:endParaRPr>
          </a:p>
        </p:txBody>
      </p:sp>
      <p:sp>
        <p:nvSpPr>
          <p:cNvPr id="26630" name="Rectangle 6"/>
          <p:cNvSpPr>
            <a:spLocks noChangeArrowheads="1"/>
          </p:cNvSpPr>
          <p:nvPr/>
        </p:nvSpPr>
        <p:spPr bwMode="auto">
          <a:xfrm>
            <a:off x="625475" y="690563"/>
            <a:ext cx="4138613" cy="274637"/>
          </a:xfrm>
          <a:prstGeom prst="rect">
            <a:avLst/>
          </a:prstGeom>
          <a:noFill/>
          <a:ln w="9525">
            <a:noFill/>
            <a:miter lim="800000"/>
            <a:headEnd/>
            <a:tailEnd/>
          </a:ln>
          <a:effectLst/>
        </p:spPr>
        <p:txBody>
          <a:bodyPr wrap="none">
            <a:spAutoFit/>
          </a:bodyPr>
          <a:lstStyle/>
          <a:p>
            <a:r>
              <a:rPr lang="nl-NL" sz="1200"/>
              <a:t>Hydraulic engineering / Geo-engineering / Eco-engineering</a:t>
            </a:r>
          </a:p>
        </p:txBody>
      </p:sp>
      <p:sp>
        <p:nvSpPr>
          <p:cNvPr id="26631" name="Text Box 7"/>
          <p:cNvSpPr txBox="1">
            <a:spLocks noChangeArrowheads="1"/>
          </p:cNvSpPr>
          <p:nvPr/>
        </p:nvSpPr>
        <p:spPr bwMode="auto">
          <a:xfrm>
            <a:off x="0" y="5942013"/>
            <a:ext cx="7327900" cy="915987"/>
          </a:xfrm>
          <a:prstGeom prst="rect">
            <a:avLst/>
          </a:prstGeom>
          <a:solidFill>
            <a:schemeClr val="bg1"/>
          </a:solidFill>
          <a:ln w="9525">
            <a:noFill/>
            <a:miter lim="800000"/>
            <a:headEnd/>
            <a:tailEnd/>
          </a:ln>
          <a:effectLst/>
        </p:spPr>
        <p:txBody>
          <a:bodyPr>
            <a:spAutoFit/>
          </a:bodyPr>
          <a:lstStyle/>
          <a:p>
            <a:pPr marL="361950" indent="-276225">
              <a:buFont typeface="Times New Roman" pitchFamily="18" charset="0"/>
              <a:buChar char="•"/>
              <a:tabLst>
                <a:tab pos="180975" algn="l"/>
                <a:tab pos="266700" algn="l"/>
                <a:tab pos="542925" algn="l"/>
              </a:tabLst>
            </a:pPr>
            <a:r>
              <a:rPr lang="en-US">
                <a:solidFill>
                  <a:schemeClr val="tx1"/>
                </a:solidFill>
              </a:rPr>
              <a:t>Kunstmatig schiereiland van 4 x 4 km </a:t>
            </a:r>
          </a:p>
          <a:p>
            <a:pPr marL="361950" indent="-276225">
              <a:buFont typeface="Times New Roman" pitchFamily="18" charset="0"/>
              <a:buChar char="•"/>
              <a:tabLst>
                <a:tab pos="180975" algn="l"/>
                <a:tab pos="266700" algn="l"/>
                <a:tab pos="542925" algn="l"/>
              </a:tabLst>
            </a:pPr>
            <a:r>
              <a:rPr lang="en-US">
                <a:solidFill>
                  <a:schemeClr val="tx1"/>
                </a:solidFill>
              </a:rPr>
              <a:t>Advies over kustverdediging en -erosie, watercirculatie, water-      kwaliteit, bouwrijp maken, verdichting en aardbevingsgevoeligheid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ChangeArrowheads="1"/>
          </p:cNvSpPr>
          <p:nvPr/>
        </p:nvSpPr>
        <p:spPr bwMode="auto">
          <a:xfrm>
            <a:off x="1504950" y="4524375"/>
            <a:ext cx="6648450" cy="1162050"/>
          </a:xfrm>
          <a:prstGeom prst="rect">
            <a:avLst/>
          </a:prstGeom>
          <a:solidFill>
            <a:schemeClr val="bg1"/>
          </a:solidFill>
          <a:ln w="9525">
            <a:noFill/>
            <a:miter lim="800000"/>
            <a:headEnd/>
            <a:tailEnd/>
          </a:ln>
          <a:effectLst/>
        </p:spPr>
        <p:txBody>
          <a:bodyPr wrap="none" anchor="ctr"/>
          <a:lstStyle/>
          <a:p>
            <a:endParaRPr lang="en-US"/>
          </a:p>
        </p:txBody>
      </p:sp>
      <p:sp>
        <p:nvSpPr>
          <p:cNvPr id="27651" name="Rectangle 2"/>
          <p:cNvSpPr>
            <a:spLocks noGrp="1" noChangeArrowheads="1"/>
          </p:cNvSpPr>
          <p:nvPr>
            <p:ph type="title"/>
          </p:nvPr>
        </p:nvSpPr>
        <p:spPr/>
        <p:txBody>
          <a:bodyPr/>
          <a:lstStyle/>
          <a:p>
            <a:pPr eaLnBrk="1" hangingPunct="1"/>
            <a:r>
              <a:rPr lang="nl-NL" smtClean="0"/>
              <a:t>Rivieren Korea </a:t>
            </a:r>
            <a:endParaRPr lang="en-US" smtClean="0"/>
          </a:p>
        </p:txBody>
      </p:sp>
      <p:pic>
        <p:nvPicPr>
          <p:cNvPr id="27652" name="Picture 4" descr="DSC09932Busan weir"/>
          <p:cNvPicPr>
            <a:picLocks noChangeAspect="1" noChangeArrowheads="1"/>
          </p:cNvPicPr>
          <p:nvPr/>
        </p:nvPicPr>
        <p:blipFill>
          <a:blip r:embed="rId2" cstate="print"/>
          <a:srcRect/>
          <a:stretch>
            <a:fillRect/>
          </a:stretch>
        </p:blipFill>
        <p:spPr bwMode="auto">
          <a:xfrm>
            <a:off x="0" y="998538"/>
            <a:ext cx="9144000" cy="4630737"/>
          </a:xfrm>
          <a:prstGeom prst="rect">
            <a:avLst/>
          </a:prstGeom>
          <a:noFill/>
          <a:ln w="9525">
            <a:noFill/>
            <a:miter lim="800000"/>
            <a:headEnd/>
            <a:tailEnd/>
          </a:ln>
        </p:spPr>
      </p:pic>
      <p:sp>
        <p:nvSpPr>
          <p:cNvPr id="27653" name="Rectangle 5"/>
          <p:cNvSpPr>
            <a:spLocks noChangeArrowheads="1"/>
          </p:cNvSpPr>
          <p:nvPr/>
        </p:nvSpPr>
        <p:spPr bwMode="auto">
          <a:xfrm>
            <a:off x="0" y="5667375"/>
            <a:ext cx="7286625" cy="1190625"/>
          </a:xfrm>
          <a:prstGeom prst="rect">
            <a:avLst/>
          </a:prstGeom>
          <a:solidFill>
            <a:schemeClr val="bg1"/>
          </a:solidFill>
          <a:ln w="9525">
            <a:noFill/>
            <a:miter lim="800000"/>
            <a:headEnd/>
            <a:tailEnd/>
          </a:ln>
          <a:effectLst/>
        </p:spPr>
        <p:txBody>
          <a:bodyPr anchor="ctr">
            <a:spAutoFit/>
          </a:bodyPr>
          <a:lstStyle/>
          <a:p>
            <a:pPr marL="85725" indent="95250">
              <a:buFont typeface="Times New Roman" pitchFamily="18" charset="0"/>
              <a:buChar char="•"/>
            </a:pPr>
            <a:r>
              <a:rPr lang="nl-NL" dirty="0">
                <a:solidFill>
                  <a:schemeClr val="tx1"/>
                </a:solidFill>
              </a:rPr>
              <a:t>   Reconstructie </a:t>
            </a:r>
            <a:r>
              <a:rPr lang="nl-NL" dirty="0" err="1">
                <a:solidFill>
                  <a:schemeClr val="tx1"/>
                </a:solidFill>
              </a:rPr>
              <a:t>Nakdong</a:t>
            </a:r>
            <a:r>
              <a:rPr lang="nl-NL" dirty="0">
                <a:solidFill>
                  <a:schemeClr val="tx1"/>
                </a:solidFill>
              </a:rPr>
              <a:t> Han, </a:t>
            </a:r>
            <a:r>
              <a:rPr lang="nl-NL" dirty="0" err="1">
                <a:solidFill>
                  <a:schemeClr val="tx1"/>
                </a:solidFill>
              </a:rPr>
              <a:t>Geum</a:t>
            </a:r>
            <a:r>
              <a:rPr lang="nl-NL" dirty="0">
                <a:solidFill>
                  <a:schemeClr val="tx1"/>
                </a:solidFill>
              </a:rPr>
              <a:t> &amp; </a:t>
            </a:r>
            <a:r>
              <a:rPr lang="nl-NL" dirty="0" err="1">
                <a:solidFill>
                  <a:schemeClr val="tx1"/>
                </a:solidFill>
              </a:rPr>
              <a:t>Yeongsan</a:t>
            </a:r>
            <a:r>
              <a:rPr lang="nl-NL" dirty="0">
                <a:solidFill>
                  <a:schemeClr val="tx1"/>
                </a:solidFill>
              </a:rPr>
              <a:t> rivier </a:t>
            </a:r>
          </a:p>
          <a:p>
            <a:pPr marL="85725" indent="95250">
              <a:buFont typeface="Times New Roman" pitchFamily="18" charset="0"/>
              <a:buChar char="•"/>
            </a:pPr>
            <a:r>
              <a:rPr lang="nl-NL" dirty="0">
                <a:solidFill>
                  <a:schemeClr val="tx1"/>
                </a:solidFill>
              </a:rPr>
              <a:t>   Veilige, schone rivieren, voldoende water en natuurbehoud  </a:t>
            </a:r>
          </a:p>
          <a:p>
            <a:pPr marL="85725" indent="95250">
              <a:buFont typeface="Times New Roman" pitchFamily="18" charset="0"/>
              <a:buChar char="•"/>
            </a:pPr>
            <a:r>
              <a:rPr lang="nl-NL" dirty="0">
                <a:solidFill>
                  <a:schemeClr val="tx1"/>
                </a:solidFill>
              </a:rPr>
              <a:t>   Samenwerking met Korea Water Resources </a:t>
            </a:r>
            <a:r>
              <a:rPr lang="nl-NL" dirty="0" err="1">
                <a:solidFill>
                  <a:schemeClr val="tx1"/>
                </a:solidFill>
              </a:rPr>
              <a:t>Corporation</a:t>
            </a:r>
            <a:r>
              <a:rPr lang="nl-NL" dirty="0">
                <a:solidFill>
                  <a:schemeClr val="tx1"/>
                </a:solidFill>
              </a:rPr>
              <a:t> en </a:t>
            </a:r>
          </a:p>
          <a:p>
            <a:pPr marL="85725" indent="95250"/>
            <a:r>
              <a:rPr lang="nl-NL" dirty="0">
                <a:solidFill>
                  <a:schemeClr val="tx1"/>
                </a:solidFill>
              </a:rPr>
              <a:t>   N</a:t>
            </a:r>
            <a:r>
              <a:rPr lang="en-US" dirty="0" err="1">
                <a:solidFill>
                  <a:schemeClr val="tx1"/>
                </a:solidFill>
              </a:rPr>
              <a:t>ational</a:t>
            </a:r>
            <a:r>
              <a:rPr lang="en-US" dirty="0">
                <a:solidFill>
                  <a:schemeClr val="tx1"/>
                </a:solidFill>
              </a:rPr>
              <a:t> Institute of Environmental Research </a:t>
            </a:r>
            <a:endParaRPr lang="nl-NL" dirty="0">
              <a:solidFill>
                <a:schemeClr val="tx1"/>
              </a:solidFill>
            </a:endParaRPr>
          </a:p>
        </p:txBody>
      </p:sp>
      <p:sp>
        <p:nvSpPr>
          <p:cNvPr id="27654" name="Text Box 9"/>
          <p:cNvSpPr txBox="1">
            <a:spLocks noChangeArrowheads="1"/>
          </p:cNvSpPr>
          <p:nvPr/>
        </p:nvSpPr>
        <p:spPr bwMode="auto">
          <a:xfrm>
            <a:off x="7038975" y="5942013"/>
            <a:ext cx="2105025" cy="366712"/>
          </a:xfrm>
          <a:prstGeom prst="rect">
            <a:avLst/>
          </a:prstGeom>
          <a:noFill/>
          <a:ln w="9525">
            <a:noFill/>
            <a:miter lim="800000"/>
            <a:headEnd/>
            <a:tailEnd/>
          </a:ln>
          <a:effectLst/>
        </p:spPr>
        <p:txBody>
          <a:bodyPr>
            <a:spAutoFit/>
          </a:bodyPr>
          <a:lstStyle/>
          <a:p>
            <a:pPr>
              <a:spcBef>
                <a:spcPct val="50000"/>
              </a:spcBef>
            </a:pPr>
            <a:endParaRPr lang="en-US"/>
          </a:p>
        </p:txBody>
      </p:sp>
      <p:sp>
        <p:nvSpPr>
          <p:cNvPr id="27655" name="Rectangle 12"/>
          <p:cNvSpPr>
            <a:spLocks noChangeArrowheads="1"/>
          </p:cNvSpPr>
          <p:nvPr/>
        </p:nvSpPr>
        <p:spPr bwMode="auto">
          <a:xfrm>
            <a:off x="614363" y="679450"/>
            <a:ext cx="6715125" cy="274638"/>
          </a:xfrm>
          <a:prstGeom prst="rect">
            <a:avLst/>
          </a:prstGeom>
          <a:noFill/>
          <a:ln w="9525">
            <a:noFill/>
            <a:miter lim="800000"/>
            <a:headEnd/>
            <a:tailEnd/>
          </a:ln>
          <a:effectLst/>
        </p:spPr>
        <p:txBody>
          <a:bodyPr>
            <a:spAutoFit/>
          </a:bodyPr>
          <a:lstStyle/>
          <a:p>
            <a:r>
              <a:rPr lang="nl-NL" sz="1200"/>
              <a:t>Environmental sciences &amp; eco-engineering / Hydrological sciences</a:t>
            </a:r>
            <a:endParaRPr lang="en-US" sz="12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Hoogwatervoorspelling </a:t>
            </a:r>
            <a:r>
              <a:rPr lang="nl-NL" smtClean="0"/>
              <a:t>USA</a:t>
            </a:r>
            <a:endParaRPr lang="en-US" smtClean="0"/>
          </a:p>
        </p:txBody>
      </p:sp>
      <p:pic>
        <p:nvPicPr>
          <p:cNvPr id="28675" name="Picture 4" descr="r27_18437325"/>
          <p:cNvPicPr>
            <a:picLocks noChangeAspect="1" noChangeArrowheads="1"/>
          </p:cNvPicPr>
          <p:nvPr>
            <p:ph type="body" idx="1"/>
          </p:nvPr>
        </p:nvPicPr>
        <p:blipFill>
          <a:blip r:embed="rId2" cstate="print"/>
          <a:srcRect/>
          <a:stretch>
            <a:fillRect/>
          </a:stretch>
        </p:blipFill>
        <p:spPr>
          <a:xfrm>
            <a:off x="0" y="1028700"/>
            <a:ext cx="9144000" cy="4926013"/>
          </a:xfrm>
        </p:spPr>
      </p:pic>
      <p:sp>
        <p:nvSpPr>
          <p:cNvPr id="28676" name="Text Box 5"/>
          <p:cNvSpPr txBox="1">
            <a:spLocks noChangeArrowheads="1"/>
          </p:cNvSpPr>
          <p:nvPr/>
        </p:nvSpPr>
        <p:spPr bwMode="auto">
          <a:xfrm>
            <a:off x="0" y="6092825"/>
            <a:ext cx="7289800" cy="641350"/>
          </a:xfrm>
          <a:prstGeom prst="rect">
            <a:avLst/>
          </a:prstGeom>
          <a:solidFill>
            <a:schemeClr val="bg1"/>
          </a:solidFill>
          <a:ln w="9525">
            <a:noFill/>
            <a:miter lim="800000"/>
            <a:headEnd/>
            <a:tailEnd/>
          </a:ln>
          <a:effectLst/>
        </p:spPr>
        <p:txBody>
          <a:bodyPr>
            <a:spAutoFit/>
          </a:bodyPr>
          <a:lstStyle/>
          <a:p>
            <a:r>
              <a:rPr lang="nl-NL">
                <a:solidFill>
                  <a:schemeClr val="tx1"/>
                </a:solidFill>
              </a:rPr>
              <a:t>  Ondersteuning National Weather Service en Forecasting Centers </a:t>
            </a:r>
          </a:p>
          <a:p>
            <a:r>
              <a:rPr lang="nl-NL">
                <a:solidFill>
                  <a:schemeClr val="tx1"/>
                </a:solidFill>
              </a:rPr>
              <a:t>  bij implementatie van een eigen systeem gebaseerd op Delft-FEWS. </a:t>
            </a:r>
            <a:endParaRPr lang="en-US" sz="1600"/>
          </a:p>
        </p:txBody>
      </p:sp>
      <p:sp>
        <p:nvSpPr>
          <p:cNvPr id="28677" name="Rectangle 6"/>
          <p:cNvSpPr>
            <a:spLocks noChangeArrowheads="1"/>
          </p:cNvSpPr>
          <p:nvPr/>
        </p:nvSpPr>
        <p:spPr bwMode="auto">
          <a:xfrm>
            <a:off x="622300" y="674688"/>
            <a:ext cx="6003925" cy="274637"/>
          </a:xfrm>
          <a:prstGeom prst="rect">
            <a:avLst/>
          </a:prstGeom>
          <a:noFill/>
          <a:ln w="9525">
            <a:noFill/>
            <a:miter lim="800000"/>
            <a:headEnd/>
            <a:tailEnd/>
          </a:ln>
          <a:effectLst/>
        </p:spPr>
        <p:txBody>
          <a:bodyPr>
            <a:spAutoFit/>
          </a:bodyPr>
          <a:lstStyle/>
          <a:p>
            <a:r>
              <a:rPr lang="nl-NL" sz="1200"/>
              <a:t>Hydrological sciences / System informatics</a:t>
            </a:r>
            <a:endParaRPr lang="en-US" sz="12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nl-NL" smtClean="0">
                <a:solidFill>
                  <a:schemeClr val="bg1"/>
                </a:solidFill>
              </a:rPr>
              <a:t>Mekong Delta Plan Vietnam</a:t>
            </a:r>
            <a:endParaRPr lang="en-US" smtClean="0">
              <a:solidFill>
                <a:schemeClr val="bg1"/>
              </a:solidFill>
            </a:endParaRPr>
          </a:p>
        </p:txBody>
      </p:sp>
      <p:sp>
        <p:nvSpPr>
          <p:cNvPr id="29699" name="Rectangle 6"/>
          <p:cNvSpPr>
            <a:spLocks noChangeArrowheads="1"/>
          </p:cNvSpPr>
          <p:nvPr/>
        </p:nvSpPr>
        <p:spPr bwMode="auto">
          <a:xfrm>
            <a:off x="0" y="5667375"/>
            <a:ext cx="7223125" cy="1190625"/>
          </a:xfrm>
          <a:prstGeom prst="rect">
            <a:avLst/>
          </a:prstGeom>
          <a:solidFill>
            <a:schemeClr val="bg1"/>
          </a:solidFill>
          <a:ln w="9525">
            <a:noFill/>
            <a:miter lim="800000"/>
            <a:headEnd/>
            <a:tailEnd/>
          </a:ln>
          <a:effectLst/>
        </p:spPr>
        <p:txBody>
          <a:bodyPr anchor="ctr">
            <a:spAutoFit/>
          </a:bodyPr>
          <a:lstStyle/>
          <a:p>
            <a:pPr marL="180975">
              <a:buFont typeface="Times New Roman" pitchFamily="18" charset="0"/>
              <a:buChar char="•"/>
            </a:pPr>
            <a:r>
              <a:rPr lang="nl-NL">
                <a:solidFill>
                  <a:schemeClr val="tx1"/>
                </a:solidFill>
              </a:rPr>
              <a:t>   Maatregelen tegen overstromingen, river basin management, </a:t>
            </a:r>
          </a:p>
          <a:p>
            <a:pPr marL="180975"/>
            <a:r>
              <a:rPr lang="nl-NL">
                <a:solidFill>
                  <a:schemeClr val="tx1"/>
                </a:solidFill>
              </a:rPr>
              <a:t>    waterkwaliteit en zoutindringing </a:t>
            </a:r>
          </a:p>
          <a:p>
            <a:pPr marL="180975">
              <a:buFont typeface="Times New Roman" pitchFamily="18" charset="0"/>
              <a:buChar char="•"/>
            </a:pPr>
            <a:r>
              <a:rPr lang="nl-NL">
                <a:solidFill>
                  <a:schemeClr val="tx1"/>
                </a:solidFill>
              </a:rPr>
              <a:t>   Kader: Water Mondiaal programma </a:t>
            </a:r>
          </a:p>
          <a:p>
            <a:pPr marL="180975">
              <a:buFont typeface="Times New Roman" pitchFamily="18" charset="0"/>
              <a:buChar char="•"/>
            </a:pPr>
            <a:r>
              <a:rPr lang="nl-NL">
                <a:solidFill>
                  <a:schemeClr val="tx1"/>
                </a:solidFill>
              </a:rPr>
              <a:t>   NL overheid samen met Nederlandse Ingenieursbureaus</a:t>
            </a:r>
          </a:p>
        </p:txBody>
      </p:sp>
      <p:sp>
        <p:nvSpPr>
          <p:cNvPr id="29700" name="Rectangle 7"/>
          <p:cNvSpPr>
            <a:spLocks noChangeArrowheads="1"/>
          </p:cNvSpPr>
          <p:nvPr/>
        </p:nvSpPr>
        <p:spPr bwMode="auto">
          <a:xfrm>
            <a:off x="633413" y="661988"/>
            <a:ext cx="7334250" cy="274637"/>
          </a:xfrm>
          <a:prstGeom prst="rect">
            <a:avLst/>
          </a:prstGeom>
          <a:noFill/>
          <a:ln w="9525">
            <a:noFill/>
            <a:miter lim="800000"/>
            <a:headEnd/>
            <a:tailEnd/>
          </a:ln>
          <a:effectLst/>
        </p:spPr>
        <p:txBody>
          <a:bodyPr>
            <a:spAutoFit/>
          </a:bodyPr>
          <a:lstStyle/>
          <a:p>
            <a:r>
              <a:rPr lang="nl-NL" sz="1200"/>
              <a:t>Hydrological sciences /  Environmental sciences &amp; eco-engineering</a:t>
            </a:r>
          </a:p>
        </p:txBody>
      </p:sp>
      <p:pic>
        <p:nvPicPr>
          <p:cNvPr id="29701" name="Picture 5" descr="DSC01065"/>
          <p:cNvPicPr>
            <a:picLocks noChangeAspect="1" noChangeArrowheads="1"/>
          </p:cNvPicPr>
          <p:nvPr/>
        </p:nvPicPr>
        <p:blipFill>
          <a:blip r:embed="rId2" cstate="print"/>
          <a:srcRect/>
          <a:stretch>
            <a:fillRect/>
          </a:stretch>
        </p:blipFill>
        <p:spPr bwMode="auto">
          <a:xfrm>
            <a:off x="0" y="1047750"/>
            <a:ext cx="9144000" cy="4614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nl-NL" smtClean="0"/>
              <a:t>Overstromingen Thailand</a:t>
            </a:r>
            <a:endParaRPr lang="en-US" smtClean="0"/>
          </a:p>
        </p:txBody>
      </p:sp>
      <p:pic>
        <p:nvPicPr>
          <p:cNvPr id="30723" name="Picture 4" descr="Adri Verwey en Yingluck"/>
          <p:cNvPicPr>
            <a:picLocks noChangeAspect="1" noChangeArrowheads="1"/>
          </p:cNvPicPr>
          <p:nvPr>
            <p:ph type="body" idx="1"/>
          </p:nvPr>
        </p:nvPicPr>
        <p:blipFill>
          <a:blip r:embed="rId3" cstate="print"/>
          <a:srcRect/>
          <a:stretch>
            <a:fillRect/>
          </a:stretch>
        </p:blipFill>
        <p:spPr>
          <a:xfrm>
            <a:off x="0" y="1017588"/>
            <a:ext cx="9144000" cy="5113337"/>
          </a:xfrm>
        </p:spPr>
      </p:pic>
      <p:sp>
        <p:nvSpPr>
          <p:cNvPr id="30724" name="Rectangle 5"/>
          <p:cNvSpPr>
            <a:spLocks noChangeArrowheads="1"/>
          </p:cNvSpPr>
          <p:nvPr/>
        </p:nvSpPr>
        <p:spPr bwMode="auto">
          <a:xfrm>
            <a:off x="0" y="6165850"/>
            <a:ext cx="7175500" cy="641350"/>
          </a:xfrm>
          <a:prstGeom prst="rect">
            <a:avLst/>
          </a:prstGeom>
          <a:solidFill>
            <a:schemeClr val="bg1"/>
          </a:solidFill>
          <a:ln w="9525">
            <a:noFill/>
            <a:miter lim="800000"/>
            <a:headEnd/>
            <a:tailEnd/>
          </a:ln>
          <a:effectLst/>
        </p:spPr>
        <p:txBody>
          <a:bodyPr anchor="ctr">
            <a:spAutoFit/>
          </a:bodyPr>
          <a:lstStyle/>
          <a:p>
            <a:r>
              <a:rPr lang="en-GB">
                <a:solidFill>
                  <a:schemeClr val="tx1"/>
                </a:solidFill>
              </a:rPr>
              <a:t>   Advies aan Thaise premier en crisisteam over overstromings-</a:t>
            </a:r>
          </a:p>
          <a:p>
            <a:r>
              <a:rPr lang="en-GB">
                <a:solidFill>
                  <a:schemeClr val="tx1"/>
                </a:solidFill>
              </a:rPr>
              <a:t>   maatregelen (1 november 2011). </a:t>
            </a:r>
          </a:p>
        </p:txBody>
      </p:sp>
      <p:sp>
        <p:nvSpPr>
          <p:cNvPr id="30725" name="Rectangle 6"/>
          <p:cNvSpPr>
            <a:spLocks noChangeArrowheads="1"/>
          </p:cNvSpPr>
          <p:nvPr/>
        </p:nvSpPr>
        <p:spPr bwMode="auto">
          <a:xfrm>
            <a:off x="620713" y="674688"/>
            <a:ext cx="6057900" cy="274637"/>
          </a:xfrm>
          <a:prstGeom prst="rect">
            <a:avLst/>
          </a:prstGeom>
          <a:noFill/>
          <a:ln w="9525">
            <a:noFill/>
            <a:miter lim="800000"/>
            <a:headEnd/>
            <a:tailEnd/>
          </a:ln>
          <a:effectLst/>
        </p:spPr>
        <p:txBody>
          <a:bodyPr>
            <a:spAutoFit/>
          </a:bodyPr>
          <a:lstStyle/>
          <a:p>
            <a:r>
              <a:rPr lang="nl-NL" sz="1200"/>
              <a:t>Hydrological sciences / Social sciences &amp; policy analyses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4"/>
          <p:cNvSpPr txBox="1">
            <a:spLocks noChangeArrowheads="1"/>
          </p:cNvSpPr>
          <p:nvPr/>
        </p:nvSpPr>
        <p:spPr bwMode="auto">
          <a:xfrm>
            <a:off x="641350" y="217488"/>
            <a:ext cx="6951663" cy="519112"/>
          </a:xfrm>
          <a:prstGeom prst="rect">
            <a:avLst/>
          </a:prstGeom>
          <a:noFill/>
          <a:ln w="9525">
            <a:noFill/>
            <a:miter lim="800000"/>
            <a:headEnd/>
            <a:tailEnd/>
          </a:ln>
          <a:effectLst/>
        </p:spPr>
        <p:txBody>
          <a:bodyPr wrap="none">
            <a:spAutoFit/>
          </a:bodyPr>
          <a:lstStyle/>
          <a:p>
            <a:r>
              <a:rPr lang="nl-NL" sz="2800" b="1"/>
              <a:t>Leven in delta’s, kust- en riviergebieden</a:t>
            </a:r>
            <a:endParaRPr lang="en-US" sz="2800" b="1"/>
          </a:p>
        </p:txBody>
      </p:sp>
      <p:pic>
        <p:nvPicPr>
          <p:cNvPr id="6147" name="Picture 15" descr="nederlandse beelden2"/>
          <p:cNvPicPr>
            <a:picLocks noChangeAspect="1" noChangeArrowheads="1"/>
          </p:cNvPicPr>
          <p:nvPr/>
        </p:nvPicPr>
        <p:blipFill>
          <a:blip r:embed="rId3" cstate="print"/>
          <a:srcRect/>
          <a:stretch>
            <a:fillRect/>
          </a:stretch>
        </p:blipFill>
        <p:spPr bwMode="auto">
          <a:xfrm>
            <a:off x="0" y="1052513"/>
            <a:ext cx="9144000" cy="5114925"/>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0" y="6249988"/>
            <a:ext cx="7072313" cy="608012"/>
          </a:xfrm>
          <a:prstGeom prst="rect">
            <a:avLst/>
          </a:prstGeom>
          <a:solidFill>
            <a:schemeClr val="bg1"/>
          </a:solidFill>
          <a:ln w="9525">
            <a:noFill/>
            <a:miter lim="800000"/>
            <a:headEnd/>
            <a:tailEnd/>
          </a:ln>
          <a:effectLst/>
        </p:spPr>
        <p:txBody>
          <a:bodyPr wrap="none" anchor="ctr"/>
          <a:lstStyle/>
          <a:p>
            <a:endParaRPr lang="en-US"/>
          </a:p>
        </p:txBody>
      </p:sp>
      <p:sp>
        <p:nvSpPr>
          <p:cNvPr id="7171" name="Text Box 13"/>
          <p:cNvSpPr txBox="1">
            <a:spLocks noChangeArrowheads="1"/>
          </p:cNvSpPr>
          <p:nvPr/>
        </p:nvSpPr>
        <p:spPr bwMode="auto">
          <a:xfrm>
            <a:off x="641350" y="217488"/>
            <a:ext cx="6951663" cy="519112"/>
          </a:xfrm>
          <a:prstGeom prst="rect">
            <a:avLst/>
          </a:prstGeom>
          <a:noFill/>
          <a:ln w="9525">
            <a:noFill/>
            <a:miter lim="800000"/>
            <a:headEnd/>
            <a:tailEnd/>
          </a:ln>
          <a:effectLst/>
        </p:spPr>
        <p:txBody>
          <a:bodyPr wrap="none">
            <a:spAutoFit/>
          </a:bodyPr>
          <a:lstStyle/>
          <a:p>
            <a:r>
              <a:rPr lang="nl-NL" sz="2800" b="1"/>
              <a:t>Leven in delta’s, kust- en riviergebieden</a:t>
            </a:r>
            <a:endParaRPr lang="en-US" sz="2800" b="1"/>
          </a:p>
        </p:txBody>
      </p:sp>
      <p:pic>
        <p:nvPicPr>
          <p:cNvPr id="7172" name="Picture 16" descr="nederlandse beelden3"/>
          <p:cNvPicPr>
            <a:picLocks noChangeAspect="1" noChangeArrowheads="1"/>
          </p:cNvPicPr>
          <p:nvPr/>
        </p:nvPicPr>
        <p:blipFill>
          <a:blip r:embed="rId3" cstate="print"/>
          <a:srcRect l="6667" t="1042" b="2608"/>
          <a:stretch>
            <a:fillRect/>
          </a:stretch>
        </p:blipFill>
        <p:spPr bwMode="auto">
          <a:xfrm>
            <a:off x="0" y="976313"/>
            <a:ext cx="9144000" cy="528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14"/>
          <p:cNvSpPr txBox="1">
            <a:spLocks noChangeArrowheads="1"/>
          </p:cNvSpPr>
          <p:nvPr/>
        </p:nvSpPr>
        <p:spPr bwMode="auto">
          <a:xfrm>
            <a:off x="650875" y="217488"/>
            <a:ext cx="4675188" cy="519112"/>
          </a:xfrm>
          <a:prstGeom prst="rect">
            <a:avLst/>
          </a:prstGeom>
          <a:noFill/>
          <a:ln w="9525">
            <a:noFill/>
            <a:miter lim="800000"/>
            <a:headEnd/>
            <a:tailEnd/>
          </a:ln>
          <a:effectLst/>
        </p:spPr>
        <p:txBody>
          <a:bodyPr wrap="none">
            <a:spAutoFit/>
          </a:bodyPr>
          <a:lstStyle/>
          <a:p>
            <a:r>
              <a:rPr lang="nl-NL" sz="2800" b="1"/>
              <a:t>Onafhankelijk topinstituut</a:t>
            </a:r>
            <a:r>
              <a:rPr lang="nl-NL" sz="2800"/>
              <a:t> </a:t>
            </a:r>
            <a:endParaRPr lang="en-US" sz="2800"/>
          </a:p>
        </p:txBody>
      </p:sp>
      <p:pic>
        <p:nvPicPr>
          <p:cNvPr id="8195" name="Picture 20" descr="nederlandse beelden4"/>
          <p:cNvPicPr>
            <a:picLocks noChangeAspect="1" noChangeArrowheads="1"/>
          </p:cNvPicPr>
          <p:nvPr/>
        </p:nvPicPr>
        <p:blipFill>
          <a:blip r:embed="rId3" cstate="print"/>
          <a:srcRect/>
          <a:stretch>
            <a:fillRect/>
          </a:stretch>
        </p:blipFill>
        <p:spPr bwMode="auto">
          <a:xfrm>
            <a:off x="0" y="1042988"/>
            <a:ext cx="9144000" cy="5114925"/>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5"/>
          <p:cNvSpPr txBox="1">
            <a:spLocks noChangeArrowheads="1"/>
          </p:cNvSpPr>
          <p:nvPr/>
        </p:nvSpPr>
        <p:spPr bwMode="auto">
          <a:xfrm>
            <a:off x="755650" y="236538"/>
            <a:ext cx="2400300" cy="519112"/>
          </a:xfrm>
          <a:prstGeom prst="rect">
            <a:avLst/>
          </a:prstGeom>
          <a:noFill/>
          <a:ln w="9525">
            <a:noFill/>
            <a:miter lim="800000"/>
            <a:headEnd/>
            <a:tailEnd/>
          </a:ln>
          <a:effectLst/>
        </p:spPr>
        <p:txBody>
          <a:bodyPr>
            <a:spAutoFit/>
          </a:bodyPr>
          <a:lstStyle/>
          <a:p>
            <a:r>
              <a:rPr lang="nl-NL" sz="2800" b="1"/>
              <a:t>Onze missie </a:t>
            </a:r>
            <a:endParaRPr lang="en-US" sz="2800" b="1"/>
          </a:p>
        </p:txBody>
      </p:sp>
      <p:pic>
        <p:nvPicPr>
          <p:cNvPr id="9219" name="Picture 21" descr="nederlandse beelden5"/>
          <p:cNvPicPr>
            <a:picLocks noChangeAspect="1" noChangeArrowheads="1"/>
          </p:cNvPicPr>
          <p:nvPr/>
        </p:nvPicPr>
        <p:blipFill>
          <a:blip r:embed="rId3" cstate="print"/>
          <a:srcRect/>
          <a:stretch>
            <a:fillRect/>
          </a:stretch>
        </p:blipFill>
        <p:spPr bwMode="auto">
          <a:xfrm>
            <a:off x="0" y="1081088"/>
            <a:ext cx="9144000" cy="5114925"/>
          </a:xfrm>
          <a:prstGeom prst="rect">
            <a:avLst/>
          </a:prstGeom>
          <a:noFill/>
          <a:ln w="9525">
            <a:noFill/>
            <a:miter lim="800000"/>
            <a:headEnd/>
            <a:tailEnd/>
          </a:ln>
        </p:spPr>
      </p:pic>
      <p:pic>
        <p:nvPicPr>
          <p:cNvPr id="4" name="Picture 20" descr="Picture 10"/>
          <p:cNvPicPr>
            <a:picLocks noChangeAspect="1" noChangeArrowheads="1"/>
          </p:cNvPicPr>
          <p:nvPr/>
        </p:nvPicPr>
        <p:blipFill>
          <a:blip r:embed="rId4" cstate="print"/>
          <a:srcRect/>
          <a:stretch>
            <a:fillRect/>
          </a:stretch>
        </p:blipFill>
        <p:spPr bwMode="auto">
          <a:xfrm>
            <a:off x="4687889" y="1647725"/>
            <a:ext cx="2427286" cy="346175"/>
          </a:xfrm>
          <a:prstGeom prst="rect">
            <a:avLst/>
          </a:prstGeom>
          <a:noFill/>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12"/>
          <p:cNvSpPr txBox="1">
            <a:spLocks noChangeArrowheads="1"/>
          </p:cNvSpPr>
          <p:nvPr/>
        </p:nvSpPr>
        <p:spPr bwMode="auto">
          <a:xfrm>
            <a:off x="936625" y="207963"/>
            <a:ext cx="2895600" cy="519112"/>
          </a:xfrm>
          <a:prstGeom prst="rect">
            <a:avLst/>
          </a:prstGeom>
          <a:noFill/>
          <a:ln w="9525">
            <a:noFill/>
            <a:miter lim="800000"/>
            <a:headEnd/>
            <a:tailEnd/>
          </a:ln>
          <a:effectLst/>
        </p:spPr>
        <p:txBody>
          <a:bodyPr wrap="none">
            <a:spAutoFit/>
          </a:bodyPr>
          <a:lstStyle/>
          <a:p>
            <a:r>
              <a:rPr lang="nl-NL" sz="2800" b="1"/>
              <a:t>Feiten en cijfers</a:t>
            </a:r>
            <a:endParaRPr lang="en-US" sz="2800" b="1"/>
          </a:p>
        </p:txBody>
      </p:sp>
      <p:sp>
        <p:nvSpPr>
          <p:cNvPr id="11267" name="Text Box 13"/>
          <p:cNvSpPr txBox="1">
            <a:spLocks noChangeArrowheads="1"/>
          </p:cNvSpPr>
          <p:nvPr/>
        </p:nvSpPr>
        <p:spPr bwMode="auto">
          <a:xfrm>
            <a:off x="5124450" y="6238875"/>
            <a:ext cx="1914525" cy="376238"/>
          </a:xfrm>
          <a:prstGeom prst="rect">
            <a:avLst/>
          </a:prstGeom>
          <a:solidFill>
            <a:schemeClr val="bg1"/>
          </a:solidFill>
          <a:ln w="9525">
            <a:solidFill>
              <a:schemeClr val="bg1"/>
            </a:solidFill>
            <a:miter lim="800000"/>
            <a:headEnd/>
            <a:tailEnd/>
          </a:ln>
          <a:effectLst/>
        </p:spPr>
        <p:txBody>
          <a:bodyPr>
            <a:spAutoFit/>
          </a:bodyPr>
          <a:lstStyle/>
          <a:p>
            <a:pPr>
              <a:spcBef>
                <a:spcPct val="50000"/>
              </a:spcBef>
            </a:pPr>
            <a:endParaRPr lang="en-US"/>
          </a:p>
        </p:txBody>
      </p:sp>
      <p:sp>
        <p:nvSpPr>
          <p:cNvPr id="11268" name="Text Box 16"/>
          <p:cNvSpPr txBox="1">
            <a:spLocks noChangeArrowheads="1"/>
          </p:cNvSpPr>
          <p:nvPr/>
        </p:nvSpPr>
        <p:spPr bwMode="auto">
          <a:xfrm>
            <a:off x="5114925" y="6219825"/>
            <a:ext cx="571500" cy="366713"/>
          </a:xfrm>
          <a:prstGeom prst="rect">
            <a:avLst/>
          </a:prstGeom>
          <a:noFill/>
          <a:ln w="9525">
            <a:noFill/>
            <a:miter lim="800000"/>
            <a:headEnd/>
            <a:tailEnd/>
          </a:ln>
          <a:effectLst/>
        </p:spPr>
        <p:txBody>
          <a:bodyPr>
            <a:spAutoFit/>
          </a:bodyPr>
          <a:lstStyle/>
          <a:p>
            <a:pPr>
              <a:spcBef>
                <a:spcPct val="50000"/>
              </a:spcBef>
            </a:pPr>
            <a:endParaRPr lang="en-US"/>
          </a:p>
        </p:txBody>
      </p:sp>
      <p:pic>
        <p:nvPicPr>
          <p:cNvPr id="11269" name="Picture 17" descr="nederlandse beelden7"/>
          <p:cNvPicPr>
            <a:picLocks noChangeAspect="1" noChangeArrowheads="1"/>
          </p:cNvPicPr>
          <p:nvPr/>
        </p:nvPicPr>
        <p:blipFill>
          <a:blip r:embed="rId3" cstate="print"/>
          <a:srcRect/>
          <a:stretch>
            <a:fillRect/>
          </a:stretch>
        </p:blipFill>
        <p:spPr bwMode="auto">
          <a:xfrm>
            <a:off x="0" y="1052513"/>
            <a:ext cx="9144000" cy="51149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746125" y="217488"/>
            <a:ext cx="4643438" cy="519112"/>
          </a:xfrm>
          <a:prstGeom prst="rect">
            <a:avLst/>
          </a:prstGeom>
          <a:noFill/>
          <a:ln w="9525">
            <a:noFill/>
            <a:miter lim="800000"/>
            <a:headEnd/>
            <a:tailEnd/>
          </a:ln>
          <a:effectLst/>
        </p:spPr>
        <p:txBody>
          <a:bodyPr wrap="none">
            <a:spAutoFit/>
          </a:bodyPr>
          <a:lstStyle/>
          <a:p>
            <a:r>
              <a:rPr lang="nl-NL" sz="2800" b="1"/>
              <a:t>Maatschappelijke thema’s</a:t>
            </a:r>
            <a:r>
              <a:rPr lang="nl-NL"/>
              <a:t> </a:t>
            </a:r>
            <a:endParaRPr lang="en-US"/>
          </a:p>
        </p:txBody>
      </p:sp>
      <p:sp>
        <p:nvSpPr>
          <p:cNvPr id="10243" name="Text Box 7"/>
          <p:cNvSpPr txBox="1">
            <a:spLocks noChangeArrowheads="1"/>
          </p:cNvSpPr>
          <p:nvPr/>
        </p:nvSpPr>
        <p:spPr bwMode="auto">
          <a:xfrm>
            <a:off x="0" y="6238875"/>
            <a:ext cx="619125"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0244" name="Text Box 8"/>
          <p:cNvSpPr txBox="1">
            <a:spLocks noChangeArrowheads="1"/>
          </p:cNvSpPr>
          <p:nvPr/>
        </p:nvSpPr>
        <p:spPr bwMode="auto">
          <a:xfrm>
            <a:off x="0" y="6286500"/>
            <a:ext cx="581025" cy="366713"/>
          </a:xfrm>
          <a:prstGeom prst="rect">
            <a:avLst/>
          </a:prstGeom>
          <a:solidFill>
            <a:schemeClr val="bg1"/>
          </a:solidFill>
          <a:ln w="9525">
            <a:noFill/>
            <a:miter lim="800000"/>
            <a:headEnd/>
            <a:tailEnd/>
          </a:ln>
          <a:effectLst/>
        </p:spPr>
        <p:txBody>
          <a:bodyPr>
            <a:spAutoFit/>
          </a:bodyPr>
          <a:lstStyle/>
          <a:p>
            <a:pPr>
              <a:spcBef>
                <a:spcPct val="50000"/>
              </a:spcBef>
            </a:pPr>
            <a:endParaRPr lang="en-US"/>
          </a:p>
        </p:txBody>
      </p:sp>
      <p:pic>
        <p:nvPicPr>
          <p:cNvPr id="10245" name="Picture 11" descr="Visual thema's"/>
          <p:cNvPicPr>
            <a:picLocks noChangeAspect="1" noChangeArrowheads="1"/>
          </p:cNvPicPr>
          <p:nvPr/>
        </p:nvPicPr>
        <p:blipFill>
          <a:blip r:embed="rId3" cstate="print"/>
          <a:srcRect/>
          <a:stretch>
            <a:fillRect/>
          </a:stretch>
        </p:blipFill>
        <p:spPr bwMode="auto">
          <a:xfrm>
            <a:off x="962025" y="1073150"/>
            <a:ext cx="6869113" cy="5126038"/>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7934</TotalTime>
  <Words>2929</Words>
  <Application>Microsoft Office PowerPoint</Application>
  <PresentationFormat>Diavoorstelling (4:3)</PresentationFormat>
  <Paragraphs>313</Paragraphs>
  <Slides>36</Slides>
  <Notes>32</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36</vt:i4>
      </vt:variant>
    </vt:vector>
  </HeadingPairs>
  <TitlesOfParts>
    <vt:vector size="41" baseType="lpstr">
      <vt:lpstr>Arial</vt:lpstr>
      <vt:lpstr>Times New Roman</vt:lpstr>
      <vt:lpstr>Wingdings</vt:lpstr>
      <vt:lpstr>Default Design</vt:lpstr>
      <vt:lpstr>1_Default Design</vt:lpstr>
      <vt:lpstr>Dia 1</vt:lpstr>
      <vt:lpstr>Dia 2</vt:lpstr>
      <vt:lpstr>Dia 3</vt:lpstr>
      <vt:lpstr>Dia 4</vt:lpstr>
      <vt:lpstr>Dia 5</vt:lpstr>
      <vt:lpstr>Dia 6</vt:lpstr>
      <vt:lpstr>Dia 7</vt:lpstr>
      <vt:lpstr>Dia 8</vt:lpstr>
      <vt:lpstr>Dia 9</vt:lpstr>
      <vt:lpstr>Dia 10</vt:lpstr>
      <vt:lpstr>Dia 11</vt:lpstr>
      <vt:lpstr>Dia 12</vt:lpstr>
      <vt:lpstr>Dia 13</vt:lpstr>
      <vt:lpstr>Dia 14</vt:lpstr>
      <vt:lpstr>Dia 15</vt:lpstr>
      <vt:lpstr>Dia 16</vt:lpstr>
      <vt:lpstr>Dia 17</vt:lpstr>
      <vt:lpstr>Dia 18</vt:lpstr>
      <vt:lpstr>Dia 19</vt:lpstr>
      <vt:lpstr>Dia 20</vt:lpstr>
      <vt:lpstr>Dia 21</vt:lpstr>
      <vt:lpstr>Dia 22</vt:lpstr>
      <vt:lpstr>Dia 23</vt:lpstr>
      <vt:lpstr>Uitbreiding Rotterdamse haven</vt:lpstr>
      <vt:lpstr>Schoner met Puridrain</vt:lpstr>
      <vt:lpstr>Dia 26</vt:lpstr>
      <vt:lpstr>Dia 27</vt:lpstr>
      <vt:lpstr>Dia 28</vt:lpstr>
      <vt:lpstr>Dia 29</vt:lpstr>
      <vt:lpstr>Dia 30</vt:lpstr>
      <vt:lpstr>Onderzoek stabiliteit stenen berm (kust Darwin)</vt:lpstr>
      <vt:lpstr>Palm Island, Dubai </vt:lpstr>
      <vt:lpstr>Rivieren Korea </vt:lpstr>
      <vt:lpstr>Hoogwatervoorspelling USA</vt:lpstr>
      <vt:lpstr>Mekong Delta Plan Vietnam</vt:lpstr>
      <vt:lpstr>Overstromingen Thailand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gtl</dc:creator>
  <cp:lastModifiedBy>Remco van Ek</cp:lastModifiedBy>
  <cp:revision>201</cp:revision>
  <cp:lastPrinted>2007-11-21T13:24:47Z</cp:lastPrinted>
  <dcterms:created xsi:type="dcterms:W3CDTF">2007-11-23T10:40:51Z</dcterms:created>
  <dcterms:modified xsi:type="dcterms:W3CDTF">2014-06-02T04:38:35Z</dcterms:modified>
</cp:coreProperties>
</file>