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29"/>
  </p:notesMasterIdLst>
  <p:sldIdLst>
    <p:sldId id="256" r:id="rId3"/>
    <p:sldId id="285" r:id="rId4"/>
    <p:sldId id="286" r:id="rId5"/>
    <p:sldId id="289" r:id="rId6"/>
    <p:sldId id="287" r:id="rId7"/>
    <p:sldId id="273" r:id="rId8"/>
    <p:sldId id="295" r:id="rId9"/>
    <p:sldId id="288" r:id="rId10"/>
    <p:sldId id="290" r:id="rId11"/>
    <p:sldId id="279" r:id="rId12"/>
    <p:sldId id="291" r:id="rId13"/>
    <p:sldId id="292" r:id="rId14"/>
    <p:sldId id="267" r:id="rId15"/>
    <p:sldId id="280" r:id="rId16"/>
    <p:sldId id="265" r:id="rId17"/>
    <p:sldId id="278" r:id="rId18"/>
    <p:sldId id="281" r:id="rId19"/>
    <p:sldId id="282" r:id="rId20"/>
    <p:sldId id="271" r:id="rId21"/>
    <p:sldId id="270" r:id="rId22"/>
    <p:sldId id="269" r:id="rId23"/>
    <p:sldId id="276" r:id="rId24"/>
    <p:sldId id="296" r:id="rId25"/>
    <p:sldId id="260" r:id="rId26"/>
    <p:sldId id="294" r:id="rId27"/>
    <p:sldId id="29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E928A4-D073-4F68-BA4A-73F26D5155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837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4763"/>
            <a:ext cx="9144000" cy="2547937"/>
            <a:chOff x="0" y="3"/>
            <a:chExt cx="6240" cy="1739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"/>
              <a:ext cx="2830" cy="1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" y="218"/>
              <a:ext cx="1603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0" y="1089"/>
              <a:ext cx="6240" cy="219"/>
            </a:xfrm>
            <a:prstGeom prst="rect">
              <a:avLst/>
            </a:prstGeom>
            <a:solidFill>
              <a:srgbClr val="7FA1B6">
                <a:alpha val="250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0" y="1306"/>
              <a:ext cx="6240" cy="218"/>
            </a:xfrm>
            <a:prstGeom prst="rect">
              <a:avLst/>
            </a:prstGeom>
            <a:solidFill>
              <a:srgbClr val="7FA1B6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endParaRPr lang="en-GB" altLang="en-US" smtClean="0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0" y="1524"/>
              <a:ext cx="6240" cy="218"/>
            </a:xfrm>
            <a:prstGeom prst="rect">
              <a:avLst/>
            </a:prstGeom>
            <a:solidFill>
              <a:srgbClr val="7FA1B6">
                <a:alpha val="7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>
              <a:lvl1pPr defTabSz="414338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88938" indent="-195263" defTabSz="414338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584200" indent="-193675" defTabSz="414338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781050" indent="-193675" defTabSz="414338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976313" indent="-195263" defTabSz="414338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1433513" indent="-195263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1890713" indent="-195263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2347913" indent="-195263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2805113" indent="-195263" defTabSz="41433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hangingPunct="0">
                <a:lnSpc>
                  <a:spcPct val="80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endParaRPr lang="nl-NL" altLang="en-US" sz="1600" smtClean="0">
                <a:solidFill>
                  <a:schemeClr val="bg1"/>
                </a:solidFill>
                <a:ea typeface="MS Gothic" charset="-128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0" y="1306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0" y="1524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0" y="1089"/>
              <a:ext cx="624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3076575"/>
            <a:ext cx="6618288" cy="885825"/>
          </a:xfrm>
        </p:spPr>
        <p:txBody>
          <a:bodyPr tIns="0" bIns="0"/>
          <a:lstStyle>
            <a:lvl1pPr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altLang="en-US" noProof="0" smtClean="0"/>
              <a:t>Klik om het opmaakprofiel te bewerken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113213"/>
            <a:ext cx="6618288" cy="1144587"/>
          </a:xfrm>
        </p:spPr>
        <p:txBody>
          <a:bodyPr/>
          <a:lstStyle>
            <a:lvl1pPr marL="0" indent="0">
              <a:defRPr>
                <a:solidFill>
                  <a:srgbClr val="008BBF"/>
                </a:solidFill>
              </a:defRPr>
            </a:lvl1pPr>
          </a:lstStyle>
          <a:p>
            <a:pPr lvl="0"/>
            <a:r>
              <a:rPr lang="nl-NL" altLang="en-US" noProof="0" smtClean="0"/>
              <a:t>Klik om het opmaakprofiel van de modelondertitel te bewerken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2057400" y="5803900"/>
            <a:ext cx="6618288" cy="338138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B70D8D70-CC42-48DE-98DD-D5E813DA234A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432672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EB1A6-1BC5-445C-BCF0-2CA09A55B7C9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D13CA-E10D-458C-A1E1-AEB789C36C09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115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233363"/>
            <a:ext cx="2047875" cy="5549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6913" y="233363"/>
            <a:ext cx="5995987" cy="5549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2DFE3-40C5-4E35-9359-C630E5C27F62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ADC9E-625C-428B-9573-08BF53F3F58E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697685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20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69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413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4149725"/>
            <a:ext cx="4027487" cy="57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1075" y="4149725"/>
            <a:ext cx="4029075" cy="57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499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0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97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404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28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3403E-96FA-403B-914A-93902EFC1B9C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6DBC7-451E-474C-B20D-5B5243FCF727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700913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749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1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3505200"/>
            <a:ext cx="2062162" cy="121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3505200"/>
            <a:ext cx="6035675" cy="121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93E78-3D45-48D5-8114-D829E4C9AE8D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B0EC1-5BF9-407A-80EF-00844B6D4092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90583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9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0113" y="1482725"/>
            <a:ext cx="3860800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742B4-41AD-4380-955B-3D98184A1312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D86AB-763D-4C1F-BC17-9394543AAA45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84281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5BA1F-A930-46F2-B493-519544E00370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F7BB-F1A1-4204-89C8-1CCAEE8E9B3D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7639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32CB3-194E-4835-8A07-51F91F077842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2CE5-A28D-42BB-B42B-01B5F17CF83A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68138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3B839-361B-4D2E-A2C6-9393A7F71351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B312-D9B9-4858-859D-A8F5C6F1216F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9625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74730-C2B7-4437-A164-146EC03C87D1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82994-E930-42CD-90A8-05E2EBCB0949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05609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48C54-D9BF-4B9A-A14F-D55DFAB4047A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9E22-70DB-4EE8-BB79-FFDD96844246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2920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Klik om de opmaakprofielen van de modeltekst te bewerken</a:t>
            </a:r>
          </a:p>
          <a:p>
            <a:pPr lvl="1"/>
            <a:r>
              <a:rPr lang="en-GB" altLang="en-US" smtClean="0"/>
              <a:t>Tweede niveau</a:t>
            </a:r>
          </a:p>
          <a:p>
            <a:pPr lvl="2"/>
            <a:r>
              <a:rPr lang="en-GB" altLang="en-US" smtClean="0"/>
              <a:t>Derde niveau</a:t>
            </a:r>
          </a:p>
          <a:p>
            <a:pPr lvl="3"/>
            <a:r>
              <a:rPr lang="en-GB" altLang="en-US" smtClean="0"/>
              <a:t>Vierde niveau</a:t>
            </a:r>
          </a:p>
          <a:p>
            <a:pPr lvl="4"/>
            <a:r>
              <a:rPr lang="en-GB" altLang="en-US" smtClean="0"/>
              <a:t>Vijfde niveau</a:t>
            </a:r>
          </a:p>
          <a:p>
            <a:pPr lvl="0"/>
            <a:endParaRPr lang="nl-NL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22613" y="6613525"/>
            <a:ext cx="143668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fld id="{60982F37-392B-4419-9B0E-B36667E7CE20}" type="datetime1">
              <a:rPr lang="en-US" altLang="en-US"/>
              <a:pPr>
                <a:defRPr/>
              </a:pPr>
              <a:t>27-Oct-14</a:t>
            </a:fld>
            <a:endParaRPr lang="nl-NL" alt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613525"/>
            <a:ext cx="24399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endParaRPr lang="nl-NL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83100" y="6613525"/>
            <a:ext cx="4683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8BBF"/>
                </a:solidFill>
              </a:defRPr>
            </a:lvl1pPr>
          </a:lstStyle>
          <a:p>
            <a:pPr>
              <a:defRPr/>
            </a:pPr>
            <a:fld id="{4121AF3D-70C2-4878-BC71-B514E9588DD8}" type="slidenum">
              <a:rPr lang="nl-NL" altLang="en-US"/>
              <a:pPr>
                <a:defRPr/>
              </a:pPr>
              <a:t>‹#›</a:t>
            </a:fld>
            <a:endParaRPr lang="nl-NL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-1588"/>
            <a:ext cx="9123363" cy="954088"/>
          </a:xfrm>
          <a:prstGeom prst="rect">
            <a:avLst/>
          </a:prstGeom>
          <a:solidFill>
            <a:srgbClr val="A6A69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-1588"/>
            <a:ext cx="1489075" cy="95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2" name="Picture 8" descr="D111-00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-22225"/>
            <a:ext cx="15859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-14288" y="-26988"/>
            <a:ext cx="9123363" cy="319088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317500"/>
            <a:ext cx="9123363" cy="317500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0" y="635000"/>
            <a:ext cx="9123363" cy="317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414338">
              <a:defRPr>
                <a:solidFill>
                  <a:schemeClr val="tx1"/>
                </a:solidFill>
                <a:latin typeface="Arial" charset="0"/>
              </a:defRPr>
            </a:lvl1pPr>
            <a:lvl2pPr marL="388938" indent="-195263" defTabSz="414338">
              <a:defRPr>
                <a:solidFill>
                  <a:schemeClr val="tx1"/>
                </a:solidFill>
                <a:latin typeface="Arial" charset="0"/>
              </a:defRPr>
            </a:lvl2pPr>
            <a:lvl3pPr marL="584200" indent="-193675" defTabSz="414338">
              <a:defRPr>
                <a:solidFill>
                  <a:schemeClr val="tx1"/>
                </a:solidFill>
                <a:latin typeface="Arial" charset="0"/>
              </a:defRPr>
            </a:lvl3pPr>
            <a:lvl4pPr marL="781050" indent="-193675" defTabSz="414338">
              <a:defRPr>
                <a:solidFill>
                  <a:schemeClr val="tx1"/>
                </a:solidFill>
                <a:latin typeface="Arial" charset="0"/>
              </a:defRPr>
            </a:lvl4pPr>
            <a:lvl5pPr marL="976313" indent="-195263" defTabSz="414338">
              <a:defRPr>
                <a:solidFill>
                  <a:schemeClr val="tx1"/>
                </a:solidFill>
                <a:latin typeface="Arial" charset="0"/>
              </a:defRPr>
            </a:lvl5pPr>
            <a:lvl6pPr marL="14335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8907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3479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8051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nl-NL" altLang="en-US" sz="1600" smtClean="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317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350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0" y="952500"/>
            <a:ext cx="9123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96913" y="233363"/>
            <a:ext cx="8196262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het opmaakprofiel te bewerken</a:t>
            </a:r>
          </a:p>
        </p:txBody>
      </p:sp>
      <p:pic>
        <p:nvPicPr>
          <p:cNvPr id="1040" name="Picture 16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Line 17"/>
          <p:cNvSpPr>
            <a:spLocks noChangeShapeType="1"/>
          </p:cNvSpPr>
          <p:nvPr/>
        </p:nvSpPr>
        <p:spPr bwMode="auto">
          <a:xfrm flipH="1">
            <a:off x="0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FFFFFE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8BBF"/>
        </a:buClr>
        <a:buFont typeface="Arial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166225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3" descr="onderkan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8"/>
          <a:stretch>
            <a:fillRect/>
          </a:stretch>
        </p:blipFill>
        <p:spPr bwMode="auto">
          <a:xfrm>
            <a:off x="0" y="5791200"/>
            <a:ext cx="91455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1588" y="0"/>
            <a:ext cx="9145588" cy="325438"/>
          </a:xfrm>
          <a:prstGeom prst="rect">
            <a:avLst/>
          </a:prstGeom>
          <a:solidFill>
            <a:schemeClr val="tx1">
              <a:alpha val="2509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-1588" y="325438"/>
            <a:ext cx="9145588" cy="322262"/>
          </a:xfrm>
          <a:prstGeom prst="rect">
            <a:avLst/>
          </a:prstGeom>
          <a:solidFill>
            <a:schemeClr val="tx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-1588" y="647700"/>
            <a:ext cx="9145588" cy="3254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>
            <a:lvl1pPr defTabSz="414338">
              <a:defRPr>
                <a:solidFill>
                  <a:schemeClr val="tx1"/>
                </a:solidFill>
                <a:latin typeface="Arial" charset="0"/>
              </a:defRPr>
            </a:lvl1pPr>
            <a:lvl2pPr marL="388938" indent="-195263" defTabSz="414338">
              <a:defRPr>
                <a:solidFill>
                  <a:schemeClr val="tx1"/>
                </a:solidFill>
                <a:latin typeface="Arial" charset="0"/>
              </a:defRPr>
            </a:lvl2pPr>
            <a:lvl3pPr marL="584200" indent="-193675" defTabSz="414338">
              <a:defRPr>
                <a:solidFill>
                  <a:schemeClr val="tx1"/>
                </a:solidFill>
                <a:latin typeface="Arial" charset="0"/>
              </a:defRPr>
            </a:lvl3pPr>
            <a:lvl4pPr marL="781050" indent="-193675" defTabSz="414338">
              <a:defRPr>
                <a:solidFill>
                  <a:schemeClr val="tx1"/>
                </a:solidFill>
                <a:latin typeface="Arial" charset="0"/>
              </a:defRPr>
            </a:lvl4pPr>
            <a:lvl5pPr marL="976313" indent="-195263" defTabSz="414338">
              <a:defRPr>
                <a:solidFill>
                  <a:schemeClr val="tx1"/>
                </a:solidFill>
                <a:latin typeface="Arial" charset="0"/>
              </a:defRPr>
            </a:lvl5pPr>
            <a:lvl6pPr marL="14335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18907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23479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2805113" indent="-195263" defTabSz="4143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80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nl-NL" altLang="en-US" sz="1600" smtClean="0">
              <a:solidFill>
                <a:schemeClr val="bg1"/>
              </a:solidFill>
              <a:ea typeface="MS Gothic" charset="-128"/>
            </a:endParaRP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-1588" y="325438"/>
            <a:ext cx="9140826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-1588" y="647700"/>
            <a:ext cx="9140826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-1588" y="973138"/>
            <a:ext cx="9140826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058" name="Picture 10" descr="woordmer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323013"/>
            <a:ext cx="156686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31825" y="3505200"/>
            <a:ext cx="82296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&lt;hoofdstuknummer&gt;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4149725"/>
            <a:ext cx="82089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&lt;hoofdstuktitel&gt;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4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://www.eu-watch.org/" TargetMode="External"/><Relationship Id="rId7" Type="http://schemas.openxmlformats.org/officeDocument/2006/relationships/image" Target="../media/image61.png"/><Relationship Id="rId2" Type="http://schemas.openxmlformats.org/officeDocument/2006/relationships/hyperlink" Target="http://www.geo.uio.no/ed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://www.feem-project.net/xerochore/index.php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eu-drought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opproject.eu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67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hyperlink" Target="http://www.ewatercycle.nl/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://www.earth2observe.eu/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://www.glowasis.eu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1619250" y="5589588"/>
            <a:ext cx="6618288" cy="338137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smtClean="0">
                <a:solidFill>
                  <a:srgbClr val="008BBF"/>
                </a:solidFill>
              </a:rPr>
              <a:t>October 24</a:t>
            </a:r>
            <a:r>
              <a:rPr lang="en-US" altLang="en-US" sz="1600" baseline="30000" smtClean="0">
                <a:solidFill>
                  <a:srgbClr val="008BBF"/>
                </a:solidFill>
              </a:rPr>
              <a:t>th</a:t>
            </a:r>
            <a:r>
              <a:rPr lang="en-US" altLang="en-US" sz="1600" smtClean="0">
                <a:solidFill>
                  <a:srgbClr val="008BBF"/>
                </a:solidFill>
              </a:rPr>
              <a:t> 2014</a:t>
            </a:r>
            <a:endParaRPr lang="nl-NL" altLang="en-US" sz="1600" smtClean="0">
              <a:solidFill>
                <a:srgbClr val="008BBF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3068638"/>
            <a:ext cx="6618287" cy="885825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Dutch research on drought in relation to European drought policy</a:t>
            </a:r>
            <a:r>
              <a:rPr lang="nl-NL" altLang="en-US" sz="2400" smtClean="0"/>
              <a:t/>
            </a:r>
            <a:br>
              <a:rPr lang="nl-NL" altLang="en-US" sz="2400" smtClean="0"/>
            </a:br>
            <a:r>
              <a:rPr lang="nl-NL" altLang="en-US" sz="2400" smtClean="0"/>
              <a:t/>
            </a:r>
            <a:br>
              <a:rPr lang="nl-NL" altLang="en-US" sz="2400" smtClean="0"/>
            </a:br>
            <a:r>
              <a:rPr lang="nl-NL" altLang="en-US" sz="2400" smtClean="0"/>
              <a:t/>
            </a:r>
            <a:br>
              <a:rPr lang="nl-NL" altLang="en-US" sz="2400" smtClean="0"/>
            </a:br>
            <a:r>
              <a:rPr lang="nl-NL" altLang="en-US" sz="2400" smtClean="0"/>
              <a:t/>
            </a:r>
            <a:br>
              <a:rPr lang="nl-NL" altLang="en-US" sz="2400" smtClean="0"/>
            </a:br>
            <a:r>
              <a:rPr lang="nl-NL" altLang="en-US" sz="2400" smtClean="0"/>
              <a:t/>
            </a:r>
            <a:br>
              <a:rPr lang="nl-NL" altLang="en-US" sz="2400" smtClean="0"/>
            </a:br>
            <a:endParaRPr lang="en-US" altLang="en-US" sz="2400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3860800"/>
            <a:ext cx="6618288" cy="1144588"/>
          </a:xfrm>
        </p:spPr>
        <p:txBody>
          <a:bodyPr/>
          <a:lstStyle/>
          <a:p>
            <a:pPr eaLnBrk="1" hangingPunct="1"/>
            <a:endParaRPr lang="nl-NL" altLang="en-US" smtClean="0"/>
          </a:p>
          <a:p>
            <a:pPr eaLnBrk="1" hangingPunct="1"/>
            <a:endParaRPr lang="nl-NL" altLang="en-US" smtClean="0"/>
          </a:p>
          <a:p>
            <a:pPr eaLnBrk="1" hangingPunct="1"/>
            <a:r>
              <a:rPr lang="nl-NL" altLang="en-US" smtClean="0"/>
              <a:t>Remco van Ek – remco.vanek@deltares.nl</a:t>
            </a:r>
            <a:endParaRPr lang="en-US" altLang="en-US" smtClean="0"/>
          </a:p>
        </p:txBody>
      </p:sp>
      <p:sp>
        <p:nvSpPr>
          <p:cNvPr id="2" name="TextBox 1"/>
          <p:cNvSpPr txBox="1"/>
          <p:nvPr/>
        </p:nvSpPr>
        <p:spPr>
          <a:xfrm>
            <a:off x="1526956" y="5095750"/>
            <a:ext cx="32768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Drought and low flows, including groundwater</a:t>
            </a:r>
          </a:p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NHV international conference, Maastricht</a:t>
            </a:r>
            <a:endParaRPr lang="en-GB" sz="1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763" y="1136650"/>
            <a:ext cx="8616950" cy="5106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9EA75D-328A-4A62-8580-43AB8B4CF0EB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2. Dutch research on droughts</a:t>
            </a:r>
            <a:endParaRPr lang="en-US" altLang="en-US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14325" y="2085975"/>
          <a:ext cx="4378325" cy="39576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8325"/>
              </a:tblGrid>
              <a:tr h="365808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Topics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Problem analysis, impacts (models)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Planning (policy, management)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Data management (water accounting)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Interpretation (indicators)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Early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warning systems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Global Water Services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Integrated Water Resource Management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Innovative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measures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Monitoring and evaluation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5918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Governance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789488" y="2100263"/>
          <a:ext cx="3994150" cy="7413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94150"/>
              </a:tblGrid>
              <a:tr h="37068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Scale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68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Local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– Regional – National - Global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75200" y="2963863"/>
          <a:ext cx="3994150" cy="10112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94150"/>
              </a:tblGrid>
              <a:tr h="37095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Sector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64028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Drinking water,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Agriculture, Transport, Nature, Urban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789488" y="4122738"/>
          <a:ext cx="3994150" cy="101123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94150"/>
              </a:tblGrid>
              <a:tr h="37095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Technology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64028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Water technology, Delta technology, Agro technology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734" marB="457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802188" y="5245100"/>
          <a:ext cx="3995737" cy="7413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95737"/>
              </a:tblGrid>
              <a:tr h="37068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Institutes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</a:tr>
              <a:tr h="37068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Deltares, WUR/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Alterra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, KNMI, KWR, ...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63" marR="91463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3375" name="TextBox 5"/>
          <p:cNvSpPr txBox="1">
            <a:spLocks noChangeArrowheads="1"/>
          </p:cNvSpPr>
          <p:nvPr/>
        </p:nvSpPr>
        <p:spPr bwMode="auto">
          <a:xfrm>
            <a:off x="360363" y="1195388"/>
            <a:ext cx="7186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>
                <a:solidFill>
                  <a:srgbClr val="C00000"/>
                </a:solidFill>
              </a:rPr>
              <a:t>R&amp;D on WS&amp;D? Many organizations involved on many subjects!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>
                <a:solidFill>
                  <a:srgbClr val="C00000"/>
                </a:solidFill>
              </a:rPr>
              <a:t> … therefore an overview, but not complete …</a:t>
            </a:r>
            <a:endParaRPr lang="en-GB" altLang="en-US" sz="1800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D61B5D-B61F-419B-8187-5AE8D6A77D9E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2. Dutch research on droughts</a:t>
            </a:r>
            <a:br>
              <a:rPr lang="nl-NL" altLang="en-US" smtClean="0"/>
            </a:br>
            <a:r>
              <a:rPr lang="nl-NL" altLang="en-US" sz="1800" b="0" smtClean="0"/>
              <a:t>Policy analysis, impacts</a:t>
            </a:r>
            <a:endParaRPr lang="en-US" altLang="en-US" b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Delta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programme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: sub-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programme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freshwater</a:t>
            </a:r>
            <a:endParaRPr lang="nl-NL" alt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>
              <a:defRPr/>
            </a:pPr>
            <a:r>
              <a:rPr lang="nl-NL" altLang="en-US" sz="1800" i="1" dirty="0" err="1" smtClean="0">
                <a:solidFill>
                  <a:srgbClr val="C00000"/>
                </a:solidFill>
              </a:rPr>
              <a:t>Nation</a:t>
            </a:r>
            <a:r>
              <a:rPr lang="nl-NL" altLang="en-US" sz="1800" i="1" dirty="0" smtClean="0">
                <a:solidFill>
                  <a:srgbClr val="C00000"/>
                </a:solidFill>
              </a:rPr>
              <a:t> </a:t>
            </a:r>
            <a:r>
              <a:rPr lang="nl-NL" altLang="en-US" sz="1800" i="1" dirty="0" err="1" smtClean="0">
                <a:solidFill>
                  <a:srgbClr val="C00000"/>
                </a:solidFill>
              </a:rPr>
              <a:t>wide</a:t>
            </a:r>
            <a:r>
              <a:rPr lang="nl-NL" altLang="en-US" sz="1800" i="1" dirty="0" smtClean="0">
                <a:solidFill>
                  <a:srgbClr val="C00000"/>
                </a:solidFill>
              </a:rPr>
              <a:t> analysis of water </a:t>
            </a:r>
            <a:r>
              <a:rPr lang="nl-NL" altLang="en-US" sz="1800" i="1" dirty="0" err="1" smtClean="0">
                <a:solidFill>
                  <a:srgbClr val="C00000"/>
                </a:solidFill>
              </a:rPr>
              <a:t>scarcity</a:t>
            </a:r>
            <a:r>
              <a:rPr lang="nl-NL" altLang="en-US" sz="1800" i="1" dirty="0" smtClean="0">
                <a:solidFill>
                  <a:srgbClr val="C00000"/>
                </a:solidFill>
              </a:rPr>
              <a:t> </a:t>
            </a:r>
            <a:r>
              <a:rPr lang="nl-NL" altLang="en-US" sz="1800" i="1" dirty="0" err="1" smtClean="0">
                <a:solidFill>
                  <a:srgbClr val="C00000"/>
                </a:solidFill>
              </a:rPr>
              <a:t>and</a:t>
            </a:r>
            <a:r>
              <a:rPr lang="nl-NL" altLang="en-US" sz="1800" i="1" dirty="0" smtClean="0">
                <a:solidFill>
                  <a:srgbClr val="C00000"/>
                </a:solidFill>
              </a:rPr>
              <a:t> </a:t>
            </a:r>
            <a:r>
              <a:rPr lang="nl-NL" altLang="en-US" sz="1800" i="1" dirty="0" err="1" smtClean="0">
                <a:solidFill>
                  <a:srgbClr val="C00000"/>
                </a:solidFill>
              </a:rPr>
              <a:t>droughts</a:t>
            </a:r>
            <a:endParaRPr lang="nl-NL" altLang="en-US" sz="1800" i="1" dirty="0" smtClean="0">
              <a:solidFill>
                <a:srgbClr val="C00000"/>
              </a:solidFill>
            </a:endParaRPr>
          </a:p>
          <a:p>
            <a:pPr marL="0" indent="0" eaLnBrk="1" hangingPunct="1">
              <a:defRPr/>
            </a:pPr>
            <a:r>
              <a:rPr lang="nl-NL" altLang="en-US" sz="1800" b="1" dirty="0" smtClean="0"/>
              <a:t>Goal</a:t>
            </a:r>
            <a:r>
              <a:rPr lang="nl-NL" altLang="en-US" sz="1800" dirty="0" smtClean="0"/>
              <a:t>: </a:t>
            </a:r>
            <a:r>
              <a:rPr lang="nl-NL" altLang="en-US" sz="1800" dirty="0" err="1" smtClean="0"/>
              <a:t>Sustainable</a:t>
            </a:r>
            <a:r>
              <a:rPr lang="nl-NL" altLang="en-US" sz="1800" dirty="0" smtClean="0"/>
              <a:t> </a:t>
            </a:r>
            <a:r>
              <a:rPr lang="nl-NL" altLang="en-US" sz="1800" dirty="0" err="1" smtClean="0"/>
              <a:t>freshwater</a:t>
            </a:r>
            <a:r>
              <a:rPr lang="nl-NL" altLang="en-US" sz="1800" dirty="0" smtClean="0"/>
              <a:t> management, </a:t>
            </a:r>
            <a:r>
              <a:rPr lang="nl-NL" altLang="en-US" sz="1800" dirty="0" err="1" smtClean="0"/>
              <a:t>now</a:t>
            </a:r>
            <a:r>
              <a:rPr lang="nl-NL" altLang="en-US" sz="1800" dirty="0" smtClean="0"/>
              <a:t> </a:t>
            </a:r>
            <a:r>
              <a:rPr lang="nl-NL" altLang="en-US" sz="1800" dirty="0" err="1" smtClean="0"/>
              <a:t>and</a:t>
            </a:r>
            <a:r>
              <a:rPr lang="nl-NL" altLang="en-US" sz="1800" dirty="0" smtClean="0"/>
              <a:t> in 2050</a:t>
            </a:r>
          </a:p>
          <a:p>
            <a:pPr marL="0" indent="0" eaLnBrk="1" hangingPunct="1">
              <a:defRPr/>
            </a:pPr>
            <a:endParaRPr lang="nl-NL" altLang="en-US" sz="1800" dirty="0" smtClean="0"/>
          </a:p>
          <a:p>
            <a:pPr marL="0" indent="0" eaLnBrk="1" hangingPunct="1">
              <a:defRPr/>
            </a:pPr>
            <a:r>
              <a:rPr lang="nl-NL" altLang="en-US" sz="1800" b="1" dirty="0" err="1" smtClean="0"/>
              <a:t>Task</a:t>
            </a:r>
            <a:r>
              <a:rPr lang="nl-NL" altLang="en-US" sz="1800" dirty="0" smtClean="0"/>
              <a:t>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nl-NL" altLang="en-US" sz="1800" dirty="0" err="1" smtClean="0"/>
              <a:t>Develop</a:t>
            </a:r>
            <a:r>
              <a:rPr lang="nl-NL" altLang="en-US" sz="1800" dirty="0" smtClean="0"/>
              <a:t> </a:t>
            </a:r>
            <a:r>
              <a:rPr lang="nl-NL" altLang="en-US" sz="1800" dirty="0" err="1" smtClean="0"/>
              <a:t>strategies</a:t>
            </a:r>
            <a:r>
              <a:rPr lang="nl-NL" altLang="en-US" sz="1800" dirty="0" smtClean="0"/>
              <a:t> </a:t>
            </a:r>
            <a:r>
              <a:rPr lang="nl-NL" altLang="en-US" sz="1800" dirty="0" err="1" smtClean="0"/>
              <a:t>for</a:t>
            </a:r>
            <a:r>
              <a:rPr lang="nl-NL" altLang="en-US" sz="1800" dirty="0" smtClean="0"/>
              <a:t> </a:t>
            </a:r>
            <a:r>
              <a:rPr lang="nl-NL" altLang="en-US" sz="1800" dirty="0" err="1" smtClean="0"/>
              <a:t>freshwater</a:t>
            </a:r>
            <a:r>
              <a:rPr lang="nl-NL" altLang="en-US" sz="1800" dirty="0" smtClean="0"/>
              <a:t> management in the NL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nl-NL" altLang="en-US" sz="1800" dirty="0" err="1" smtClean="0"/>
              <a:t>Identiy</a:t>
            </a:r>
            <a:r>
              <a:rPr lang="nl-NL" altLang="en-US" sz="1800" dirty="0" smtClean="0"/>
              <a:t> short term (2015) no-</a:t>
            </a:r>
            <a:r>
              <a:rPr lang="nl-NL" altLang="en-US" sz="1800" dirty="0" err="1" smtClean="0"/>
              <a:t>regret</a:t>
            </a:r>
            <a:r>
              <a:rPr lang="nl-NL" altLang="en-US" sz="1800" dirty="0" smtClean="0"/>
              <a:t> </a:t>
            </a:r>
            <a:r>
              <a:rPr lang="nl-NL" altLang="en-US" sz="1800" dirty="0" err="1" smtClean="0"/>
              <a:t>measures</a:t>
            </a:r>
            <a:endParaRPr lang="nl-NL" altLang="en-US" sz="1800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altLang="en-US" sz="1800" dirty="0"/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4021138"/>
            <a:ext cx="20415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/>
          <p:cNvSpPr txBox="1">
            <a:spLocks noChangeArrowheads="1"/>
          </p:cNvSpPr>
          <p:nvPr/>
        </p:nvSpPr>
        <p:spPr bwMode="auto">
          <a:xfrm>
            <a:off x="3338513" y="6002338"/>
            <a:ext cx="14557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C00000"/>
                </a:solidFill>
              </a:rPr>
              <a:t>Delta scenarios</a:t>
            </a:r>
            <a:endParaRPr lang="en-GB" altLang="en-US" sz="1400">
              <a:solidFill>
                <a:srgbClr val="C00000"/>
              </a:solidFill>
            </a:endParaRPr>
          </a:p>
        </p:txBody>
      </p:sp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4938713" y="6011863"/>
            <a:ext cx="223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C00000"/>
                </a:solidFill>
              </a:rPr>
              <a:t>Collaborative assessment</a:t>
            </a:r>
            <a:endParaRPr lang="en-GB" altLang="en-US" sz="1400">
              <a:solidFill>
                <a:srgbClr val="C00000"/>
              </a:solidFill>
            </a:endParaRPr>
          </a:p>
        </p:txBody>
      </p:sp>
      <p:grpSp>
        <p:nvGrpSpPr>
          <p:cNvPr id="14344" name="Group 3"/>
          <p:cNvGrpSpPr>
            <a:grpSpLocks/>
          </p:cNvGrpSpPr>
          <p:nvPr/>
        </p:nvGrpSpPr>
        <p:grpSpPr bwMode="auto">
          <a:xfrm>
            <a:off x="5268913" y="3924300"/>
            <a:ext cx="1739900" cy="2151063"/>
            <a:chOff x="4735979" y="4092606"/>
            <a:chExt cx="1739735" cy="2150252"/>
          </a:xfrm>
        </p:grpSpPr>
        <p:pic>
          <p:nvPicPr>
            <p:cNvPr id="1435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979" y="4119239"/>
              <a:ext cx="1739735" cy="212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758202" y="4092606"/>
              <a:ext cx="736530" cy="168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4345" name="TextBox 1"/>
          <p:cNvSpPr txBox="1">
            <a:spLocks noChangeArrowheads="1"/>
          </p:cNvSpPr>
          <p:nvPr/>
        </p:nvSpPr>
        <p:spPr bwMode="auto">
          <a:xfrm>
            <a:off x="7315200" y="4386263"/>
            <a:ext cx="15906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State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/>
              <a:t>Provinces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/>
              <a:t>Waterboards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/>
              <a:t>Municipalities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/>
              <a:t>Sectors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/>
              <a:t>Knowledge institutes</a:t>
            </a:r>
            <a:endParaRPr lang="en-GB" altLang="en-US" sz="1200"/>
          </a:p>
        </p:txBody>
      </p:sp>
      <p:pic>
        <p:nvPicPr>
          <p:cNvPr id="1434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-34925"/>
            <a:ext cx="1506537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-34925"/>
            <a:ext cx="9461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208463"/>
            <a:ext cx="20320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1"/>
          <p:cNvSpPr txBox="1">
            <a:spLocks noChangeArrowheads="1"/>
          </p:cNvSpPr>
          <p:nvPr/>
        </p:nvSpPr>
        <p:spPr bwMode="auto">
          <a:xfrm>
            <a:off x="960438" y="5994400"/>
            <a:ext cx="2024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>
                <a:solidFill>
                  <a:srgbClr val="C00000"/>
                </a:solidFill>
              </a:rPr>
              <a:t>Programme 2009-2014</a:t>
            </a:r>
            <a:endParaRPr lang="en-GB" altLang="en-US" sz="14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1F6391-A0DD-4C84-AE7C-DAB0C7433BB7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dirty="0" smtClean="0"/>
              <a:t>2. Dutch research on </a:t>
            </a:r>
            <a:r>
              <a:rPr lang="nl-NL" altLang="en-US" dirty="0" err="1" smtClean="0"/>
              <a:t>droughts</a:t>
            </a:r>
            <a:r>
              <a:rPr lang="nl-NL" altLang="en-US" dirty="0" smtClean="0"/>
              <a:t/>
            </a:r>
            <a:br>
              <a:rPr lang="nl-NL" altLang="en-US" dirty="0" smtClean="0"/>
            </a:br>
            <a:r>
              <a:rPr lang="nl-NL" altLang="en-US" sz="1800" b="0" dirty="0" smtClean="0"/>
              <a:t>Policy analysis, impacts</a:t>
            </a:r>
            <a:endParaRPr lang="en-US" altLang="en-US" b="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Delta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programme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: sub-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programme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freshwater</a:t>
            </a:r>
            <a:endParaRPr lang="nl-NL" altLang="en-US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1873250"/>
            <a:ext cx="47498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867025" y="5856288"/>
            <a:ext cx="2352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000">
                <a:solidFill>
                  <a:schemeClr val="bg2"/>
                </a:solidFill>
              </a:rPr>
              <a:t>De Lange et al., 2014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000">
                <a:solidFill>
                  <a:schemeClr val="bg2"/>
                </a:solidFill>
              </a:rPr>
              <a:t>doi.org/10.1016/j.envsoft.2014.05.009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68938" y="1946275"/>
            <a:ext cx="3457575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600" b="1" dirty="0">
                <a:solidFill>
                  <a:srgbClr val="C00000"/>
                </a:solidFill>
              </a:rPr>
              <a:t>National Hydrological Instrument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1600" dirty="0"/>
              <a:t>Water balance of </a:t>
            </a:r>
            <a:r>
              <a:rPr lang="en-US" sz="1600" dirty="0" err="1"/>
              <a:t>subcatchments</a:t>
            </a:r>
            <a:r>
              <a:rPr lang="en-US" sz="1600" dirty="0"/>
              <a:t> and main surface waters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1600" dirty="0"/>
              <a:t>Salt in surface waters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1600" dirty="0"/>
              <a:t>Fluxes and heads in unsaturated and saturated groundwater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1600" dirty="0"/>
              <a:t>Salt concentration in saturated groundwater and salt flux to surface water</a:t>
            </a:r>
            <a:endParaRPr lang="en-GB" sz="1600" dirty="0"/>
          </a:p>
        </p:txBody>
      </p:sp>
      <p:sp>
        <p:nvSpPr>
          <p:cNvPr id="4" name="Rectangle 3"/>
          <p:cNvSpPr/>
          <p:nvPr/>
        </p:nvSpPr>
        <p:spPr>
          <a:xfrm>
            <a:off x="5708650" y="5561013"/>
            <a:ext cx="13652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www.nhi.nu</a:t>
            </a:r>
          </a:p>
        </p:txBody>
      </p:sp>
      <p:pic>
        <p:nvPicPr>
          <p:cNvPr id="1536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-26988"/>
            <a:ext cx="1162050" cy="116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-26988"/>
            <a:ext cx="144303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6E8053-02B7-4A1F-8B0D-2609E22E1AD7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dirty="0" smtClean="0"/>
              <a:t>2. Dutch research on </a:t>
            </a:r>
            <a:r>
              <a:rPr lang="nl-NL" altLang="en-US" dirty="0" err="1" smtClean="0"/>
              <a:t>droughts</a:t>
            </a:r>
            <a:r>
              <a:rPr lang="nl-NL" altLang="en-US" dirty="0" smtClean="0"/>
              <a:t/>
            </a:r>
            <a:br>
              <a:rPr lang="nl-NL" altLang="en-US" dirty="0" smtClean="0"/>
            </a:br>
            <a:r>
              <a:rPr lang="nl-NL" altLang="en-US" sz="1800" b="0" dirty="0"/>
              <a:t>Policy analysis, impacts</a:t>
            </a:r>
            <a:endParaRPr lang="en-US" altLang="en-US" b="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Deltaplan High Sandy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Soils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(2009-2014)</a:t>
            </a:r>
          </a:p>
          <a:p>
            <a:pPr marL="0" indent="0" eaLnBrk="1" hangingPunct="1">
              <a:defRPr/>
            </a:pPr>
            <a:endParaRPr lang="en-US" altLang="en-US" sz="800" dirty="0" smtClean="0"/>
          </a:p>
          <a:p>
            <a:pPr marL="0" indent="0" eaLnBrk="1" hangingPunct="1">
              <a:defRPr/>
            </a:pPr>
            <a:r>
              <a:rPr lang="en-US" altLang="en-US" b="1" dirty="0" smtClean="0"/>
              <a:t>Goal</a:t>
            </a:r>
            <a:r>
              <a:rPr lang="en-US" altLang="en-US" dirty="0" smtClean="0"/>
              <a:t>: climate proof, sustainable regional water system (WS&amp;D)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Bottleneck analysis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Climate adaptation strategies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Learn from ‘Best practices’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High-precision irrigation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Improving soil water storage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Collected drainage</a:t>
            </a:r>
            <a:endParaRPr lang="en-US" sz="1800" dirty="0" smtClean="0">
              <a:ea typeface="+mn-ea"/>
              <a:cs typeface="+mn-cs"/>
            </a:endParaRP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New water regime Limburg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Broad brook valleys 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ea typeface="+mn-ea"/>
                <a:cs typeface="+mn-cs"/>
              </a:rPr>
              <a:t>Water retention at the source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Orientation on ‘Next practices’</a:t>
            </a:r>
          </a:p>
          <a:p>
            <a:pPr marL="0" indent="0" eaLnBrk="1" hangingPunct="1">
              <a:defRPr/>
            </a:pPr>
            <a:endParaRPr lang="en-US" altLang="en-US" dirty="0" smtClean="0"/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2"/>
          <a:srcRect l="2286" t="6183"/>
          <a:stretch>
            <a:fillRect/>
          </a:stretch>
        </p:blipFill>
        <p:spPr bwMode="auto">
          <a:xfrm>
            <a:off x="6527800" y="2890838"/>
            <a:ext cx="2522538" cy="3232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2" name="Group 2"/>
          <p:cNvGrpSpPr>
            <a:grpSpLocks/>
          </p:cNvGrpSpPr>
          <p:nvPr/>
        </p:nvGrpSpPr>
        <p:grpSpPr bwMode="auto">
          <a:xfrm>
            <a:off x="6650038" y="-34925"/>
            <a:ext cx="2493962" cy="1862138"/>
            <a:chOff x="6649380" y="-35512"/>
            <a:chExt cx="2494620" cy="1862431"/>
          </a:xfrm>
        </p:grpSpPr>
        <p:sp>
          <p:nvSpPr>
            <p:cNvPr id="2" name="Rectangle 1"/>
            <p:cNvSpPr/>
            <p:nvPr/>
          </p:nvSpPr>
          <p:spPr>
            <a:xfrm>
              <a:off x="8913752" y="-35512"/>
              <a:ext cx="230248" cy="1811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946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864" y="-33631"/>
              <a:ext cx="1789112" cy="186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380" y="-35512"/>
              <a:ext cx="1591533" cy="186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8850" y="2574925"/>
            <a:ext cx="2020888" cy="1379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5038" y="4232275"/>
            <a:ext cx="2055812" cy="83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50175" y="692150"/>
            <a:ext cx="48260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ZON</a:t>
            </a:r>
            <a:endParaRPr lang="en-GB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7369175" y="1182688"/>
            <a:ext cx="46355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DHZ</a:t>
            </a:r>
            <a:endParaRPr lang="en-GB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FF2AD4-77FA-4549-B5EA-87000136A83B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dirty="0" smtClean="0"/>
              <a:t>2. Dutch research on </a:t>
            </a:r>
            <a:r>
              <a:rPr lang="nl-NL" altLang="en-US" dirty="0" err="1" smtClean="0"/>
              <a:t>droughts</a:t>
            </a:r>
            <a:r>
              <a:rPr lang="nl-NL" altLang="en-US" dirty="0" smtClean="0"/>
              <a:t/>
            </a:r>
            <a:br>
              <a:rPr lang="nl-NL" altLang="en-US" dirty="0" smtClean="0"/>
            </a:br>
            <a:r>
              <a:rPr lang="nl-NL" altLang="en-US" sz="1800" b="0" dirty="0" smtClean="0"/>
              <a:t>Policy analysis, impacts</a:t>
            </a:r>
            <a:endParaRPr lang="en-US" altLang="en-US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Knowledge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climate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freshwater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&amp;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rural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areas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(2010-2014)</a:t>
            </a:r>
          </a:p>
          <a:p>
            <a:pPr marL="0" indent="0" eaLnBrk="1" hangingPunct="1">
              <a:defRPr/>
            </a:pPr>
            <a:endParaRPr lang="nl-NL" altLang="en-US" dirty="0" smtClean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2108200"/>
            <a:ext cx="39020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595313" y="1882775"/>
            <a:ext cx="26876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C00000"/>
                </a:solidFill>
              </a:rPr>
              <a:t>Salinisation in deep polders</a:t>
            </a:r>
            <a:endParaRPr lang="en-GB" altLang="en-US" sz="1600">
              <a:solidFill>
                <a:srgbClr val="C00000"/>
              </a:solidFill>
            </a:endParaRP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7"/>
          <a:stretch>
            <a:fillRect/>
          </a:stretch>
        </p:blipFill>
        <p:spPr bwMode="auto">
          <a:xfrm>
            <a:off x="719138" y="2197100"/>
            <a:ext cx="23082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719138" y="2228850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>
                <a:solidFill>
                  <a:schemeClr val="bg1"/>
                </a:solidFill>
              </a:rPr>
              <a:t>Boils</a:t>
            </a:r>
            <a:endParaRPr lang="en-GB" altLang="en-US" sz="1800" b="1">
              <a:solidFill>
                <a:schemeClr val="bg1"/>
              </a:solidFill>
            </a:endParaRP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676275" y="4138613"/>
            <a:ext cx="2393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C00000"/>
                </a:solidFill>
              </a:rPr>
              <a:t>Ecohydrological impacts</a:t>
            </a:r>
            <a:endParaRPr lang="en-GB" altLang="en-US" sz="1600">
              <a:solidFill>
                <a:srgbClr val="C00000"/>
              </a:solidFill>
            </a:endParaRPr>
          </a:p>
        </p:txBody>
      </p:sp>
      <p:grpSp>
        <p:nvGrpSpPr>
          <p:cNvPr id="16394" name="Group 8"/>
          <p:cNvGrpSpPr>
            <a:grpSpLocks/>
          </p:cNvGrpSpPr>
          <p:nvPr/>
        </p:nvGrpSpPr>
        <p:grpSpPr bwMode="auto">
          <a:xfrm>
            <a:off x="3151188" y="4403725"/>
            <a:ext cx="2414587" cy="1579563"/>
            <a:chOff x="3151589" y="4484574"/>
            <a:chExt cx="2725486" cy="1827449"/>
          </a:xfrm>
        </p:grpSpPr>
        <p:pic>
          <p:nvPicPr>
            <p:cNvPr id="164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993" y="4484574"/>
              <a:ext cx="2610082" cy="182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4" name="TextBox 3"/>
            <p:cNvSpPr txBox="1">
              <a:spLocks noChangeArrowheads="1"/>
            </p:cNvSpPr>
            <p:nvPr/>
          </p:nvSpPr>
          <p:spPr bwMode="auto">
            <a:xfrm>
              <a:off x="3151589" y="4500980"/>
              <a:ext cx="886461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200"/>
                <a:t>Groundwater</a:t>
              </a:r>
              <a:endParaRPr lang="en-GB" altLang="en-US" sz="1200"/>
            </a:p>
          </p:txBody>
        </p:sp>
      </p:grpSp>
      <p:grpSp>
        <p:nvGrpSpPr>
          <p:cNvPr id="16395" name="Group 10"/>
          <p:cNvGrpSpPr>
            <a:grpSpLocks/>
          </p:cNvGrpSpPr>
          <p:nvPr/>
        </p:nvGrpSpPr>
        <p:grpSpPr bwMode="auto">
          <a:xfrm>
            <a:off x="5505450" y="4751388"/>
            <a:ext cx="2343150" cy="1533525"/>
            <a:chOff x="5860758" y="4440314"/>
            <a:chExt cx="2644061" cy="1774054"/>
          </a:xfrm>
        </p:grpSpPr>
        <p:pic>
          <p:nvPicPr>
            <p:cNvPr id="1641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294" y="4456248"/>
              <a:ext cx="2574525" cy="175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Box 13"/>
            <p:cNvSpPr txBox="1">
              <a:spLocks noChangeArrowheads="1"/>
            </p:cNvSpPr>
            <p:nvPr/>
          </p:nvSpPr>
          <p:spPr bwMode="auto">
            <a:xfrm>
              <a:off x="5860758" y="4440314"/>
              <a:ext cx="72410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200"/>
                <a:t>Vegetation</a:t>
              </a:r>
              <a:endParaRPr lang="en-GB" altLang="en-US" sz="1200"/>
            </a:p>
          </p:txBody>
        </p:sp>
      </p:grpSp>
      <p:pic>
        <p:nvPicPr>
          <p:cNvPr id="1639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533900"/>
            <a:ext cx="22875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15"/>
          <p:cNvSpPr txBox="1">
            <a:spLocks noChangeArrowheads="1"/>
          </p:cNvSpPr>
          <p:nvPr/>
        </p:nvSpPr>
        <p:spPr bwMode="auto">
          <a:xfrm>
            <a:off x="1563688" y="5922963"/>
            <a:ext cx="1506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>
                <a:solidFill>
                  <a:schemeClr val="bg1"/>
                </a:solidFill>
              </a:rPr>
              <a:t>Biodiversity</a:t>
            </a:r>
            <a:endParaRPr lang="en-GB" altLang="en-US" sz="1800" b="1">
              <a:solidFill>
                <a:schemeClr val="bg1"/>
              </a:solidFill>
            </a:endParaRPr>
          </a:p>
        </p:txBody>
      </p:sp>
      <p:sp>
        <p:nvSpPr>
          <p:cNvPr id="16398" name="TextBox 4"/>
          <p:cNvSpPr txBox="1">
            <a:spLocks noChangeArrowheads="1"/>
          </p:cNvSpPr>
          <p:nvPr/>
        </p:nvSpPr>
        <p:spPr bwMode="auto">
          <a:xfrm>
            <a:off x="3205163" y="1979613"/>
            <a:ext cx="3673475" cy="123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800">
                <a:solidFill>
                  <a:schemeClr val="bg2"/>
                </a:solidFill>
              </a:rPr>
              <a:t>http://knowledgeforclimate.climateresearchnetherlands.nl/climateprooffreshwater</a:t>
            </a:r>
          </a:p>
        </p:txBody>
      </p:sp>
      <p:sp>
        <p:nvSpPr>
          <p:cNvPr id="16399" name="TextBox 17"/>
          <p:cNvSpPr txBox="1">
            <a:spLocks noChangeArrowheads="1"/>
          </p:cNvSpPr>
          <p:nvPr/>
        </p:nvSpPr>
        <p:spPr bwMode="auto">
          <a:xfrm>
            <a:off x="3046413" y="4244975"/>
            <a:ext cx="4025900" cy="123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800">
                <a:solidFill>
                  <a:schemeClr val="bg2"/>
                </a:solidFill>
              </a:rPr>
              <a:t>http://knowledgeforclimate.climateresearchnetherlands.nl/climateadaptationforruralareas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69175" y="-26988"/>
            <a:ext cx="1774825" cy="113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40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8" y="-36513"/>
            <a:ext cx="1624012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2" name="Group 7"/>
          <p:cNvGrpSpPr>
            <a:grpSpLocks noChangeAspect="1"/>
          </p:cNvGrpSpPr>
          <p:nvPr/>
        </p:nvGrpSpPr>
        <p:grpSpPr bwMode="auto">
          <a:xfrm>
            <a:off x="7591425" y="4244975"/>
            <a:ext cx="1049338" cy="1244600"/>
            <a:chOff x="7891597" y="4561796"/>
            <a:chExt cx="834823" cy="989879"/>
          </a:xfrm>
        </p:grpSpPr>
        <p:pic>
          <p:nvPicPr>
            <p:cNvPr id="16409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97" y="4561796"/>
              <a:ext cx="834823" cy="98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8539501" y="5084513"/>
              <a:ext cx="50519" cy="479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6403" name="Group 6"/>
          <p:cNvGrpSpPr>
            <a:grpSpLocks noChangeAspect="1"/>
          </p:cNvGrpSpPr>
          <p:nvPr/>
        </p:nvGrpSpPr>
        <p:grpSpPr bwMode="auto">
          <a:xfrm>
            <a:off x="7554913" y="2068513"/>
            <a:ext cx="1049337" cy="1244600"/>
            <a:chOff x="7879629" y="1915398"/>
            <a:chExt cx="834823" cy="989879"/>
          </a:xfrm>
        </p:grpSpPr>
        <p:pic>
          <p:nvPicPr>
            <p:cNvPr id="16407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629" y="1915398"/>
              <a:ext cx="834823" cy="989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8160008" y="2350995"/>
              <a:ext cx="50519" cy="4797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5" name="Oval 24"/>
          <p:cNvSpPr/>
          <p:nvPr/>
        </p:nvSpPr>
        <p:spPr>
          <a:xfrm>
            <a:off x="8653463" y="6567488"/>
            <a:ext cx="50800" cy="476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405" name="TextBox 11"/>
          <p:cNvSpPr txBox="1">
            <a:spLocks noChangeArrowheads="1"/>
          </p:cNvSpPr>
          <p:nvPr/>
        </p:nvSpPr>
        <p:spPr bwMode="auto">
          <a:xfrm>
            <a:off x="3222625" y="6089650"/>
            <a:ext cx="256381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800">
                <a:solidFill>
                  <a:schemeClr val="bg2"/>
                </a:solidFill>
              </a:rPr>
              <a:t>Witte et al., 2014 </a:t>
            </a:r>
            <a:r>
              <a:rPr lang="en-GB" altLang="en-US" sz="800">
                <a:solidFill>
                  <a:schemeClr val="bg2"/>
                </a:solidFill>
              </a:rPr>
              <a:t>DOI 10.1007/s10980-014-0086-z</a:t>
            </a:r>
          </a:p>
        </p:txBody>
      </p:sp>
      <p:sp>
        <p:nvSpPr>
          <p:cNvPr id="32" name="Oval 31"/>
          <p:cNvSpPr/>
          <p:nvPr/>
        </p:nvSpPr>
        <p:spPr>
          <a:xfrm>
            <a:off x="8248650" y="5232400"/>
            <a:ext cx="63500" cy="603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B54195-AC5A-4B9C-A30C-C6307414F6B4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2. Dutch research on droughts</a:t>
            </a:r>
            <a:br>
              <a:rPr lang="nl-NL" altLang="en-US" smtClean="0"/>
            </a:br>
            <a:r>
              <a:rPr lang="nl-NL" altLang="en-US" sz="1800" b="0" smtClean="0"/>
              <a:t>Innovative measures</a:t>
            </a:r>
            <a:endParaRPr lang="en-US" altLang="en-US" b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Go-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Fresh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project </a:t>
            </a:r>
            <a:r>
              <a:rPr lang="nl-NL" altLang="en-US" dirty="0" smtClean="0"/>
              <a:t>– </a:t>
            </a:r>
            <a:r>
              <a:rPr lang="en-US" sz="1800" b="1" dirty="0" err="1"/>
              <a:t>G</a:t>
            </a:r>
            <a:r>
              <a:rPr lang="en-US" sz="1800" dirty="0" err="1"/>
              <a:t>eohydrological</a:t>
            </a:r>
            <a:r>
              <a:rPr lang="en-US" sz="1800" dirty="0"/>
              <a:t> </a:t>
            </a:r>
            <a:r>
              <a:rPr lang="en-US" sz="1800" b="1" dirty="0"/>
              <a:t>O</a:t>
            </a:r>
            <a:r>
              <a:rPr lang="en-US" sz="1800" dirty="0"/>
              <a:t>pportunities </a:t>
            </a:r>
            <a:r>
              <a:rPr lang="en-US" sz="1800" b="1" dirty="0"/>
              <a:t>FRESH</a:t>
            </a:r>
            <a:r>
              <a:rPr lang="en-US" sz="1800" dirty="0"/>
              <a:t> water supply</a:t>
            </a:r>
            <a:endParaRPr lang="nl-NL" altLang="en-US" dirty="0" smtClean="0"/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6037263"/>
            <a:ext cx="6111875" cy="81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14" name="Group 2"/>
          <p:cNvGrpSpPr>
            <a:grpSpLocks/>
          </p:cNvGrpSpPr>
          <p:nvPr/>
        </p:nvGrpSpPr>
        <p:grpSpPr bwMode="auto">
          <a:xfrm>
            <a:off x="784225" y="2012950"/>
            <a:ext cx="3975100" cy="2398713"/>
            <a:chOff x="713260" y="2466201"/>
            <a:chExt cx="3974281" cy="2398773"/>
          </a:xfrm>
        </p:grpSpPr>
        <p:pic>
          <p:nvPicPr>
            <p:cNvPr id="174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60" y="2466201"/>
              <a:ext cx="3974281" cy="2398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21" name="TextBox 1"/>
            <p:cNvSpPr txBox="1">
              <a:spLocks noChangeArrowheads="1"/>
            </p:cNvSpPr>
            <p:nvPr/>
          </p:nvSpPr>
          <p:spPr bwMode="auto">
            <a:xfrm>
              <a:off x="1349404" y="2601156"/>
              <a:ext cx="607539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200" b="1"/>
                <a:t>Polders </a:t>
              </a:r>
              <a:endParaRPr lang="en-GB" altLang="en-US" sz="1200" b="1"/>
            </a:p>
          </p:txBody>
        </p:sp>
        <p:sp>
          <p:nvSpPr>
            <p:cNvPr id="17422" name="TextBox 9"/>
            <p:cNvSpPr txBox="1">
              <a:spLocks noChangeArrowheads="1"/>
            </p:cNvSpPr>
            <p:nvPr/>
          </p:nvSpPr>
          <p:spPr bwMode="auto">
            <a:xfrm>
              <a:off x="1306492" y="3534792"/>
              <a:ext cx="966611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200" b="1"/>
                <a:t>Sandy ridges</a:t>
              </a:r>
              <a:endParaRPr lang="en-GB" altLang="en-US" sz="1200" b="1"/>
            </a:p>
          </p:txBody>
        </p:sp>
        <p:sp>
          <p:nvSpPr>
            <p:cNvPr id="17423" name="TextBox 10"/>
            <p:cNvSpPr txBox="1">
              <a:spLocks noChangeArrowheads="1"/>
            </p:cNvSpPr>
            <p:nvPr/>
          </p:nvSpPr>
          <p:spPr bwMode="auto">
            <a:xfrm>
              <a:off x="1361241" y="4486181"/>
              <a:ext cx="556243" cy="1846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200" b="1"/>
                <a:t>Dunes  </a:t>
              </a:r>
              <a:endParaRPr lang="en-GB" altLang="en-US" sz="1200" b="1"/>
            </a:p>
          </p:txBody>
        </p:sp>
        <p:sp>
          <p:nvSpPr>
            <p:cNvPr id="17424" name="TextBox 11"/>
            <p:cNvSpPr txBox="1">
              <a:spLocks noChangeArrowheads="1"/>
            </p:cNvSpPr>
            <p:nvPr/>
          </p:nvSpPr>
          <p:spPr bwMode="auto">
            <a:xfrm>
              <a:off x="738331" y="3099787"/>
              <a:ext cx="1534074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100"/>
                <a:t>Thin rainwater lenses     </a:t>
              </a:r>
              <a:endParaRPr lang="en-GB" altLang="en-US" sz="1100"/>
            </a:p>
          </p:txBody>
        </p:sp>
        <p:sp>
          <p:nvSpPr>
            <p:cNvPr id="17425" name="TextBox 12"/>
            <p:cNvSpPr txBox="1">
              <a:spLocks noChangeArrowheads="1"/>
            </p:cNvSpPr>
            <p:nvPr/>
          </p:nvSpPr>
          <p:spPr bwMode="auto">
            <a:xfrm>
              <a:off x="739801" y="3971278"/>
              <a:ext cx="1388201" cy="169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&gt;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8BBF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100"/>
                <a:t>Aquifer recharge         </a:t>
              </a:r>
              <a:endParaRPr lang="en-GB" altLang="en-US" sz="1100"/>
            </a:p>
          </p:txBody>
        </p:sp>
      </p:grpSp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427538"/>
            <a:ext cx="4643438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/>
          <a:stretch>
            <a:fillRect/>
          </a:stretch>
        </p:blipFill>
        <p:spPr bwMode="auto">
          <a:xfrm>
            <a:off x="5445125" y="3813175"/>
            <a:ext cx="348615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008188"/>
            <a:ext cx="4040187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69175" y="-26988"/>
            <a:ext cx="1774825" cy="1136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-26988"/>
            <a:ext cx="1198562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15B957-7968-4160-9416-CB719BF3ECDB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2. Dutch research on droughts</a:t>
            </a:r>
            <a:br>
              <a:rPr lang="nl-NL" altLang="en-US" smtClean="0"/>
            </a:br>
            <a:r>
              <a:rPr lang="nl-NL" altLang="en-US" sz="1800" b="0" smtClean="0"/>
              <a:t>Monitoring and evaluation</a:t>
            </a:r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482725"/>
            <a:ext cx="8261350" cy="4300538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FRESHEM </a:t>
            </a:r>
            <a:r>
              <a:rPr lang="nl-NL" altLang="en-US" sz="1600" dirty="0" smtClean="0"/>
              <a:t>– </a:t>
            </a:r>
            <a:r>
              <a:rPr lang="en-US" altLang="en-US" sz="1600" b="1" dirty="0" err="1"/>
              <a:t>FRE</a:t>
            </a:r>
            <a:r>
              <a:rPr lang="en-US" altLang="en-US" sz="1600" dirty="0" err="1"/>
              <a:t>sh</a:t>
            </a:r>
            <a:r>
              <a:rPr lang="en-US" altLang="en-US" sz="1600" dirty="0"/>
              <a:t> </a:t>
            </a:r>
            <a:r>
              <a:rPr lang="en-US" altLang="en-US" sz="1600" b="1" dirty="0"/>
              <a:t>S</a:t>
            </a:r>
            <a:r>
              <a:rPr lang="en-US" altLang="en-US" sz="1600" dirty="0"/>
              <a:t>alt groundwater distribution by </a:t>
            </a:r>
            <a:r>
              <a:rPr lang="en-US" altLang="en-US" sz="1600" b="1" dirty="0" smtClean="0"/>
              <a:t>H</a:t>
            </a:r>
            <a:r>
              <a:rPr lang="en-US" altLang="en-US" sz="1600" dirty="0" smtClean="0"/>
              <a:t>elicopter </a:t>
            </a:r>
            <a:r>
              <a:rPr lang="en-US" altLang="en-US" sz="1600" b="1" dirty="0" smtClean="0"/>
              <a:t>E</a:t>
            </a:r>
            <a:r>
              <a:rPr lang="en-US" altLang="en-US" sz="1600" dirty="0" smtClean="0"/>
              <a:t>lectro </a:t>
            </a:r>
            <a:r>
              <a:rPr lang="en-US" altLang="en-US" sz="1600" b="1" dirty="0" smtClean="0"/>
              <a:t>M</a:t>
            </a:r>
            <a:r>
              <a:rPr lang="en-US" altLang="en-US" sz="1600" dirty="0" smtClean="0"/>
              <a:t>agnetic survey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/>
              <a:t>Rapid reconnaissance of Province of Zeeland (2014 – 2016)</a:t>
            </a:r>
            <a:endParaRPr lang="nl-NL" altLang="en-US" sz="28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30316" y="2290439"/>
            <a:ext cx="2762223" cy="3906176"/>
            <a:chOff x="621437" y="2299315"/>
            <a:chExt cx="2762223" cy="39061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/>
          </p:nvSpPr>
          <p:spPr>
            <a:xfrm>
              <a:off x="621437" y="2299315"/>
              <a:ext cx="2760955" cy="39061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6" name="Picture 3" descr="J:\B2.1-Abbildungen\Abbildungen AB Aerogeophysik\Abbildungen BGR Messsysteme\Helicopter EM-system english 150 dpi no frames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11" y="2431931"/>
              <a:ext cx="2753349" cy="3764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6" descr="PICT02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6950" y="2308225"/>
            <a:ext cx="2082800" cy="277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PICT0210"/>
          <p:cNvPicPr>
            <a:picLocks noChangeAspect="1" noChangeArrowheads="1"/>
          </p:cNvPicPr>
          <p:nvPr/>
        </p:nvPicPr>
        <p:blipFill rotWithShape="1">
          <a:blip r:embed="rId4"/>
          <a:srcRect l="3088" t="21840" r="5793" b="24583"/>
          <a:stretch/>
        </p:blipFill>
        <p:spPr bwMode="auto">
          <a:xfrm>
            <a:off x="3533775" y="5273675"/>
            <a:ext cx="2093913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12" descr="cond3d_zeeland_f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95525"/>
            <a:ext cx="29527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b="13136"/>
          <a:stretch>
            <a:fillRect/>
          </a:stretch>
        </p:blipFill>
        <p:spPr bwMode="auto">
          <a:xfrm>
            <a:off x="7493000" y="-6350"/>
            <a:ext cx="1651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838" y="5033963"/>
            <a:ext cx="5778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4" descr="HEM-2 Dmix_L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4970463"/>
            <a:ext cx="2263775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62175"/>
            <a:ext cx="2297112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3835B8-C412-435B-89D2-AF7BA706AA3A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2. Dutch research on droughts</a:t>
            </a:r>
            <a:br>
              <a:rPr lang="en-GB" altLang="en-US" smtClean="0"/>
            </a:br>
            <a:r>
              <a:rPr lang="en-GB" altLang="en-US" sz="1800" b="0" smtClean="0"/>
              <a:t>Modelling, impacts</a:t>
            </a:r>
            <a:endParaRPr lang="en-GB" altLang="en-US" sz="180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Groundwater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surface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water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interaction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, low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flows</a:t>
            </a:r>
            <a:endParaRPr lang="nl-NL" altLang="en-US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>
              <a:defRPr/>
            </a:pPr>
            <a:r>
              <a:rPr lang="nl-NL" altLang="en-US" sz="1800" dirty="0" smtClean="0">
                <a:solidFill>
                  <a:srgbClr val="C00000"/>
                </a:solidFill>
              </a:rPr>
              <a:t>Impact analysis on </a:t>
            </a:r>
            <a:r>
              <a:rPr lang="nl-NL" altLang="en-US" sz="1800" dirty="0" err="1" smtClean="0">
                <a:solidFill>
                  <a:srgbClr val="C00000"/>
                </a:solidFill>
              </a:rPr>
              <a:t>ecological</a:t>
            </a:r>
            <a:r>
              <a:rPr lang="nl-NL" altLang="en-US" sz="1800" dirty="0" smtClean="0">
                <a:solidFill>
                  <a:srgbClr val="C00000"/>
                </a:solidFill>
              </a:rPr>
              <a:t> flow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altLang="en-US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altLang="en-US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altLang="en-US" dirty="0" smtClean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altLang="en-US" dirty="0" smtClean="0"/>
          </a:p>
          <a:p>
            <a:pPr marL="0" indent="0" eaLnBrk="1" hangingPunct="1">
              <a:defRPr/>
            </a:pPr>
            <a:r>
              <a:rPr lang="nl-NL" altLang="en-US" sz="1800" dirty="0" err="1" smtClean="0">
                <a:solidFill>
                  <a:srgbClr val="C00000"/>
                </a:solidFill>
              </a:rPr>
              <a:t>Lowland</a:t>
            </a:r>
            <a:r>
              <a:rPr lang="nl-NL" altLang="en-US" sz="1800" dirty="0" smtClean="0">
                <a:solidFill>
                  <a:srgbClr val="C00000"/>
                </a:solidFill>
              </a:rPr>
              <a:t> </a:t>
            </a:r>
            <a:r>
              <a:rPr lang="nl-NL" altLang="en-US" sz="1800" dirty="0" err="1" smtClean="0">
                <a:solidFill>
                  <a:srgbClr val="C00000"/>
                </a:solidFill>
              </a:rPr>
              <a:t>Groundwater</a:t>
            </a:r>
            <a:r>
              <a:rPr lang="nl-NL" altLang="en-US" sz="1800" dirty="0" smtClean="0">
                <a:solidFill>
                  <a:srgbClr val="C00000"/>
                </a:solidFill>
              </a:rPr>
              <a:t> </a:t>
            </a:r>
            <a:r>
              <a:rPr lang="nl-NL" altLang="en-US" sz="1800" dirty="0" err="1" smtClean="0">
                <a:solidFill>
                  <a:srgbClr val="C00000"/>
                </a:solidFill>
              </a:rPr>
              <a:t>Surface</a:t>
            </a:r>
            <a:r>
              <a:rPr lang="nl-NL" altLang="en-US" sz="1800" dirty="0" smtClean="0">
                <a:solidFill>
                  <a:srgbClr val="C00000"/>
                </a:solidFill>
              </a:rPr>
              <a:t> water </a:t>
            </a:r>
            <a:r>
              <a:rPr lang="nl-NL" altLang="en-US" sz="1800" dirty="0" err="1" smtClean="0">
                <a:solidFill>
                  <a:srgbClr val="C00000"/>
                </a:solidFill>
              </a:rPr>
              <a:t>Interaction</a:t>
            </a:r>
            <a:r>
              <a:rPr lang="nl-NL" altLang="en-US" sz="1800" dirty="0" smtClean="0">
                <a:solidFill>
                  <a:srgbClr val="C00000"/>
                </a:solidFill>
              </a:rPr>
              <a:t> model (LGSI)</a:t>
            </a:r>
            <a:endParaRPr lang="nl-NL" sz="1800" dirty="0" smtClean="0">
              <a:solidFill>
                <a:srgbClr val="C00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nl-NL" altLang="en-US" dirty="0" smtClean="0"/>
          </a:p>
          <a:p>
            <a:pPr marL="0" indent="0" eaLnBrk="1" hangingPunct="1">
              <a:defRPr/>
            </a:pPr>
            <a:endParaRPr lang="nl-NL" altLang="en-US" dirty="0" smtClean="0"/>
          </a:p>
        </p:txBody>
      </p:sp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044950"/>
            <a:ext cx="3683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"/>
          <p:cNvSpPr txBox="1">
            <a:spLocks noChangeArrowheads="1"/>
          </p:cNvSpPr>
          <p:nvPr/>
        </p:nvSpPr>
        <p:spPr bwMode="auto">
          <a:xfrm>
            <a:off x="4527550" y="4075113"/>
            <a:ext cx="4302125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Dynamic metamodel </a:t>
            </a:r>
            <a:r>
              <a:rPr lang="en-US" altLang="en-US" sz="1600"/>
              <a:t>GW depth &amp; discharge</a:t>
            </a:r>
          </a:p>
          <a:p>
            <a:pPr eaLnBrk="1" hangingPunct="1">
              <a:spcBef>
                <a:spcPct val="0"/>
              </a:spcBef>
            </a:pPr>
            <a:endParaRPr lang="en-US" altLang="en-US" sz="1600"/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Geohydrological characteristics in regional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/>
              <a:t>DSS for low flow predictions</a:t>
            </a:r>
            <a:endParaRPr lang="en-GB" altLang="en-US" sz="1600"/>
          </a:p>
        </p:txBody>
      </p:sp>
      <p:sp>
        <p:nvSpPr>
          <p:cNvPr id="20488" name="TextBox 2"/>
          <p:cNvSpPr txBox="1">
            <a:spLocks noChangeArrowheads="1"/>
          </p:cNvSpPr>
          <p:nvPr/>
        </p:nvSpPr>
        <p:spPr bwMode="auto">
          <a:xfrm>
            <a:off x="4545013" y="5246688"/>
            <a:ext cx="31861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900">
                <a:solidFill>
                  <a:schemeClr val="bg2"/>
                </a:solidFill>
              </a:rPr>
              <a:t>Van der Velde et al., 2009 </a:t>
            </a:r>
            <a:r>
              <a:rPr lang="en-GB" altLang="en-US" sz="900">
                <a:solidFill>
                  <a:schemeClr val="bg2"/>
                </a:solidFill>
              </a:rPr>
              <a:t>doi:10.1007/s10980-014-0086-z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900">
                <a:solidFill>
                  <a:schemeClr val="bg2"/>
                </a:solidFill>
              </a:rPr>
              <a:t>Wanders et al., 2011. Deltares report 1203833</a:t>
            </a:r>
            <a:endParaRPr lang="en-GB" altLang="en-US" sz="900">
              <a:solidFill>
                <a:schemeClr val="bg2"/>
              </a:solidFill>
            </a:endParaRPr>
          </a:p>
        </p:txBody>
      </p:sp>
      <p:sp>
        <p:nvSpPr>
          <p:cNvPr id="20489" name="TextBox 7"/>
          <p:cNvSpPr txBox="1">
            <a:spLocks noChangeArrowheads="1"/>
          </p:cNvSpPr>
          <p:nvPr/>
        </p:nvSpPr>
        <p:spPr bwMode="auto">
          <a:xfrm>
            <a:off x="4579938" y="3179763"/>
            <a:ext cx="3224212" cy="231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900">
                <a:solidFill>
                  <a:schemeClr val="bg2"/>
                </a:solidFill>
              </a:rPr>
              <a:t>Hendriks et al., 2014   doi</a:t>
            </a:r>
            <a:r>
              <a:rPr lang="en-GB" altLang="en-US" sz="900">
                <a:solidFill>
                  <a:schemeClr val="bg2"/>
                </a:solidFill>
              </a:rPr>
              <a:t>:10.1080/02626667.2014.892601</a:t>
            </a:r>
          </a:p>
        </p:txBody>
      </p:sp>
      <p:pic>
        <p:nvPicPr>
          <p:cNvPr id="204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-26988"/>
            <a:ext cx="21971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9"/>
          <p:cNvSpPr txBox="1">
            <a:spLocks noChangeArrowheads="1"/>
          </p:cNvSpPr>
          <p:nvPr/>
        </p:nvSpPr>
        <p:spPr bwMode="auto">
          <a:xfrm>
            <a:off x="4614863" y="2108200"/>
            <a:ext cx="4048125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/>
              <a:t>Modelling of CC impacts and measures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/>
              <a:t>More low flow conditions are expected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/>
              <a:t>Small streams are vulnerable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sz="1600"/>
              <a:t>Hydrological measures can be effective</a:t>
            </a:r>
            <a:endParaRPr lang="en-GB" altLang="en-US" sz="1600"/>
          </a:p>
        </p:txBody>
      </p:sp>
      <p:pic>
        <p:nvPicPr>
          <p:cNvPr id="20492" name="Picture 6" descr="het laatste beetje water in de voltherbeek sept 2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2163763"/>
            <a:ext cx="1058862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nt Arrow 15"/>
          <p:cNvSpPr/>
          <p:nvPr/>
        </p:nvSpPr>
        <p:spPr>
          <a:xfrm rot="10800000">
            <a:off x="5127625" y="4198938"/>
            <a:ext cx="1966913" cy="11811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4725" y="4073525"/>
            <a:ext cx="1730375" cy="110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2399BA-EA05-4321-A4BF-C5F02B361243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endParaRPr lang="en-US" altLang="en-US" smtClean="0"/>
          </a:p>
        </p:txBody>
      </p:sp>
      <p:sp>
        <p:nvSpPr>
          <p:cNvPr id="21510" name="TextBox 4"/>
          <p:cNvSpPr txBox="1">
            <a:spLocks noChangeArrowheads="1"/>
          </p:cNvSpPr>
          <p:nvPr/>
        </p:nvSpPr>
        <p:spPr bwMode="auto">
          <a:xfrm>
            <a:off x="971550" y="3141663"/>
            <a:ext cx="12239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Act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Design of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policy</a:t>
            </a:r>
            <a:endParaRPr lang="en-GB" altLang="en-US" sz="1800" i="1"/>
          </a:p>
        </p:txBody>
      </p:sp>
      <p:sp>
        <p:nvSpPr>
          <p:cNvPr id="21511" name="TextBox 10"/>
          <p:cNvSpPr txBox="1">
            <a:spLocks noChangeArrowheads="1"/>
          </p:cNvSpPr>
          <p:nvPr/>
        </p:nvSpPr>
        <p:spPr bwMode="auto">
          <a:xfrm>
            <a:off x="3779838" y="1830388"/>
            <a:ext cx="1504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Plan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Policy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development</a:t>
            </a:r>
            <a:endParaRPr lang="en-GB" altLang="en-US" sz="1800" i="1"/>
          </a:p>
        </p:txBody>
      </p:sp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6443663" y="3213100"/>
            <a:ext cx="1762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Do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Policy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Implementation</a:t>
            </a:r>
            <a:endParaRPr lang="en-GB" altLang="en-US" sz="1800" i="1"/>
          </a:p>
        </p:txBody>
      </p:sp>
      <p:sp>
        <p:nvSpPr>
          <p:cNvPr id="21513" name="TextBox 12"/>
          <p:cNvSpPr txBox="1">
            <a:spLocks noChangeArrowheads="1"/>
          </p:cNvSpPr>
          <p:nvPr/>
        </p:nvSpPr>
        <p:spPr bwMode="auto">
          <a:xfrm>
            <a:off x="3921125" y="4711700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Check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Policy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review</a:t>
            </a:r>
            <a:endParaRPr lang="en-GB" altLang="en-US" sz="1800" i="1"/>
          </a:p>
        </p:txBody>
      </p:sp>
      <p:sp>
        <p:nvSpPr>
          <p:cNvPr id="6" name="Bent Arrow 5"/>
          <p:cNvSpPr/>
          <p:nvPr/>
        </p:nvSpPr>
        <p:spPr>
          <a:xfrm>
            <a:off x="1935163" y="1987550"/>
            <a:ext cx="1797050" cy="10715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16200000">
            <a:off x="2198688" y="3683000"/>
            <a:ext cx="1125537" cy="18526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5400000">
            <a:off x="5726906" y="1723232"/>
            <a:ext cx="1127125" cy="185261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663" y="1320800"/>
            <a:ext cx="1979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EU  projects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4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9150" y="1190625"/>
            <a:ext cx="1665288" cy="1100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4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9600" y="4575175"/>
            <a:ext cx="1422400" cy="1576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6263" y="4354513"/>
            <a:ext cx="1693862" cy="116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7500" y="5148263"/>
            <a:ext cx="1831975" cy="133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0325" y="-34925"/>
            <a:ext cx="2733675" cy="101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53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ED6697F-C380-4A72-9951-F6E63D7A1374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endParaRPr lang="en-US" altLang="en-US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268413"/>
            <a:ext cx="6683375" cy="430053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GB" altLang="en-US" b="1" dirty="0" smtClean="0">
                <a:solidFill>
                  <a:schemeClr val="accent5">
                    <a:lumMod val="50000"/>
                  </a:schemeClr>
                </a:solidFill>
              </a:rPr>
              <a:t>European Drought Centre </a:t>
            </a:r>
            <a:r>
              <a:rPr lang="en-GB" altLang="en-US" sz="1200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www.geo.uio.no/edc</a:t>
            </a:r>
            <a:r>
              <a:rPr lang="en-GB" altLang="en-US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 eaLnBrk="1" hangingPunct="1">
              <a:defRPr/>
            </a:pPr>
            <a:r>
              <a:rPr lang="en-GB" dirty="0" smtClean="0"/>
              <a:t>Virtual centre of European drought research and drought management organisations to promote collaboration and capacity building between scientists and the user community</a:t>
            </a:r>
          </a:p>
          <a:p>
            <a:pPr>
              <a:defRPr/>
            </a:pPr>
            <a:endParaRPr lang="en-GB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</a:rPr>
              <a:t>EU Watch</a:t>
            </a:r>
            <a:r>
              <a:rPr lang="en-GB" dirty="0" smtClean="0"/>
              <a:t> </a:t>
            </a:r>
            <a:r>
              <a:rPr lang="en-GB" sz="1200" dirty="0" smtClean="0">
                <a:hlinkClick r:id="rId3"/>
              </a:rPr>
              <a:t>www.eu-watch.org</a:t>
            </a:r>
            <a:r>
              <a:rPr lang="en-GB" sz="1200" dirty="0" smtClean="0"/>
              <a:t> </a:t>
            </a:r>
          </a:p>
          <a:p>
            <a:pPr>
              <a:defRPr/>
            </a:pPr>
            <a:r>
              <a:rPr lang="en-GB" dirty="0"/>
              <a:t>E</a:t>
            </a:r>
            <a:r>
              <a:rPr lang="en-GB" dirty="0" smtClean="0"/>
              <a:t>xtensive analysis of the world’s water resources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b="1" dirty="0" err="1" smtClean="0">
                <a:solidFill>
                  <a:schemeClr val="accent5">
                    <a:lumMod val="50000"/>
                  </a:schemeClr>
                </a:solidFill>
              </a:rPr>
              <a:t>Xerochore</a:t>
            </a:r>
            <a:r>
              <a:rPr lang="en-GB" dirty="0" smtClean="0"/>
              <a:t> </a:t>
            </a:r>
            <a:r>
              <a:rPr lang="en-GB" sz="1200" dirty="0" smtClean="0">
                <a:hlinkClick r:id="rId4"/>
              </a:rPr>
              <a:t>www.feem-project.net/xerochore</a:t>
            </a:r>
            <a:r>
              <a:rPr lang="en-GB" sz="1200" dirty="0" smtClean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synthesize knowledge on past, current and future drought events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dirty="0" smtClean="0"/>
              <a:t>compile a roadmap providing ST+LT research needs to support implementation of drought management plans within WFD </a:t>
            </a:r>
          </a:p>
          <a:p>
            <a:pPr marL="0" indent="0" eaLnBrk="1" hangingPunct="1">
              <a:defRPr/>
            </a:pPr>
            <a:endParaRPr lang="en-US" dirty="0" smtClean="0"/>
          </a:p>
          <a:p>
            <a:pPr marL="0" indent="0" eaLnBrk="1" hangingPunct="1">
              <a:defRPr/>
            </a:pPr>
            <a:endParaRPr lang="en-US" dirty="0"/>
          </a:p>
          <a:p>
            <a:pPr marL="0" indent="0" eaLnBrk="1" hangingPunct="1">
              <a:defRPr/>
            </a:pPr>
            <a:endParaRPr lang="en-US" dirty="0" smtClean="0"/>
          </a:p>
          <a:p>
            <a:pPr marL="0" indent="0" eaLnBrk="1" hangingPunct="1">
              <a:defRPr/>
            </a:pPr>
            <a:endParaRPr lang="en-US" alt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>
              <a:defRPr/>
            </a:pPr>
            <a:endParaRPr lang="nl-NL" altLang="en-US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141663"/>
            <a:ext cx="204628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1"/>
          <p:cNvSpPr txBox="1">
            <a:spLocks noChangeArrowheads="1"/>
          </p:cNvSpPr>
          <p:nvPr/>
        </p:nvSpPr>
        <p:spPr bwMode="auto">
          <a:xfrm>
            <a:off x="7353300" y="3789363"/>
            <a:ext cx="1271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C00000"/>
                </a:solidFill>
              </a:rPr>
              <a:t>2007-2011</a:t>
            </a:r>
            <a:endParaRPr lang="en-GB" altLang="en-US" sz="1800">
              <a:solidFill>
                <a:srgbClr val="C00000"/>
              </a:solidFill>
            </a:endParaRPr>
          </a:p>
        </p:txBody>
      </p:sp>
      <p:pic>
        <p:nvPicPr>
          <p:cNvPr id="2253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484313"/>
            <a:ext cx="7524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4437063"/>
            <a:ext cx="150336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7380288" y="5084763"/>
            <a:ext cx="1287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C00000"/>
                </a:solidFill>
              </a:rPr>
              <a:t>2007-2009</a:t>
            </a:r>
            <a:endParaRPr lang="en-GB" altLang="en-US" sz="1800">
              <a:solidFill>
                <a:srgbClr val="C00000"/>
              </a:solidFill>
            </a:endParaRPr>
          </a:p>
        </p:txBody>
      </p:sp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19063"/>
            <a:ext cx="2414588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TextBox 1"/>
          <p:cNvSpPr txBox="1">
            <a:spLocks noChangeArrowheads="1"/>
          </p:cNvSpPr>
          <p:nvPr/>
        </p:nvSpPr>
        <p:spPr bwMode="auto">
          <a:xfrm>
            <a:off x="7426325" y="2451100"/>
            <a:ext cx="154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rgbClr val="C00000"/>
                </a:solidFill>
              </a:rPr>
              <a:t>2006-present</a:t>
            </a:r>
            <a:endParaRPr lang="en-GB" altLang="en-US" sz="18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A1D7A6-6760-4C84-8D99-4BC5637A0C2D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Overview</a:t>
            </a:r>
            <a:endParaRPr lang="en-US" altLang="en-US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eaLnBrk="1" hangingPunct="1">
              <a:buFontTx/>
              <a:buAutoNum type="arabicPeriod"/>
            </a:pPr>
            <a:endParaRPr lang="en-US" altLang="en-US" smtClean="0"/>
          </a:p>
          <a:p>
            <a:pPr marL="381000" indent="-381000" eaLnBrk="1" hangingPunct="1">
              <a:buFontTx/>
              <a:buAutoNum type="arabicPeriod"/>
            </a:pPr>
            <a:endParaRPr lang="en-US" altLang="en-US" smtClean="0"/>
          </a:p>
          <a:p>
            <a:pPr marL="381000" indent="-381000" eaLnBrk="1" hangingPunct="1">
              <a:buFontTx/>
              <a:buAutoNum type="arabicPeriod"/>
            </a:pPr>
            <a:r>
              <a:rPr lang="en-US" altLang="en-US" smtClean="0"/>
              <a:t>European Drought Policy</a:t>
            </a:r>
          </a:p>
          <a:p>
            <a:pPr marL="381000" indent="-381000" eaLnBrk="1" hangingPunct="1">
              <a:buFontTx/>
              <a:buAutoNum type="arabicPeriod"/>
            </a:pPr>
            <a:endParaRPr lang="en-US" altLang="en-US" smtClean="0"/>
          </a:p>
          <a:p>
            <a:pPr marL="381000" indent="-381000" eaLnBrk="1" hangingPunct="1">
              <a:buFontTx/>
              <a:buAutoNum type="arabicPeriod"/>
            </a:pPr>
            <a:r>
              <a:rPr lang="en-US" altLang="en-US" smtClean="0"/>
              <a:t>Dutch research on water scarcity and droughts</a:t>
            </a:r>
          </a:p>
          <a:p>
            <a:pPr marL="381000" indent="-381000" eaLnBrk="1" hangingPunct="1">
              <a:buFontTx/>
              <a:buAutoNum type="arabicPeriod"/>
            </a:pPr>
            <a:endParaRPr lang="en-US" altLang="en-US" smtClean="0"/>
          </a:p>
          <a:p>
            <a:pPr marL="381000" indent="-381000" eaLnBrk="1" hangingPunct="1">
              <a:buFontTx/>
              <a:buAutoNum type="arabicPeriod"/>
            </a:pPr>
            <a:r>
              <a:rPr lang="en-US" altLang="en-US" smtClean="0"/>
              <a:t>International projects</a:t>
            </a:r>
          </a:p>
          <a:p>
            <a:pPr marL="381000" indent="-381000" eaLnBrk="1" hangingPunct="1">
              <a:buFontTx/>
              <a:buAutoNum type="arabicPeriod"/>
            </a:pPr>
            <a:endParaRPr lang="en-US" altLang="en-US" smtClean="0"/>
          </a:p>
          <a:p>
            <a:pPr marL="381000" indent="-381000" eaLnBrk="1" hangingPunct="1">
              <a:buFontTx/>
              <a:buAutoNum type="arabicPeriod"/>
            </a:pPr>
            <a:r>
              <a:rPr lang="en-US" altLang="en-US" smtClean="0"/>
              <a:t>Conclusion</a:t>
            </a:r>
            <a:endParaRPr lang="nl-NL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6BB7F8-340E-403C-9B41-B70892EEE729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br>
              <a:rPr lang="nl-NL" altLang="en-US" smtClean="0"/>
            </a:br>
            <a:r>
              <a:rPr lang="nl-NL" altLang="en-US" sz="1800" b="0" smtClean="0"/>
              <a:t>Policy analysis, impacts, governance</a:t>
            </a:r>
            <a:endParaRPr lang="en-US" altLang="en-US" sz="1800" b="0" smtClean="0"/>
          </a:p>
        </p:txBody>
      </p:sp>
      <p:sp>
        <p:nvSpPr>
          <p:cNvPr id="2458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</a:rPr>
              <a:t>Drought </a:t>
            </a:r>
            <a:r>
              <a:rPr lang="en-US" altLang="en-US" b="1" dirty="0" smtClean="0">
                <a:solidFill>
                  <a:schemeClr val="accent5">
                    <a:lumMod val="50000"/>
                  </a:schemeClr>
                </a:solidFill>
              </a:rPr>
              <a:t>R&amp;SPI </a:t>
            </a:r>
            <a:r>
              <a:rPr lang="en-US" altLang="en-US" sz="1200" dirty="0" smtClean="0">
                <a:hlinkClick r:id="rId2"/>
              </a:rPr>
              <a:t>www.eu-drought.org</a:t>
            </a:r>
            <a:r>
              <a:rPr lang="en-US" altLang="en-US" sz="1200" dirty="0"/>
              <a:t>	</a:t>
            </a:r>
            <a:r>
              <a:rPr lang="en-US" altLang="en-US" sz="1200" dirty="0" smtClean="0"/>
              <a:t>		</a:t>
            </a:r>
            <a:r>
              <a:rPr lang="en-US" altLang="en-US" dirty="0" smtClean="0">
                <a:solidFill>
                  <a:srgbClr val="C00000"/>
                </a:solidFill>
              </a:rPr>
              <a:t>Oct 2011- Sep 2014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dirty="0" smtClean="0"/>
              <a:t>Aims: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Better understanding of past droughts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Better understanding of </a:t>
            </a:r>
            <a:r>
              <a:rPr lang="en-GB" altLang="en-US" sz="1800" dirty="0" smtClean="0"/>
              <a:t>impacts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Evaluation of past policy responses 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Innovative suite of drought indicators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Innovative methodology for early warning </a:t>
            </a:r>
          </a:p>
          <a:p>
            <a:pPr eaLnBrk="1" hangingPunct="1">
              <a:buFontTx/>
              <a:buChar char="•"/>
              <a:defRPr/>
            </a:pPr>
            <a:endParaRPr lang="en-US" altLang="en-US" sz="1800" dirty="0" smtClean="0"/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Drought hazard at the pan-European scale in the 21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</a:t>
            </a:r>
            <a:r>
              <a:rPr lang="en-GB" altLang="en-US" sz="1800" dirty="0" smtClean="0"/>
              <a:t>Century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Potential vulnerabilities at different scales in the 21</a:t>
            </a:r>
            <a:r>
              <a:rPr lang="en-US" altLang="en-US" sz="1800" baseline="30000" dirty="0" smtClean="0"/>
              <a:t>st</a:t>
            </a:r>
            <a:r>
              <a:rPr lang="en-US" altLang="en-US" sz="1800" dirty="0" smtClean="0"/>
              <a:t> </a:t>
            </a:r>
            <a:r>
              <a:rPr lang="en-GB" altLang="en-US" sz="1800" dirty="0" smtClean="0"/>
              <a:t>Century</a:t>
            </a:r>
          </a:p>
          <a:p>
            <a:pPr eaLnBrk="1" hangingPunct="1">
              <a:buFontTx/>
              <a:buChar char="•"/>
              <a:defRPr/>
            </a:pPr>
            <a:r>
              <a:rPr lang="fr-FR" altLang="en-US" sz="1800" dirty="0" smtClean="0"/>
              <a:t>Dialogue Fora </a:t>
            </a:r>
            <a:r>
              <a:rPr lang="fr-FR" altLang="en-US" sz="1800" dirty="0" err="1" smtClean="0"/>
              <a:t>at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different</a:t>
            </a:r>
            <a:r>
              <a:rPr lang="fr-FR" altLang="en-US" sz="1800" dirty="0" smtClean="0"/>
              <a:t> </a:t>
            </a:r>
            <a:r>
              <a:rPr lang="fr-FR" altLang="en-US" sz="1800" dirty="0" err="1" smtClean="0"/>
              <a:t>scales</a:t>
            </a:r>
            <a:r>
              <a:rPr lang="fr-FR" altLang="en-US" sz="1800" dirty="0" smtClean="0"/>
              <a:t>, i.e. Science-Policy </a:t>
            </a:r>
            <a:r>
              <a:rPr lang="en-GB" altLang="en-US" sz="1800" dirty="0" smtClean="0"/>
              <a:t>Interfacing</a:t>
            </a:r>
          </a:p>
          <a:p>
            <a:pPr eaLnBrk="1" hangingPunct="1">
              <a:buFontTx/>
              <a:buChar char="•"/>
              <a:defRPr/>
            </a:pPr>
            <a:r>
              <a:rPr lang="en-US" altLang="en-US" sz="1800" dirty="0" smtClean="0"/>
              <a:t>Dissemination (EDC, Summer School, Conference)</a:t>
            </a:r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endParaRPr lang="en-US" altLang="en-US" dirty="0" smtClean="0"/>
          </a:p>
          <a:p>
            <a:pPr eaLnBrk="1" hangingPunct="1">
              <a:defRPr/>
            </a:pPr>
            <a:r>
              <a:rPr lang="en-US" altLang="en-US" b="1" dirty="0" smtClean="0"/>
              <a:t> </a:t>
            </a:r>
            <a:endParaRPr lang="en-GB" altLang="en-US" b="1" dirty="0" smtClean="0"/>
          </a:p>
        </p:txBody>
      </p:sp>
      <p:pic>
        <p:nvPicPr>
          <p:cNvPr id="23557" name="Picture 2" descr="D:\Henny\Henny Work\tekst\DROUGHT-R&amp;SPI\website Fokke de Jong\DROUGHT-R SPI-logo L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-26988"/>
            <a:ext cx="2214562" cy="107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30900" y="1897063"/>
            <a:ext cx="2555875" cy="230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559" name="TextBox 1"/>
          <p:cNvSpPr txBox="1">
            <a:spLocks noChangeArrowheads="1"/>
          </p:cNvSpPr>
          <p:nvPr/>
        </p:nvSpPr>
        <p:spPr bwMode="auto">
          <a:xfrm>
            <a:off x="5938838" y="1908175"/>
            <a:ext cx="1038225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case studies</a:t>
            </a:r>
            <a:endParaRPr lang="en-GB" altLang="en-US" sz="1200"/>
          </a:p>
        </p:txBody>
      </p:sp>
      <p:sp>
        <p:nvSpPr>
          <p:cNvPr id="9" name="Rectangle 8"/>
          <p:cNvSpPr/>
          <p:nvPr/>
        </p:nvSpPr>
        <p:spPr>
          <a:xfrm>
            <a:off x="6383338" y="5805488"/>
            <a:ext cx="2733675" cy="1012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5961063"/>
            <a:ext cx="2414587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7B4BD3-91F9-4F47-8449-FBB4134C600F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br>
              <a:rPr lang="nl-NL" altLang="en-US" smtClean="0"/>
            </a:br>
            <a:r>
              <a:rPr lang="nl-NL" altLang="en-US" sz="1800" b="0" smtClean="0"/>
              <a:t>Measures, governance</a:t>
            </a:r>
            <a:endParaRPr lang="en-US" altLang="en-US" sz="1800" b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482725"/>
            <a:ext cx="7620000" cy="650875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DROP -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 Benefit of governance in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DROught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</a:rPr>
              <a:t>adaPtation</a:t>
            </a:r>
            <a:endParaRPr lang="en-US" dirty="0" smtClean="0"/>
          </a:p>
          <a:p>
            <a:pPr marL="0" indent="0" eaLnBrk="1" hangingPunct="1">
              <a:defRPr/>
            </a:pPr>
            <a:r>
              <a:rPr lang="en-US" dirty="0" smtClean="0"/>
              <a:t> </a:t>
            </a:r>
            <a:endParaRPr lang="nl-NL" altLang="en-US" dirty="0" smtClean="0"/>
          </a:p>
        </p:txBody>
      </p:sp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-26988"/>
            <a:ext cx="1531937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4213" y="1989138"/>
            <a:ext cx="6335712" cy="4000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i="1" dirty="0" err="1"/>
              <a:t>Interreg</a:t>
            </a:r>
            <a:r>
              <a:rPr lang="en-US" sz="2000" i="1" dirty="0"/>
              <a:t> IVB project             </a:t>
            </a:r>
            <a:r>
              <a:rPr lang="en-US" sz="1600" dirty="0">
                <a:hlinkClick r:id="rId3"/>
              </a:rPr>
              <a:t>www.dropproject.eu</a:t>
            </a:r>
            <a:r>
              <a:rPr lang="en-US" sz="1600" dirty="0"/>
              <a:t> 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b="1" dirty="0"/>
              <a:t>Goal</a:t>
            </a:r>
            <a:r>
              <a:rPr lang="en-US" sz="2000" dirty="0"/>
              <a:t>: to enhance the preparedness and resilience of Northwest European (NWE) regions to periods of water scarcity and drought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Testing and implement innovative measures in </a:t>
            </a:r>
            <a:r>
              <a:rPr lang="en-US" sz="1600" dirty="0">
                <a:solidFill>
                  <a:srgbClr val="C00000"/>
                </a:solidFill>
              </a:rPr>
              <a:t>6 case areas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Develop and test water governance assessment tool 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Collaboration between six regional water authorities (practice partners) and five knowledge institutes (knowledge partners)</a:t>
            </a:r>
          </a:p>
          <a:p>
            <a:pPr>
              <a:defRPr/>
            </a:pPr>
            <a:endParaRPr lang="en-GB" sz="2000" dirty="0"/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2425" y="3352800"/>
            <a:ext cx="2290763" cy="2341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7270750" y="4411663"/>
            <a:ext cx="79375" cy="88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697788" y="4333875"/>
            <a:ext cx="80962" cy="88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315200" y="4705350"/>
            <a:ext cx="79375" cy="88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675563" y="4294188"/>
            <a:ext cx="80962" cy="88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831138" y="4638675"/>
            <a:ext cx="80962" cy="88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631113" y="4438650"/>
            <a:ext cx="80962" cy="889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590" name="TextBox 3"/>
          <p:cNvSpPr txBox="1">
            <a:spLocks noChangeArrowheads="1"/>
          </p:cNvSpPr>
          <p:nvPr/>
        </p:nvSpPr>
        <p:spPr bwMode="auto">
          <a:xfrm>
            <a:off x="7793038" y="1882775"/>
            <a:ext cx="116522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>
                <a:solidFill>
                  <a:srgbClr val="C00000"/>
                </a:solidFill>
              </a:rPr>
              <a:t>2013-2015</a:t>
            </a:r>
            <a:endParaRPr lang="en-GB" altLang="en-US" sz="16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F04D34-2F5B-45B8-9EBF-EB96820F216A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br>
              <a:rPr lang="nl-NL" altLang="en-US" smtClean="0"/>
            </a:br>
            <a:r>
              <a:rPr lang="nl-NL" altLang="en-US" sz="1800" b="0" smtClean="0"/>
              <a:t>Early warning systems</a:t>
            </a:r>
            <a:endParaRPr lang="en-US" altLang="en-US" b="0" smtClean="0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268413"/>
            <a:ext cx="7874000" cy="722312"/>
          </a:xfrm>
        </p:spPr>
        <p:txBody>
          <a:bodyPr/>
          <a:lstStyle/>
          <a:p>
            <a:pPr marL="0" indent="0" eaLnBrk="1" hangingPunct="1"/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DEWFORA</a:t>
            </a:r>
            <a:r>
              <a:rPr lang="nl-NL" alt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altLang="en-US" dirty="0" smtClean="0"/>
              <a:t>- </a:t>
            </a:r>
            <a:r>
              <a:rPr lang="en-GB" altLang="en-US" dirty="0" smtClean="0">
                <a:solidFill>
                  <a:srgbClr val="C00000"/>
                </a:solidFill>
              </a:rPr>
              <a:t>Improved Drought Early Warning and </a:t>
            </a:r>
            <a:r>
              <a:rPr lang="en-GB" altLang="en-US" dirty="0" err="1" smtClean="0">
                <a:solidFill>
                  <a:srgbClr val="C00000"/>
                </a:solidFill>
              </a:rPr>
              <a:t>FORecasting</a:t>
            </a:r>
            <a:r>
              <a:rPr lang="en-GB" altLang="en-US" dirty="0" smtClean="0">
                <a:solidFill>
                  <a:srgbClr val="C00000"/>
                </a:solidFill>
              </a:rPr>
              <a:t> to strengthen preparedness and adaptation to droughts in Africa</a:t>
            </a:r>
            <a:endParaRPr lang="nl-NL" altLang="en-US" dirty="0" smtClean="0">
              <a:solidFill>
                <a:srgbClr val="C00000"/>
              </a:solidFill>
            </a:endParaRP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727700"/>
            <a:ext cx="115887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-38100"/>
            <a:ext cx="28003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1"/>
          <p:cNvSpPr>
            <a:spLocks noChangeArrowheads="1"/>
          </p:cNvSpPr>
          <p:nvPr/>
        </p:nvSpPr>
        <p:spPr bwMode="auto">
          <a:xfrm>
            <a:off x="684213" y="1916113"/>
            <a:ext cx="80645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800" b="1"/>
              <a:t>Goal</a:t>
            </a:r>
            <a:r>
              <a:rPr lang="en-GB" altLang="en-US" sz="1800"/>
              <a:t>: develop a framework for the provision of early warning and response through drought impact mitigation for Africa. </a:t>
            </a:r>
            <a:r>
              <a:rPr lang="en-GB" altLang="en-US" sz="1800" i="1"/>
              <a:t>The whole chain from monitoring and vulnerability assessment, to forecasting, warning, response, and knowledge dissemination</a:t>
            </a:r>
          </a:p>
        </p:txBody>
      </p:sp>
      <p:pic>
        <p:nvPicPr>
          <p:cNvPr id="256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802957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E721C4-88F0-4847-A7B6-417805892B4F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endParaRPr lang="en-US" altLang="en-US" smtClean="0"/>
          </a:p>
        </p:txBody>
      </p:sp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-38100"/>
            <a:ext cx="28003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4"/>
          <p:cNvSpPr txBox="1">
            <a:spLocks noChangeArrowheads="1"/>
          </p:cNvSpPr>
          <p:nvPr/>
        </p:nvSpPr>
        <p:spPr bwMode="auto">
          <a:xfrm>
            <a:off x="462987" y="1170448"/>
            <a:ext cx="3631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srgbClr val="C00000"/>
                </a:solidFill>
              </a:rPr>
              <a:t>5 river </a:t>
            </a:r>
            <a:r>
              <a:rPr lang="en-US" altLang="en-US" sz="2400" b="1" dirty="0" smtClean="0">
                <a:solidFill>
                  <a:srgbClr val="C00000"/>
                </a:solidFill>
              </a:rPr>
              <a:t>basins </a:t>
            </a:r>
            <a:r>
              <a:rPr lang="en-US" altLang="en-US" sz="1800" dirty="0" smtClean="0">
                <a:solidFill>
                  <a:srgbClr val="C00000"/>
                </a:solidFill>
              </a:rPr>
              <a:t>(2011-2013)</a:t>
            </a:r>
            <a:endParaRPr lang="en-GB" altLang="en-US" sz="2400" dirty="0">
              <a:solidFill>
                <a:srgbClr val="C00000"/>
              </a:solidFill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"/>
          <a:stretch/>
        </p:blipFill>
        <p:spPr bwMode="auto">
          <a:xfrm>
            <a:off x="30163" y="1756128"/>
            <a:ext cx="5846762" cy="4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4010025"/>
            <a:ext cx="3249612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3" name="TextBox 4"/>
          <p:cNvSpPr txBox="1">
            <a:spLocks noChangeArrowheads="1"/>
          </p:cNvSpPr>
          <p:nvPr/>
        </p:nvSpPr>
        <p:spPr bwMode="auto">
          <a:xfrm>
            <a:off x="5535613" y="3268663"/>
            <a:ext cx="2608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Protocol for developing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Drought Early Warning</a:t>
            </a:r>
            <a:endParaRPr lang="en-GB" altLang="en-US" sz="180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727700"/>
            <a:ext cx="115887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://www.iol.co.za/polopoly_fs/iol-news-07-jan-sa-st-limpopo-drought-pic-1.1448227%21/image/3986348469.jpg_gen/derivatives/box_300/39863484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54" y="1116656"/>
            <a:ext cx="2521974" cy="1891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A439D1-17CC-45E4-A25C-F27AF6EF6BB1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br>
              <a:rPr lang="nl-NL" altLang="en-US" smtClean="0"/>
            </a:br>
            <a:r>
              <a:rPr lang="nl-NL" altLang="en-US" sz="1800" b="0" smtClean="0"/>
              <a:t>Early warning systems</a:t>
            </a:r>
            <a:endParaRPr lang="en-US" altLang="en-US" sz="180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268413"/>
            <a:ext cx="7874000" cy="722312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African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Drought</a:t>
            </a:r>
            <a:r>
              <a:rPr lang="nl-NL" alt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nl-NL" altLang="en-US" b="1" dirty="0" err="1" smtClean="0">
                <a:solidFill>
                  <a:schemeClr val="accent5">
                    <a:lumMod val="50000"/>
                  </a:schemeClr>
                </a:solidFill>
              </a:rPr>
              <a:t>Observatory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</a:rPr>
              <a:t>pre-operational drought forecasting platform</a:t>
            </a:r>
            <a:endParaRPr lang="nl-NL" altLang="en-US" sz="16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22438"/>
            <a:ext cx="7385050" cy="45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727700"/>
            <a:ext cx="115887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-38100"/>
            <a:ext cx="28003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F11DB4-6F84-4D26-98B5-4D0A731A6D37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3. International drought projects</a:t>
            </a:r>
            <a:br>
              <a:rPr lang="nl-NL" altLang="en-US" smtClean="0"/>
            </a:br>
            <a:r>
              <a:rPr lang="nl-NL" altLang="en-US" sz="1800" b="0" smtClean="0"/>
              <a:t>Global water services</a:t>
            </a:r>
            <a:endParaRPr lang="en-US" altLang="en-US" b="0" smtClean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7075" y="1320800"/>
            <a:ext cx="78581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GB" altLang="en-US" sz="1800" b="1" dirty="0" smtClean="0"/>
              <a:t>Global Water Information services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 altLang="en-US" sz="1800" dirty="0" smtClean="0"/>
              <a:t>Disclosure of data and information on water supply and demand for policy makers, water managers and research communities</a:t>
            </a:r>
          </a:p>
          <a:p>
            <a:pPr marL="177800" indent="-1778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altLang="en-US" sz="1800" dirty="0" smtClean="0"/>
              <a:t>Web based tools/info, open data portal</a:t>
            </a:r>
          </a:p>
          <a:p>
            <a:pPr marL="177800" indent="-1778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altLang="en-US" sz="1800" dirty="0" smtClean="0"/>
              <a:t>Model predictions (e.g. PCR-GLOBWB) for future scenarios</a:t>
            </a:r>
          </a:p>
          <a:p>
            <a:pPr marL="177800" indent="-1778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altLang="en-US" sz="1800" dirty="0" smtClean="0"/>
              <a:t>International collaboration (e.g. JRC)</a:t>
            </a: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3294063"/>
            <a:ext cx="8604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4146550"/>
            <a:ext cx="184785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4152900"/>
            <a:ext cx="1789113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7925" y="5668963"/>
            <a:ext cx="36576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Improving and extending global data sets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Improving models towards high resolution and </a:t>
            </a:r>
          </a:p>
          <a:p>
            <a:pPr>
              <a:defRPr/>
            </a:pPr>
            <a:r>
              <a:rPr lang="en-US" sz="1200" dirty="0"/>
              <a:t>    high performance</a:t>
            </a:r>
            <a:endParaRPr lang="en-GB" sz="1200" dirty="0"/>
          </a:p>
        </p:txBody>
      </p:sp>
      <p:pic>
        <p:nvPicPr>
          <p:cNvPr id="2868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5149850"/>
            <a:ext cx="1036637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4235450"/>
            <a:ext cx="195738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3311525"/>
            <a:ext cx="1874837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Box 2"/>
          <p:cNvSpPr txBox="1">
            <a:spLocks noChangeArrowheads="1"/>
          </p:cNvSpPr>
          <p:nvPr/>
        </p:nvSpPr>
        <p:spPr bwMode="auto">
          <a:xfrm>
            <a:off x="5705475" y="3476625"/>
            <a:ext cx="1773238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www.globalhydrology.nl</a:t>
            </a:r>
            <a:endParaRPr lang="en-GB" altLang="en-US" sz="1200"/>
          </a:p>
        </p:txBody>
      </p:sp>
      <p:pic>
        <p:nvPicPr>
          <p:cNvPr id="2868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3271838"/>
            <a:ext cx="7635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Rectangle 3"/>
          <p:cNvSpPr>
            <a:spLocks noChangeArrowheads="1"/>
          </p:cNvSpPr>
          <p:nvPr/>
        </p:nvSpPr>
        <p:spPr bwMode="auto">
          <a:xfrm>
            <a:off x="3106738" y="3617913"/>
            <a:ext cx="13096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z="1100">
                <a:hlinkClick r:id="rId9"/>
              </a:rPr>
              <a:t>www.glowasis.eu</a:t>
            </a:r>
            <a:r>
              <a:rPr lang="nl-NL" altLang="en-US" sz="1100"/>
              <a:t> </a:t>
            </a:r>
          </a:p>
        </p:txBody>
      </p:sp>
      <p:sp>
        <p:nvSpPr>
          <p:cNvPr id="28687" name="Rectangle 4"/>
          <p:cNvSpPr>
            <a:spLocks noChangeArrowheads="1"/>
          </p:cNvSpPr>
          <p:nvPr/>
        </p:nvSpPr>
        <p:spPr bwMode="auto">
          <a:xfrm>
            <a:off x="2924175" y="4505325"/>
            <a:ext cx="16271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en-US" sz="1100">
                <a:hlinkClick r:id="rId10"/>
              </a:rPr>
              <a:t>www.earth2observe.eu</a:t>
            </a:r>
            <a:endParaRPr lang="en-GB" altLang="en-US" sz="1100"/>
          </a:p>
        </p:txBody>
      </p:sp>
      <p:sp>
        <p:nvSpPr>
          <p:cNvPr id="28688" name="TextBox 5"/>
          <p:cNvSpPr txBox="1">
            <a:spLocks noChangeArrowheads="1"/>
          </p:cNvSpPr>
          <p:nvPr/>
        </p:nvSpPr>
        <p:spPr bwMode="auto">
          <a:xfrm>
            <a:off x="2982913" y="5575300"/>
            <a:ext cx="16097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1200">
                <a:hlinkClick r:id="rId11"/>
              </a:rPr>
              <a:t>www.ewatercycle.nl</a:t>
            </a:r>
            <a:r>
              <a:rPr lang="en-GB" altLang="en-US" sz="1200"/>
              <a:t> </a:t>
            </a:r>
          </a:p>
        </p:txBody>
      </p:sp>
      <p:sp>
        <p:nvSpPr>
          <p:cNvPr id="28689" name="TextBox 6"/>
          <p:cNvSpPr txBox="1">
            <a:spLocks noChangeArrowheads="1"/>
          </p:cNvSpPr>
          <p:nvPr/>
        </p:nvSpPr>
        <p:spPr bwMode="auto">
          <a:xfrm>
            <a:off x="3205163" y="3408363"/>
            <a:ext cx="903287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2011-2013</a:t>
            </a:r>
            <a:endParaRPr lang="en-GB" altLang="en-US" sz="1200"/>
          </a:p>
        </p:txBody>
      </p:sp>
      <p:sp>
        <p:nvSpPr>
          <p:cNvPr id="28690" name="TextBox 24"/>
          <p:cNvSpPr txBox="1">
            <a:spLocks noChangeArrowheads="1"/>
          </p:cNvSpPr>
          <p:nvPr/>
        </p:nvSpPr>
        <p:spPr bwMode="auto">
          <a:xfrm>
            <a:off x="3224213" y="4289425"/>
            <a:ext cx="91598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2014-2017</a:t>
            </a:r>
            <a:endParaRPr lang="en-GB" altLang="en-US" sz="1200"/>
          </a:p>
        </p:txBody>
      </p:sp>
      <p:sp>
        <p:nvSpPr>
          <p:cNvPr id="28691" name="TextBox 25"/>
          <p:cNvSpPr txBox="1">
            <a:spLocks noChangeArrowheads="1"/>
          </p:cNvSpPr>
          <p:nvPr/>
        </p:nvSpPr>
        <p:spPr bwMode="auto">
          <a:xfrm>
            <a:off x="3270250" y="5356225"/>
            <a:ext cx="6619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2014-..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880E79-C2AE-49E2-80CD-A97A19CB1C73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4. Conclusion</a:t>
            </a:r>
            <a:endParaRPr lang="en-US" altLang="en-US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6913" y="1895475"/>
            <a:ext cx="7745412" cy="3629025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GB" altLang="en-US" dirty="0" smtClean="0"/>
              <a:t>Water scarcity and droughts is a growing concern in the EU</a:t>
            </a:r>
          </a:p>
          <a:p>
            <a:pPr marL="457200" indent="-457200" eaLnBrk="1" hangingPunct="1">
              <a:buFontTx/>
              <a:buAutoNum type="arabicPeriod"/>
            </a:pPr>
            <a:endParaRPr lang="en-GB" altLang="en-US" dirty="0" smtClean="0"/>
          </a:p>
          <a:p>
            <a:pPr marL="457200" indent="-457200" eaLnBrk="1" hangingPunct="1">
              <a:buFontTx/>
              <a:buAutoNum type="arabicPeriod"/>
            </a:pPr>
            <a:r>
              <a:rPr lang="en-GB" altLang="en-US" dirty="0" smtClean="0"/>
              <a:t>NL is a wet country but attention for WS&amp;D is growing</a:t>
            </a:r>
          </a:p>
          <a:p>
            <a:pPr marL="457200" indent="-457200" eaLnBrk="1" hangingPunct="1">
              <a:buFontTx/>
              <a:buAutoNum type="arabicPeriod"/>
            </a:pPr>
            <a:endParaRPr lang="en-GB" altLang="en-US" dirty="0" smtClean="0"/>
          </a:p>
          <a:p>
            <a:pPr marL="457200" indent="-457200" eaLnBrk="1" hangingPunct="1">
              <a:buFontTx/>
              <a:buAutoNum type="arabicPeriod"/>
            </a:pPr>
            <a:r>
              <a:rPr lang="en-GB" altLang="en-US" dirty="0" smtClean="0"/>
              <a:t>NL carries out many projects to prepare for future WS&amp;D</a:t>
            </a:r>
          </a:p>
          <a:p>
            <a:pPr marL="457200" indent="-457200" eaLnBrk="1" hangingPunct="1">
              <a:buFontTx/>
              <a:buAutoNum type="arabicPeriod"/>
            </a:pPr>
            <a:endParaRPr lang="en-GB" altLang="en-US" dirty="0" smtClean="0"/>
          </a:p>
          <a:p>
            <a:pPr marL="457200" indent="-457200" eaLnBrk="1" hangingPunct="1">
              <a:buFontTx/>
              <a:buAutoNum type="arabicPeriod"/>
            </a:pPr>
            <a:r>
              <a:rPr lang="en-GB" altLang="en-US" dirty="0" smtClean="0"/>
              <a:t>Dutch water community (knowledge institutes, public authorities) is well connected to EU research on WS&amp;D, and outside EU … (e.g. Asia, Africa, Latin-America)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0ECB96-1ADC-4198-B058-FD0C6F42E229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1. European Drought Policy</a:t>
            </a:r>
            <a:endParaRPr lang="en-US" alt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242300"/>
            <a:ext cx="42703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/>
          <a:stretch>
            <a:fillRect/>
          </a:stretch>
        </p:blipFill>
        <p:spPr bwMode="auto">
          <a:xfrm>
            <a:off x="-36513" y="962025"/>
            <a:ext cx="9190038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3"/>
          <p:cNvSpPr txBox="1">
            <a:spLocks noChangeArrowheads="1"/>
          </p:cNvSpPr>
          <p:nvPr/>
        </p:nvSpPr>
        <p:spPr bwMode="auto">
          <a:xfrm>
            <a:off x="323850" y="1341438"/>
            <a:ext cx="16906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2003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Heat wave</a:t>
            </a:r>
            <a:endParaRPr lang="en-GB" altLang="en-US" sz="2400" b="1">
              <a:solidFill>
                <a:schemeClr val="bg1"/>
              </a:solidFill>
            </a:endParaRP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1258888" y="6670675"/>
            <a:ext cx="5257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800">
                <a:solidFill>
                  <a:schemeClr val="bg1"/>
                </a:solidFill>
              </a:rPr>
              <a:t>Image courtesy Reto Stockli and Robert Simmon, based upon data provided by the MODIS Land Science Team</a:t>
            </a:r>
            <a:endParaRPr lang="en-GB" altLang="en-US" sz="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6688" y="4061460"/>
            <a:ext cx="2447925" cy="1081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17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E7CF19-AECC-4C75-A898-50C6388BA480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1. European Drought Policy</a:t>
            </a:r>
            <a:endParaRPr lang="en-US" altLang="en-US" smtClean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56308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16688" y="1341438"/>
            <a:ext cx="2505814" cy="3693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Main drought events </a:t>
            </a:r>
          </a:p>
          <a:p>
            <a:pPr>
              <a:defRPr/>
            </a:pPr>
            <a:r>
              <a:rPr lang="en-US" b="1" dirty="0"/>
              <a:t>in Europe 2000-2009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dirty="0"/>
              <a:t>Large areas of EU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Growing concern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Costs: 100 billion euro</a:t>
            </a:r>
          </a:p>
          <a:p>
            <a:pPr>
              <a:defRPr/>
            </a:pPr>
            <a:r>
              <a:rPr lang="en-US" dirty="0" smtClean="0"/>
              <a:t>in 1976-2006</a:t>
            </a: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2003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100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mln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affected,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Costs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8.7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bln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euro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611188" y="6092825"/>
            <a:ext cx="410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400"/>
              <a:t>Adapted from Tallaksen, 2007</a:t>
            </a:r>
            <a:endParaRPr lang="en-GB" altLang="en-US" sz="1400"/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242300"/>
            <a:ext cx="42703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7A7425-23AE-4B3E-8F85-0A33AF45FF0A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1. European Drought Policy</a:t>
            </a:r>
            <a:endParaRPr lang="en-US" altLang="en-US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4213" y="1412875"/>
          <a:ext cx="7775575" cy="277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913"/>
                <a:gridCol w="6191662"/>
              </a:tblGrid>
              <a:tr h="640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charset="0"/>
                          <a:ea typeface="+mn-ea"/>
                          <a:cs typeface="+mn-cs"/>
                        </a:rPr>
                        <a:t>2006 / 2007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nl-NL" altLang="en-US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In-depth assessment of water scarcity and droughts in the European Union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367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charset="0"/>
                          <a:ea typeface="+mn-ea"/>
                          <a:cs typeface="+mn-cs"/>
                        </a:rPr>
                        <a:t>2007</a:t>
                      </a:r>
                      <a:endParaRPr lang="en-GB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Communication on WS&amp;D </a:t>
                      </a: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4589">
                <a:tc>
                  <a:txBody>
                    <a:bodyPr/>
                    <a:lstStyle/>
                    <a:p>
                      <a:r>
                        <a:rPr lang="en-US" altLang="en-US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2008, 2009, 2010 </a:t>
                      </a:r>
                    </a:p>
                    <a:p>
                      <a:endParaRPr lang="en-GB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Follow-up reports “</a:t>
                      </a:r>
                      <a:r>
                        <a:rPr lang="en-US" altLang="en-US" sz="1800" i="1" dirty="0" smtClean="0"/>
                        <a:t>Addressing the challenge of water scarcity and droughts in the European Union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2367"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charset="0"/>
                          <a:ea typeface="+mn-ea"/>
                          <a:cs typeface="+mn-cs"/>
                        </a:rPr>
                        <a:t>2012</a:t>
                      </a:r>
                      <a:endParaRPr lang="en-GB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Blueprint – policy review WS&amp;D</a:t>
                      </a:r>
                    </a:p>
                  </a:txBody>
                  <a:tcPr marL="91425" marR="91425" marT="45742" marB="4574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917" r="-98" b="14607"/>
          <a:stretch>
            <a:fillRect/>
          </a:stretch>
        </p:blipFill>
        <p:spPr bwMode="auto">
          <a:xfrm>
            <a:off x="0" y="4148138"/>
            <a:ext cx="91805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733759-6DE6-45AE-83B3-D3DBBA72FFEF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1. European Drought Policy</a:t>
            </a:r>
            <a:endParaRPr lang="en-US" altLang="en-US" smtClean="0"/>
          </a:p>
        </p:txBody>
      </p:sp>
      <p:sp>
        <p:nvSpPr>
          <p:cNvPr id="3" name="TextBox 2"/>
          <p:cNvSpPr txBox="1"/>
          <p:nvPr/>
        </p:nvSpPr>
        <p:spPr>
          <a:xfrm>
            <a:off x="611188" y="1412875"/>
            <a:ext cx="7921625" cy="4694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Communication EU commission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(COM/2007/0414 final)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000" i="1" dirty="0"/>
              <a:t>towards a water-efficient and water-saving economy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General objectives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Address the increasing impacts of water scarcity and droughts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Ensure the long-term protection of available water resources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Ensure sustainable water availability and promote sustainable water uses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Specific objectives</a:t>
            </a:r>
            <a:r>
              <a:rPr lang="en-US" dirty="0"/>
              <a:t>: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</a:rPr>
              <a:t>Enhance preparedness </a:t>
            </a:r>
            <a:r>
              <a:rPr lang="en-US" dirty="0"/>
              <a:t>for increasing droughts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</a:rPr>
              <a:t>Mitigate all impacts </a:t>
            </a:r>
            <a:r>
              <a:rPr lang="en-US" dirty="0"/>
              <a:t>of water scarcity and droughts on the environment, economy and society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</a:rPr>
              <a:t>Create conditions for sustainable economic and social development </a:t>
            </a:r>
            <a:r>
              <a:rPr lang="en-US" dirty="0"/>
              <a:t>across Europe in a context of climate change and increasing water scarcity and droughts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859906-6E6A-488C-A8DF-6D63ACDD649A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1. European Drought Policy</a:t>
            </a:r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Communication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2007 </a:t>
            </a: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(COM/2007/0414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final)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b="1" dirty="0" smtClean="0">
                <a:solidFill>
                  <a:srgbClr val="C00000"/>
                </a:solidFill>
              </a:rPr>
              <a:t>Water hierarchy:</a:t>
            </a:r>
            <a:r>
              <a:rPr lang="en-US" altLang="en-US" dirty="0" smtClean="0">
                <a:solidFill>
                  <a:srgbClr val="C00000"/>
                </a:solidFill>
              </a:rPr>
              <a:t> First increase water efficiency, </a:t>
            </a: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rgbClr val="C00000"/>
                </a:solidFill>
              </a:rPr>
              <a:t>before increasing water supply infrastructure</a:t>
            </a:r>
            <a:endParaRPr lang="en-US" altLang="en-US" sz="800" b="1" dirty="0" smtClean="0">
              <a:solidFill>
                <a:srgbClr val="C00000"/>
              </a:solidFill>
            </a:endParaRPr>
          </a:p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altLang="en-US" sz="1800" b="1" dirty="0" smtClean="0"/>
              <a:t>7 policy instruments / options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/>
              <a:t>Putting the right price tag on water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/>
              <a:t>Improving drought risk management 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/>
              <a:t>Fostering water efficient technologies and practices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/>
              <a:t>Fostering the emergence of a water-saving culture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/>
              <a:t>Allocating water &amp; water-related funding efficiently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/>
              <a:t>Considering additional water supply infrastructures</a:t>
            </a: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/>
              <a:t>Improve knowledge and data collection</a:t>
            </a:r>
            <a:endParaRPr lang="nl-NL" altLang="en-US" sz="1800" dirty="0" smtClean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0"/>
          <a:stretch>
            <a:fillRect/>
          </a:stretch>
        </p:blipFill>
        <p:spPr bwMode="auto">
          <a:xfrm>
            <a:off x="7167563" y="-26988"/>
            <a:ext cx="19939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1"/>
          <p:cNvSpPr>
            <a:spLocks noChangeArrowheads="1"/>
          </p:cNvSpPr>
          <p:nvPr/>
        </p:nvSpPr>
        <p:spPr bwMode="auto">
          <a:xfrm>
            <a:off x="7308850" y="5540375"/>
            <a:ext cx="1727200" cy="1201738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1">
                <a:solidFill>
                  <a:schemeClr val="bg1"/>
                </a:solidFill>
              </a:rPr>
              <a:t>Barcelona drought 2008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schemeClr val="bg1"/>
                </a:solidFill>
              </a:rPr>
              <a:t>Ancient church emerges from flooded valley for first time in 50 years during</a:t>
            </a:r>
            <a:endParaRPr lang="en-US" alt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57C27E-4E36-49FC-9AD5-59C3DC510EC0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1. European Drought Policy</a:t>
            </a:r>
            <a:endParaRPr lang="en-US" altLang="en-US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smtClean="0">
                <a:solidFill>
                  <a:srgbClr val="4597A0"/>
                </a:solidFill>
              </a:rPr>
              <a:t>Common Implementation Strategy (CIS) </a:t>
            </a:r>
          </a:p>
          <a:p>
            <a:pPr eaLnBrk="1" hangingPunct="1">
              <a:defRPr/>
            </a:pPr>
            <a:r>
              <a:rPr lang="en-US" altLang="en-US" sz="1800" dirty="0" smtClean="0">
                <a:solidFill>
                  <a:srgbClr val="C00000"/>
                </a:solidFill>
              </a:rPr>
              <a:t>2006-2012 Water Scarcity and Droughts Expert Network</a:t>
            </a:r>
          </a:p>
          <a:p>
            <a:pPr marL="176213" indent="-176213" eaLnBrk="1" hangingPunct="1">
              <a:buFontTx/>
              <a:buChar char="-"/>
              <a:defRPr/>
            </a:pPr>
            <a:r>
              <a:rPr lang="en-US" altLang="en-US" sz="1800" dirty="0" smtClean="0"/>
              <a:t>Knowledge exchange, EEA technical assistance</a:t>
            </a:r>
          </a:p>
          <a:p>
            <a:pPr marL="176213" indent="-176213" eaLnBrk="1" hangingPunct="1">
              <a:buFontTx/>
              <a:buChar char="-"/>
              <a:defRPr/>
            </a:pPr>
            <a:r>
              <a:rPr lang="en-US" altLang="en-US" sz="1800" dirty="0" smtClean="0"/>
              <a:t>Linkage with WFD: Agriculture, Groundwater, DMP</a:t>
            </a:r>
          </a:p>
          <a:p>
            <a:pPr marL="176213" indent="-176213" eaLnBrk="1" hangingPunct="1">
              <a:buFontTx/>
              <a:buChar char="-"/>
              <a:defRPr/>
            </a:pPr>
            <a:r>
              <a:rPr lang="en-US" altLang="en-US" sz="1800" dirty="0" smtClean="0"/>
              <a:t>2007-2009 </a:t>
            </a:r>
            <a:r>
              <a:rPr lang="en-US" altLang="en-US" sz="1800" dirty="0" smtClean="0">
                <a:solidFill>
                  <a:srgbClr val="C00000"/>
                </a:solidFill>
              </a:rPr>
              <a:t>indicators</a:t>
            </a:r>
            <a:r>
              <a:rPr lang="en-US" altLang="en-US" sz="1800" dirty="0" smtClean="0"/>
              <a:t> </a:t>
            </a:r>
            <a:r>
              <a:rPr lang="en-US" altLang="en-US" sz="1800" dirty="0" smtClean="0">
                <a:sym typeface="Wingdings" panose="05000000000000000000" pitchFamily="2" charset="2"/>
              </a:rPr>
              <a:t> </a:t>
            </a:r>
            <a:r>
              <a:rPr lang="en-US" altLang="en-US" sz="1800" i="1" dirty="0" smtClean="0">
                <a:sym typeface="Wingdings" panose="05000000000000000000" pitchFamily="2" charset="2"/>
              </a:rPr>
              <a:t>WS&amp;D knowledge system (EDO)</a:t>
            </a:r>
          </a:p>
          <a:p>
            <a:pPr marL="176213" indent="-176213" eaLnBrk="1" hangingPunct="1">
              <a:buFontTx/>
              <a:buChar char="-"/>
              <a:defRPr/>
            </a:pPr>
            <a:endParaRPr lang="en-US" altLang="en-US" sz="1800" i="1" dirty="0" smtClean="0"/>
          </a:p>
          <a:p>
            <a:pPr eaLnBrk="1" hangingPunct="1">
              <a:buFontTx/>
              <a:buChar char="•"/>
              <a:defRPr/>
            </a:pPr>
            <a:endParaRPr lang="nl-NL" altLang="en-US" sz="1800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213100"/>
            <a:ext cx="2232025" cy="317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6488" y="3213100"/>
            <a:ext cx="2233612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06750"/>
            <a:ext cx="2160587" cy="317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2" name="TextBox 1"/>
          <p:cNvSpPr txBox="1">
            <a:spLocks noChangeArrowheads="1"/>
          </p:cNvSpPr>
          <p:nvPr/>
        </p:nvSpPr>
        <p:spPr bwMode="auto">
          <a:xfrm>
            <a:off x="34925" y="3152775"/>
            <a:ext cx="5254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1"/>
              <a:t>2008</a:t>
            </a:r>
            <a:endParaRPr lang="en-GB" altLang="en-US" sz="1200" b="1"/>
          </a:p>
        </p:txBody>
      </p:sp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2305050" y="3152775"/>
            <a:ext cx="523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1"/>
              <a:t>2009</a:t>
            </a:r>
            <a:endParaRPr lang="en-GB" altLang="en-US" sz="1200" b="1"/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4572000" y="3141663"/>
            <a:ext cx="523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1"/>
              <a:t>2012</a:t>
            </a:r>
            <a:endParaRPr lang="en-GB" altLang="en-US" sz="1200" b="1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8475" y="3213100"/>
            <a:ext cx="2238375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6" name="TextBox 11"/>
          <p:cNvSpPr txBox="1">
            <a:spLocks noChangeArrowheads="1"/>
          </p:cNvSpPr>
          <p:nvPr/>
        </p:nvSpPr>
        <p:spPr bwMode="auto">
          <a:xfrm>
            <a:off x="6783388" y="3144838"/>
            <a:ext cx="5254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1"/>
              <a:t>2012</a:t>
            </a:r>
            <a:endParaRPr lang="en-GB" altLang="en-US" sz="12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875EC1-3B82-4789-96C7-19627F442DE1}" type="datetime1">
              <a:rPr lang="en-US" altLang="en-US" sz="900" smtClean="0">
                <a:solidFill>
                  <a:srgbClr val="008BBF"/>
                </a:solidFill>
              </a:rPr>
              <a:pPr eaLnBrk="1" hangingPunct="1">
                <a:spcBef>
                  <a:spcPct val="0"/>
                </a:spcBef>
              </a:pPr>
              <a:t>27-Oct-14</a:t>
            </a:fld>
            <a:endParaRPr lang="nl-NL" altLang="en-US" sz="900" smtClean="0">
              <a:solidFill>
                <a:srgbClr val="008BBF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en-US" smtClean="0"/>
              <a:t>1. European Drought Policy</a:t>
            </a:r>
            <a:endParaRPr lang="en-US" altLang="en-US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6913" y="1482725"/>
            <a:ext cx="78740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&gt;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BB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smtClean="0">
                <a:solidFill>
                  <a:srgbClr val="3C8C93"/>
                </a:solidFill>
              </a:rPr>
              <a:t>Blueprint 2012 – Policy review</a:t>
            </a:r>
          </a:p>
          <a:p>
            <a:pPr marL="360363" indent="-360363" eaLnBrk="1" hangingPunct="1">
              <a:buFontTx/>
              <a:buChar char="•"/>
              <a:defRPr/>
            </a:pPr>
            <a:r>
              <a:rPr lang="en-US" altLang="en-US" sz="1800" dirty="0" smtClean="0"/>
              <a:t>Objectives 2007 (</a:t>
            </a:r>
            <a:r>
              <a:rPr lang="en-US" altLang="en-US" sz="1800" i="1" dirty="0" smtClean="0"/>
              <a:t>revert WS&amp;D trends</a:t>
            </a:r>
            <a:r>
              <a:rPr lang="en-US" altLang="en-US" sz="1800" dirty="0" smtClean="0"/>
              <a:t>) not achieved </a:t>
            </a:r>
          </a:p>
          <a:p>
            <a:pPr marL="360363" indent="-360363" eaLnBrk="1" hangingPunct="1">
              <a:buFontTx/>
              <a:buChar char="•"/>
              <a:defRPr/>
            </a:pPr>
            <a:r>
              <a:rPr lang="en-US" altLang="en-US" sz="1800" dirty="0" smtClean="0"/>
              <a:t>Next WFD cycle: further integration of water quantity issues into </a:t>
            </a:r>
            <a:r>
              <a:rPr lang="en-US" altLang="en-US" sz="1800" dirty="0" err="1" smtClean="0"/>
              <a:t>sectoral</a:t>
            </a:r>
            <a:r>
              <a:rPr lang="en-US" altLang="en-US" sz="1800" dirty="0" smtClean="0"/>
              <a:t> policies</a:t>
            </a:r>
          </a:p>
          <a:p>
            <a:pPr eaLnBrk="1" hangingPunct="1">
              <a:defRPr/>
            </a:pPr>
            <a:endParaRPr lang="en-US" altLang="en-US" sz="1800" dirty="0" smtClean="0"/>
          </a:p>
          <a:p>
            <a:pPr eaLnBrk="1" hangingPunct="1">
              <a:buFontTx/>
              <a:buChar char="•"/>
              <a:defRPr/>
            </a:pPr>
            <a:endParaRPr lang="nl-NL" alt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b="3162"/>
          <a:stretch>
            <a:fillRect/>
          </a:stretch>
        </p:blipFill>
        <p:spPr bwMode="auto">
          <a:xfrm>
            <a:off x="2246057" y="2826928"/>
            <a:ext cx="4295406" cy="3441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ardontwerp">
  <a:themeElements>
    <a:clrScheme name="1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Deltares</Template>
  <TotalTime>2007</TotalTime>
  <Words>1297</Words>
  <Application>Microsoft Office PowerPoint</Application>
  <PresentationFormat>On-screen Show (4:3)</PresentationFormat>
  <Paragraphs>309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Standaardontwerp</vt:lpstr>
      <vt:lpstr>1_Standaardontwerp</vt:lpstr>
      <vt:lpstr>Dutch research on drought in relation to European drought policy     </vt:lpstr>
      <vt:lpstr>Overview</vt:lpstr>
      <vt:lpstr>1. European Drought Policy</vt:lpstr>
      <vt:lpstr>1. European Drought Policy</vt:lpstr>
      <vt:lpstr>1. European Drought Policy</vt:lpstr>
      <vt:lpstr>1. European Drought Policy</vt:lpstr>
      <vt:lpstr>1. European Drought Policy</vt:lpstr>
      <vt:lpstr>1. European Drought Policy</vt:lpstr>
      <vt:lpstr>1. European Drought Policy</vt:lpstr>
      <vt:lpstr>2. Dutch research on droughts</vt:lpstr>
      <vt:lpstr>2. Dutch research on droughts Policy analysis, impacts</vt:lpstr>
      <vt:lpstr>2. Dutch research on droughts Policy analysis, impacts</vt:lpstr>
      <vt:lpstr>2. Dutch research on droughts Policy analysis, impacts</vt:lpstr>
      <vt:lpstr>2. Dutch research on droughts Policy analysis, impacts</vt:lpstr>
      <vt:lpstr>2. Dutch research on droughts Innovative measures</vt:lpstr>
      <vt:lpstr>2. Dutch research on droughts Monitoring and evaluation</vt:lpstr>
      <vt:lpstr>2. Dutch research on droughts Modelling, impacts</vt:lpstr>
      <vt:lpstr>3. International drought projects</vt:lpstr>
      <vt:lpstr>3. International drought projects</vt:lpstr>
      <vt:lpstr>3. International drought projects Policy analysis, impacts, governance</vt:lpstr>
      <vt:lpstr>3. International drought projects Measures, governance</vt:lpstr>
      <vt:lpstr>3. International drought projects Early warning systems</vt:lpstr>
      <vt:lpstr>3. International drought projects</vt:lpstr>
      <vt:lpstr>3. International drought projects Early warning systems</vt:lpstr>
      <vt:lpstr>3. International drought projects Global water services</vt:lpstr>
      <vt:lpstr>4. Conclusion</vt:lpstr>
    </vt:vector>
  </TitlesOfParts>
  <Company>WL | Delft Hydraulics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Drought Forecasting System of the Netherlands</dc:title>
  <dc:creator>weerts</dc:creator>
  <cp:lastModifiedBy>Remco van Ek</cp:lastModifiedBy>
  <cp:revision>154</cp:revision>
  <dcterms:created xsi:type="dcterms:W3CDTF">2009-04-08T09:17:15Z</dcterms:created>
  <dcterms:modified xsi:type="dcterms:W3CDTF">2014-10-27T04:50:08Z</dcterms:modified>
</cp:coreProperties>
</file>