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22" r:id="rId4"/>
    <p:sldId id="323" r:id="rId5"/>
    <p:sldId id="329" r:id="rId6"/>
    <p:sldId id="344" r:id="rId7"/>
    <p:sldId id="346" r:id="rId8"/>
    <p:sldId id="356" r:id="rId9"/>
    <p:sldId id="350" r:id="rId10"/>
    <p:sldId id="347" r:id="rId11"/>
    <p:sldId id="334" r:id="rId12"/>
    <p:sldId id="337" r:id="rId13"/>
    <p:sldId id="348" r:id="rId14"/>
    <p:sldId id="349" r:id="rId15"/>
    <p:sldId id="340" r:id="rId16"/>
    <p:sldId id="358" r:id="rId17"/>
    <p:sldId id="341" r:id="rId18"/>
    <p:sldId id="352" r:id="rId19"/>
    <p:sldId id="351" r:id="rId20"/>
    <p:sldId id="359" r:id="rId21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00FF"/>
    <a:srgbClr val="FFFF99"/>
    <a:srgbClr val="996633"/>
    <a:srgbClr val="D2D2D2"/>
    <a:srgbClr val="DCDCDC"/>
    <a:srgbClr val="C8C8C8"/>
    <a:srgbClr val="FEFEFE"/>
    <a:srgbClr val="FFFFFE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 snapToGrid="0">
      <p:cViewPr varScale="1">
        <p:scale>
          <a:sx n="66" d="100"/>
          <a:sy n="66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fld id="{160C8537-CD5B-4F6A-8990-14BC11FCC3F8}" type="datetime4">
              <a:rPr lang="nl-NL"/>
              <a:pPr/>
              <a:t>25 september 2013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1F89-4BA7-4C49-BB83-D4DCEE9C4456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B385-FD84-40AD-B908-87ABF84FD2B9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1030A-D9DC-426C-A4D0-5E7AEAC0AFF5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C86C5-C2DA-4EDA-978F-153C5DCCD893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4A45C-8E2C-4CC1-BAFB-88DD43DE8E64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01291-FFFF-4F4C-A168-DA7A6385C733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829E7-E8E5-4B14-BE56-71B664FDC8B4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2F8CD-E568-4F97-8364-BEB69C552994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A1269-1AEE-4084-8D63-4001D443C445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FB461-D481-48BC-950A-0FE646C02DF3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fld id="{66F9FA89-AA74-4661-B676-D671F0EF0075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emco.vanek@deltares.n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hyperlink" Target="http://publicwiki.deltares.nl/display/UWB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aqueduct.wri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fld id="{0F1C1D6C-4B74-4CA6-AD23-50FFC11087F7}" type="datetime4">
              <a:rPr lang="nl-NL"/>
              <a:pPr/>
              <a:t>25 september 2013</a:t>
            </a:fld>
            <a:endParaRPr lang="nl-NL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1456514"/>
          </a:xfrm>
        </p:spPr>
        <p:txBody>
          <a:bodyPr/>
          <a:lstStyle/>
          <a:p>
            <a:r>
              <a:rPr lang="nl-NL" sz="1800" smtClean="0">
                <a:solidFill>
                  <a:srgbClr val="80C5CA"/>
                </a:solidFill>
              </a:rPr>
              <a:t>Thema Water </a:t>
            </a:r>
            <a:r>
              <a:rPr lang="nl-NL" sz="1800" dirty="0">
                <a:solidFill>
                  <a:srgbClr val="80C5CA"/>
                </a:solidFill>
              </a:rPr>
              <a:t>en </a:t>
            </a:r>
            <a:r>
              <a:rPr lang="nl-NL" sz="1800" dirty="0" smtClean="0">
                <a:solidFill>
                  <a:srgbClr val="80C5CA"/>
                </a:solidFill>
              </a:rPr>
              <a:t>grondstoffen</a:t>
            </a:r>
            <a:r>
              <a:rPr lang="nl-NL" sz="1800" dirty="0">
                <a:solidFill>
                  <a:srgbClr val="80C5CA"/>
                </a:solidFill>
              </a:rPr>
              <a:t/>
            </a:r>
            <a:br>
              <a:rPr lang="nl-NL" sz="1800" dirty="0">
                <a:solidFill>
                  <a:srgbClr val="80C5CA"/>
                </a:solidFill>
              </a:rPr>
            </a:br>
            <a:r>
              <a:rPr lang="nl-NL" sz="1200" dirty="0">
                <a:solidFill>
                  <a:srgbClr val="80C5CA"/>
                </a:solidFill>
              </a:rPr>
              <a:t/>
            </a:r>
            <a:br>
              <a:rPr lang="nl-NL" sz="1200" dirty="0">
                <a:solidFill>
                  <a:srgbClr val="80C5CA"/>
                </a:solidFill>
              </a:rPr>
            </a:br>
            <a:r>
              <a:rPr lang="nl-NL" sz="1800" dirty="0"/>
              <a:t>Programma</a:t>
            </a:r>
            <a:r>
              <a:rPr lang="nl-NL" sz="2400" dirty="0"/>
              <a:t> 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en-US" sz="2400" dirty="0" smtClean="0"/>
              <a:t>Fresh water supply in urbanizing deltas</a:t>
            </a:r>
            <a:endParaRPr lang="en-US" sz="24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735806"/>
            <a:ext cx="6618288" cy="701976"/>
          </a:xfrm>
        </p:spPr>
        <p:txBody>
          <a:bodyPr/>
          <a:lstStyle/>
          <a:p>
            <a:r>
              <a:rPr lang="en-US" sz="1800" dirty="0" smtClean="0"/>
              <a:t>Remco van Ek, </a:t>
            </a:r>
            <a:r>
              <a:rPr lang="en-US" sz="1800" dirty="0" smtClean="0">
                <a:hlinkClick r:id="rId2"/>
              </a:rPr>
              <a:t>remco.vanek@deltares.nl</a:t>
            </a:r>
            <a:endParaRPr lang="en-US" sz="1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32257" y="5715160"/>
            <a:ext cx="2172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25 september 2013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7"/>
            <a:ext cx="688108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Proeftuinen - verzilting</a:t>
            </a:r>
          </a:p>
          <a:p>
            <a:pPr marL="0" indent="0" eaLnBrk="1" hangingPunct="1"/>
            <a:endParaRPr lang="nl-NL" sz="1400" dirty="0"/>
          </a:p>
          <a:p>
            <a:pPr marL="0" indent="0" eaLnBrk="1" hangingPunct="1"/>
            <a:r>
              <a:rPr lang="nl-NL" dirty="0" smtClean="0"/>
              <a:t>KvK zoetwater </a:t>
            </a:r>
            <a:r>
              <a:rPr lang="nl-NL" dirty="0" err="1" smtClean="0"/>
              <a:t>tranch</a:t>
            </a:r>
            <a:r>
              <a:rPr lang="nl-NL" dirty="0" smtClean="0"/>
              <a:t> 3 </a:t>
            </a:r>
            <a:r>
              <a:rPr lang="nl-NL" b="1" dirty="0" smtClean="0"/>
              <a:t>Go </a:t>
            </a:r>
            <a:r>
              <a:rPr lang="nl-NL" b="1" dirty="0" err="1" smtClean="0"/>
              <a:t>Fresh</a:t>
            </a:r>
            <a:r>
              <a:rPr lang="nl-NL" b="1" dirty="0" smtClean="0"/>
              <a:t> project</a:t>
            </a:r>
            <a:endParaRPr lang="nl-NL" sz="700" b="1" dirty="0" smtClean="0"/>
          </a:p>
          <a:p>
            <a:pPr marL="0" indent="0" eaLnBrk="1" hangingPunct="1"/>
            <a:r>
              <a:rPr lang="nl-NL" sz="1400" dirty="0" smtClean="0">
                <a:solidFill>
                  <a:schemeClr val="accent1">
                    <a:lumMod val="50000"/>
                  </a:schemeClr>
                </a:solidFill>
              </a:rPr>
              <a:t>In hoeverre kunnen lokale </a:t>
            </a:r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maatregelen de zoetwaterbeschikbaarheid voor </a:t>
            </a:r>
            <a:r>
              <a:rPr lang="nl-NL" sz="1400" dirty="0" smtClean="0">
                <a:solidFill>
                  <a:schemeClr val="accent1">
                    <a:lumMod val="50000"/>
                  </a:schemeClr>
                </a:solidFill>
              </a:rPr>
              <a:t>de landbouw vergroten?</a:t>
            </a:r>
            <a:endParaRPr lang="nl-NL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3" y="1118585"/>
            <a:ext cx="1328075" cy="164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83" y="5913412"/>
            <a:ext cx="6112637" cy="81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1" y="2909408"/>
            <a:ext cx="6857931" cy="285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6061" y="646337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Innovative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show cases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7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96" y="-91441"/>
            <a:ext cx="2436362" cy="235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7988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/>
              <a:t>Proeftuinen - verzilting</a:t>
            </a:r>
            <a:endParaRPr lang="nl-NL" b="1" dirty="0" smtClean="0"/>
          </a:p>
          <a:p>
            <a:pPr marL="0" indent="0" eaLnBrk="1" hangingPunct="1"/>
            <a:endParaRPr lang="nl-NL" sz="1400" dirty="0"/>
          </a:p>
        </p:txBody>
      </p:sp>
      <p:sp>
        <p:nvSpPr>
          <p:cNvPr id="2" name="Rectangle 1"/>
          <p:cNvSpPr/>
          <p:nvPr/>
        </p:nvSpPr>
        <p:spPr>
          <a:xfrm>
            <a:off x="413386" y="2141922"/>
            <a:ext cx="4968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 smtClean="0">
                <a:solidFill>
                  <a:schemeClr val="accent1">
                    <a:lumMod val="50000"/>
                  </a:schemeClr>
                </a:solidFill>
              </a:rPr>
              <a:t>Peilverhoging via </a:t>
            </a:r>
            <a:r>
              <a:rPr lang="en-GB" sz="1200" i="1" dirty="0" err="1" smtClean="0">
                <a:solidFill>
                  <a:schemeClr val="accent1">
                    <a:lumMod val="50000"/>
                  </a:schemeClr>
                </a:solidFill>
              </a:rPr>
              <a:t>aangepaste</a:t>
            </a:r>
            <a:r>
              <a:rPr lang="en-GB" sz="1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200" i="1" dirty="0" err="1" smtClean="0">
                <a:solidFill>
                  <a:schemeClr val="accent1">
                    <a:lumMod val="50000"/>
                  </a:schemeClr>
                </a:solidFill>
              </a:rPr>
              <a:t>peilen</a:t>
            </a:r>
            <a:r>
              <a:rPr lang="en-GB" sz="1200" i="1" dirty="0" smtClean="0">
                <a:solidFill>
                  <a:schemeClr val="accent1">
                    <a:lumMod val="50000"/>
                  </a:schemeClr>
                </a:solidFill>
              </a:rPr>
              <a:t> en </a:t>
            </a:r>
            <a:r>
              <a:rPr lang="en-GB" sz="1200" i="1" dirty="0" err="1" smtClean="0">
                <a:solidFill>
                  <a:schemeClr val="accent1">
                    <a:lumMod val="50000"/>
                  </a:schemeClr>
                </a:solidFill>
              </a:rPr>
              <a:t>ontwatering</a:t>
            </a:r>
            <a:endParaRPr lang="en-GB" sz="1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Meetcampagne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2012-2013: 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volgen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van de 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effecten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op 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watervoorraad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278624" y="640080"/>
            <a:ext cx="118872" cy="1280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31731" y="1760597"/>
            <a:ext cx="453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Proef</a:t>
            </a:r>
            <a:r>
              <a:rPr lang="en-US" dirty="0" smtClean="0"/>
              <a:t> </a:t>
            </a:r>
            <a:r>
              <a:rPr lang="en-US" dirty="0" err="1" smtClean="0"/>
              <a:t>kreekrug</a:t>
            </a:r>
            <a:r>
              <a:rPr lang="en-US" dirty="0" smtClean="0"/>
              <a:t>, </a:t>
            </a:r>
            <a:r>
              <a:rPr lang="en-US" dirty="0" err="1" smtClean="0"/>
              <a:t>Serooskerke</a:t>
            </a:r>
            <a:r>
              <a:rPr lang="en-US" dirty="0" smtClean="0"/>
              <a:t> Walcheren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078145" y="2726813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Proef</a:t>
            </a:r>
            <a:r>
              <a:rPr lang="en-US" dirty="0" smtClean="0"/>
              <a:t> </a:t>
            </a:r>
            <a:r>
              <a:rPr lang="en-US" dirty="0" err="1" smtClean="0"/>
              <a:t>regenwaterlenzen</a:t>
            </a:r>
            <a:r>
              <a:rPr lang="en-US" dirty="0" smtClean="0"/>
              <a:t>,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Kerkwerve</a:t>
            </a:r>
            <a:r>
              <a:rPr lang="en-US" dirty="0" smtClean="0"/>
              <a:t>, </a:t>
            </a:r>
            <a:r>
              <a:rPr lang="en-US" dirty="0" err="1" smtClean="0"/>
              <a:t>Schouwen-Duivenland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254703" y="380476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</a:t>
            </a:r>
            <a:r>
              <a:rPr lang="en-US" sz="1400" dirty="0" smtClean="0"/>
              <a:t> </a:t>
            </a:r>
            <a:endParaRPr lang="en-GB" sz="1400" dirty="0"/>
          </a:p>
        </p:txBody>
      </p:sp>
      <p:sp>
        <p:nvSpPr>
          <p:cNvPr id="16" name="Oval 15"/>
          <p:cNvSpPr/>
          <p:nvPr/>
        </p:nvSpPr>
        <p:spPr>
          <a:xfrm>
            <a:off x="7658505" y="250460"/>
            <a:ext cx="118872" cy="1280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634584" y="-9144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</a:t>
            </a:r>
            <a:r>
              <a:rPr lang="en-US" sz="1400" dirty="0" smtClean="0"/>
              <a:t> </a:t>
            </a:r>
            <a:endParaRPr lang="en-GB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/>
          <a:stretch/>
        </p:blipFill>
        <p:spPr bwMode="auto">
          <a:xfrm>
            <a:off x="1039877" y="2624328"/>
            <a:ext cx="3486404" cy="197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38" y="4512355"/>
            <a:ext cx="4039743" cy="178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977765" y="3363008"/>
            <a:ext cx="3634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Testen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effect van drainage 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afstand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, -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diepte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en -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peil</a:t>
            </a:r>
            <a:endParaRPr lang="en-GB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12" y="-18289"/>
            <a:ext cx="1470360" cy="220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/>
          <a:stretch/>
        </p:blipFill>
        <p:spPr bwMode="auto">
          <a:xfrm>
            <a:off x="5084063" y="3747813"/>
            <a:ext cx="2428137" cy="205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48" y="5852160"/>
            <a:ext cx="3930505" cy="81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35" y="3747813"/>
            <a:ext cx="1613723" cy="70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84" y="4448808"/>
            <a:ext cx="1006933" cy="134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96061" y="646337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Innovative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show cases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6295517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Flankerend onderzoek verzilting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dirty="0" smtClean="0"/>
              <a:t>PhD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 Perry de Louw</a:t>
            </a:r>
            <a:r>
              <a:rPr lang="nl-NL" dirty="0" smtClean="0"/>
              <a:t>: thesis gereed 2013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Procesonderzoek wellen en regenwaterlenzen </a:t>
            </a:r>
            <a:r>
              <a:rPr lang="nl-NL" dirty="0"/>
              <a:t>(5 papers)</a:t>
            </a:r>
            <a:endParaRPr lang="nl-NL" dirty="0" smtClean="0"/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dirty="0" smtClean="0"/>
              <a:t>PhD 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Joost </a:t>
            </a:r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Delsman</a:t>
            </a:r>
            <a:r>
              <a:rPr lang="nl-NL" dirty="0" smtClean="0"/>
              <a:t>: </a:t>
            </a:r>
            <a:r>
              <a:rPr lang="nl-NL" b="1" dirty="0" smtClean="0"/>
              <a:t>KvK</a:t>
            </a:r>
            <a:r>
              <a:rPr lang="nl-NL" dirty="0" smtClean="0"/>
              <a:t> (</a:t>
            </a:r>
            <a:r>
              <a:rPr lang="nl-NL" dirty="0" err="1" smtClean="0"/>
              <a:t>wp</a:t>
            </a:r>
            <a:r>
              <a:rPr lang="nl-NL" dirty="0" smtClean="0"/>
              <a:t> 2.1) t/m 2014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err="1" smtClean="0"/>
              <a:t>Vergroten</a:t>
            </a:r>
            <a:r>
              <a:rPr lang="en-US" dirty="0" smtClean="0"/>
              <a:t> </a:t>
            </a:r>
            <a:r>
              <a:rPr lang="en-US" dirty="0" err="1" smtClean="0"/>
              <a:t>systeembegrip</a:t>
            </a:r>
            <a:r>
              <a:rPr lang="en-US" dirty="0" smtClean="0"/>
              <a:t> het </a:t>
            </a:r>
            <a:r>
              <a:rPr lang="en-US" dirty="0" err="1" smtClean="0"/>
              <a:t>functioneren</a:t>
            </a:r>
            <a:r>
              <a:rPr lang="en-US" dirty="0" smtClean="0"/>
              <a:t> </a:t>
            </a:r>
            <a:r>
              <a:rPr lang="nl-NL" dirty="0" smtClean="0"/>
              <a:t>van </a:t>
            </a:r>
            <a:r>
              <a:rPr lang="nl-NL" dirty="0"/>
              <a:t>het gekoppelde grondwater – oppervlaktewater systeem in droge </a:t>
            </a:r>
            <a:r>
              <a:rPr lang="nl-NL" dirty="0" smtClean="0"/>
              <a:t>zomers - Haarlemmermeer en Schermer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dirty="0" smtClean="0"/>
          </a:p>
          <a:p>
            <a:pPr marL="0" indent="0" eaLnBrk="1" hangingPunct="1"/>
            <a:r>
              <a:rPr lang="nl-NL" dirty="0" smtClean="0"/>
              <a:t>PhD 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Pieter 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Pauw</a:t>
            </a:r>
            <a:r>
              <a:rPr lang="nl-NL" dirty="0"/>
              <a:t>: </a:t>
            </a:r>
            <a:r>
              <a:rPr lang="nl-NL" b="1" dirty="0"/>
              <a:t>KvK</a:t>
            </a:r>
            <a:r>
              <a:rPr lang="nl-NL" dirty="0"/>
              <a:t> </a:t>
            </a:r>
            <a:r>
              <a:rPr lang="nl-NL" dirty="0" smtClean="0"/>
              <a:t>(</a:t>
            </a:r>
            <a:r>
              <a:rPr lang="nl-NL" dirty="0" err="1" smtClean="0"/>
              <a:t>wp</a:t>
            </a:r>
            <a:r>
              <a:rPr lang="nl-NL" dirty="0" smtClean="0"/>
              <a:t> 2.2) t/m 2014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err="1" smtClean="0"/>
              <a:t>Vergroten</a:t>
            </a:r>
            <a:r>
              <a:rPr lang="en-US" dirty="0" smtClean="0"/>
              <a:t> </a:t>
            </a:r>
            <a:r>
              <a:rPr lang="en-US" dirty="0" err="1" smtClean="0"/>
              <a:t>systeembegrip</a:t>
            </a:r>
            <a:r>
              <a:rPr lang="en-US" dirty="0" smtClean="0"/>
              <a:t> </a:t>
            </a:r>
            <a:r>
              <a:rPr lang="en-US" dirty="0" err="1" smtClean="0"/>
              <a:t>zoetwaterberging</a:t>
            </a:r>
            <a:r>
              <a:rPr lang="en-US" dirty="0" smtClean="0"/>
              <a:t> in de </a:t>
            </a:r>
            <a:r>
              <a:rPr lang="en-US" dirty="0" err="1" smtClean="0"/>
              <a:t>ondergrond</a:t>
            </a:r>
            <a:r>
              <a:rPr lang="en-US" dirty="0" smtClean="0"/>
              <a:t> en </a:t>
            </a:r>
            <a:r>
              <a:rPr lang="en-US" dirty="0" err="1" smtClean="0"/>
              <a:t>kwetsbaarheid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klimaatverandering</a:t>
            </a: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err="1" smtClean="0"/>
              <a:t>Modelleren</a:t>
            </a:r>
            <a:r>
              <a:rPr lang="en-US" dirty="0" smtClean="0"/>
              <a:t> en </a:t>
            </a:r>
            <a:r>
              <a:rPr lang="en-US" dirty="0" err="1" smtClean="0"/>
              <a:t>opschalen</a:t>
            </a:r>
            <a:r>
              <a:rPr lang="en-US" dirty="0" smtClean="0"/>
              <a:t> </a:t>
            </a:r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inzichten</a:t>
            </a: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dirty="0"/>
          </a:p>
          <a:p>
            <a:pPr marL="0" indent="0" eaLnBrk="1" hangingPunct="1"/>
            <a:r>
              <a:rPr lang="nl-NL" dirty="0" smtClean="0"/>
              <a:t>PhD 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Sebastiaan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</a:rPr>
              <a:t>Huizer</a:t>
            </a:r>
            <a:r>
              <a:rPr lang="nl-NL" dirty="0" smtClean="0"/>
              <a:t>: </a:t>
            </a:r>
            <a:r>
              <a:rPr lang="nl-NL" b="1" dirty="0"/>
              <a:t>STW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dirty="0" smtClean="0"/>
              <a:t>Nature Coast (</a:t>
            </a:r>
            <a:r>
              <a:rPr lang="nl-NL" dirty="0"/>
              <a:t>per </a:t>
            </a:r>
            <a:r>
              <a:rPr lang="nl-NL" dirty="0" smtClean="0"/>
              <a:t>1-6-2013</a:t>
            </a:r>
            <a:r>
              <a:rPr lang="nl-NL" dirty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/>
              <a:t>Analyse van ontwikkeling zand motor (</a:t>
            </a:r>
            <a:r>
              <a:rPr lang="nl-NL" dirty="0" err="1"/>
              <a:t>BwN</a:t>
            </a:r>
            <a:r>
              <a:rPr lang="nl-NL" dirty="0"/>
              <a:t>) op zoetwatervoorraad in grondwatersysteem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dirty="0"/>
          </a:p>
          <a:p>
            <a:pPr marL="0" indent="0" eaLnBrk="1" hangingPunct="1"/>
            <a:endParaRPr lang="nl-NL" dirty="0"/>
          </a:p>
          <a:p>
            <a:pPr indent="0" eaLnBrk="1" hangingPunct="1"/>
            <a:endParaRPr lang="nl-NL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64" y="-15082"/>
            <a:ext cx="3384006" cy="195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79" y="2727530"/>
            <a:ext cx="1738085" cy="166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"/>
          <a:stretch/>
        </p:blipFill>
        <p:spPr bwMode="auto">
          <a:xfrm>
            <a:off x="7195564" y="4394064"/>
            <a:ext cx="1665343" cy="100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98" y="1942946"/>
            <a:ext cx="1738086" cy="122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6061" y="646337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Innovative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show cases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8930" y="6258757"/>
            <a:ext cx="1948436" cy="461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16145" r="12110" b="17312"/>
          <a:stretch/>
        </p:blipFill>
        <p:spPr bwMode="auto">
          <a:xfrm>
            <a:off x="7394178" y="5530788"/>
            <a:ext cx="1466729" cy="11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7988908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Doorwerking nationaal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Eureyeopener</a:t>
            </a:r>
            <a:r>
              <a:rPr lang="nl-NL" dirty="0" smtClean="0"/>
              <a:t> (RWS): RAM voor afweging doorspoelkosten versus vermeden schade aan landbouw en natuur door verzilting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endParaRPr lang="nl-NL" dirty="0"/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endParaRPr lang="nl-NL" dirty="0"/>
          </a:p>
          <a:p>
            <a:pPr marL="0" indent="0" eaLnBrk="1" hangingPunct="1"/>
            <a:endParaRPr lang="nl-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Fresh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 Water Options </a:t>
            </a:r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Optimizer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dirty="0" smtClean="0"/>
              <a:t>(DPZW): Evaluatiesysteem voor mogelijkheden zelfvoorzienend regionaal zoetwaterbeheer.</a:t>
            </a:r>
            <a:endParaRPr lang="en-GB" dirty="0"/>
          </a:p>
          <a:p>
            <a:r>
              <a:rPr lang="nl-NL" dirty="0"/>
              <a:t> </a:t>
            </a:r>
            <a:r>
              <a:rPr lang="nl-NL" sz="1600" dirty="0" smtClean="0"/>
              <a:t>•</a:t>
            </a:r>
            <a:r>
              <a:rPr lang="nl-NL" sz="1600" dirty="0"/>
              <a:t>	</a:t>
            </a:r>
            <a:r>
              <a:rPr lang="nl-NL" sz="1600" dirty="0" smtClean="0"/>
              <a:t>Potentie voor oplossingen op de kaart (Laag-Nederland)</a:t>
            </a:r>
            <a:endParaRPr lang="en-GB" sz="1600" dirty="0"/>
          </a:p>
          <a:p>
            <a:r>
              <a:rPr lang="nl-NL" sz="1600" dirty="0"/>
              <a:t>•	Selectie van en advies over zinnige oplossingen voor casegebied </a:t>
            </a:r>
            <a:r>
              <a:rPr lang="nl-NL" sz="1600" dirty="0" smtClean="0"/>
              <a:t>ZW Delta</a:t>
            </a:r>
            <a:endParaRPr lang="en-GB" sz="1600" dirty="0"/>
          </a:p>
          <a:p>
            <a:r>
              <a:rPr lang="nl-NL" sz="1600" dirty="0"/>
              <a:t>•	Rapportage </a:t>
            </a:r>
            <a:endParaRPr lang="nl-NL" sz="1600" dirty="0" smtClean="0"/>
          </a:p>
          <a:p>
            <a:r>
              <a:rPr lang="nl-NL" sz="1600" dirty="0" smtClean="0"/>
              <a:t>•</a:t>
            </a:r>
            <a:r>
              <a:rPr lang="nl-NL" sz="1600" dirty="0"/>
              <a:t>	Software instrument (</a:t>
            </a:r>
            <a:r>
              <a:rPr lang="nl-NL" sz="1600" dirty="0" err="1"/>
              <a:t>Fresh</a:t>
            </a:r>
            <a:r>
              <a:rPr lang="nl-NL" sz="1600" dirty="0"/>
              <a:t> Water Options </a:t>
            </a:r>
            <a:r>
              <a:rPr lang="nl-NL" sz="1600" dirty="0" err="1"/>
              <a:t>Optimizer</a:t>
            </a:r>
            <a:r>
              <a:rPr lang="nl-NL" sz="1600" dirty="0"/>
              <a:t>). </a:t>
            </a:r>
            <a:endParaRPr lang="nl-NL" dirty="0"/>
          </a:p>
          <a:p>
            <a:pPr indent="0" eaLnBrk="1" hangingPunct="1"/>
            <a:endParaRPr lang="nl-NL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3" y="2592616"/>
            <a:ext cx="1818830" cy="151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117791" y="3271378"/>
            <a:ext cx="139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Totale</a:t>
            </a:r>
            <a:r>
              <a:rPr lang="en-US" sz="1200" dirty="0" smtClean="0"/>
              <a:t> </a:t>
            </a:r>
            <a:r>
              <a:rPr lang="en-US" sz="1200" dirty="0" err="1" smtClean="0"/>
              <a:t>watervraag</a:t>
            </a:r>
            <a:endParaRPr lang="en-GB" sz="1200" dirty="0"/>
          </a:p>
        </p:txBody>
      </p:sp>
      <p:sp>
        <p:nvSpPr>
          <p:cNvPr id="4" name="Rectangle 3"/>
          <p:cNvSpPr/>
          <p:nvPr/>
        </p:nvSpPr>
        <p:spPr>
          <a:xfrm>
            <a:off x="1563624" y="2852928"/>
            <a:ext cx="1453896" cy="84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33202" y="3218521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onderhandelbaar</a:t>
            </a:r>
            <a:endParaRPr lang="en-GB" sz="1100" dirty="0"/>
          </a:p>
        </p:txBody>
      </p:sp>
      <p:sp>
        <p:nvSpPr>
          <p:cNvPr id="6" name="Right Brace 5"/>
          <p:cNvSpPr/>
          <p:nvPr/>
        </p:nvSpPr>
        <p:spPr>
          <a:xfrm>
            <a:off x="1550322" y="3145369"/>
            <a:ext cx="164592" cy="4389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97" y="2487169"/>
            <a:ext cx="2769840" cy="161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98" y="2514689"/>
            <a:ext cx="2768448" cy="159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6061" y="646337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Innovative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show cases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8261282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Proeftuin – water conservering / berging</a:t>
            </a:r>
          </a:p>
          <a:p>
            <a:pPr marL="0" indent="0" eaLnBrk="1" hangingPunct="1"/>
            <a:endParaRPr lang="nl-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GW – SW interactie (GSI) in beekdalen</a:t>
            </a:r>
          </a:p>
          <a:p>
            <a:pPr marL="0" indent="0" eaLnBrk="1" hangingPunct="1"/>
            <a:r>
              <a:rPr lang="nl-NL" dirty="0" smtClean="0"/>
              <a:t>Wat </a:t>
            </a:r>
            <a:r>
              <a:rPr lang="nl-NL" dirty="0"/>
              <a:t>kan je / moet je doen </a:t>
            </a:r>
            <a:r>
              <a:rPr lang="nl-NL" dirty="0" smtClean="0"/>
              <a:t>om de beken op de hoge zandgronden minder kwetsbaar te maken voor droogte?</a:t>
            </a:r>
          </a:p>
          <a:p>
            <a:pPr marL="0" indent="0" eaLnBrk="1" hangingPunct="1"/>
            <a:endParaRPr lang="nl-NL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>
                <a:solidFill>
                  <a:srgbClr val="C00000"/>
                </a:solidFill>
              </a:rPr>
              <a:t>FP 7 </a:t>
            </a:r>
            <a:r>
              <a:rPr lang="nl-NL" dirty="0" smtClean="0">
                <a:solidFill>
                  <a:srgbClr val="C00000"/>
                </a:solidFill>
              </a:rPr>
              <a:t>REFORM </a:t>
            </a:r>
            <a:r>
              <a:rPr lang="nl-NL" dirty="0"/>
              <a:t>diverse</a:t>
            </a:r>
            <a:r>
              <a:rPr lang="nl-NL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dirty="0" smtClean="0"/>
              <a:t>GSI bijdragen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>
                <a:solidFill>
                  <a:srgbClr val="C00000"/>
                </a:solidFill>
              </a:rPr>
              <a:t>HSJ paper </a:t>
            </a:r>
            <a:r>
              <a:rPr lang="nl-NL" dirty="0" smtClean="0"/>
              <a:t>als bijdrage aan themanummer op </a:t>
            </a:r>
            <a:r>
              <a:rPr lang="nl-NL" dirty="0" err="1" smtClean="0"/>
              <a:t>Environmental</a:t>
            </a:r>
            <a:r>
              <a:rPr lang="nl-NL" dirty="0" smtClean="0"/>
              <a:t> Flow </a:t>
            </a:r>
            <a:r>
              <a:rPr lang="nl-NL" dirty="0" err="1" smtClean="0"/>
              <a:t>Needs</a:t>
            </a: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>
                <a:solidFill>
                  <a:srgbClr val="C00000"/>
                </a:solidFill>
              </a:rPr>
              <a:t>FP 7 MARS: </a:t>
            </a:r>
            <a:r>
              <a:rPr lang="en-US" sz="1600" b="1" i="1" dirty="0" smtClean="0"/>
              <a:t>M</a:t>
            </a:r>
            <a:r>
              <a:rPr lang="en-US" sz="1600" i="1" dirty="0" smtClean="0"/>
              <a:t>anaging </a:t>
            </a:r>
            <a:r>
              <a:rPr lang="en-US" sz="1600" b="1" i="1" dirty="0"/>
              <a:t>A</a:t>
            </a:r>
            <a:r>
              <a:rPr lang="en-US" sz="1600" i="1" dirty="0"/>
              <a:t>quatic ecosystems and water </a:t>
            </a:r>
            <a:r>
              <a:rPr lang="en-US" sz="1600" b="1" i="1" dirty="0"/>
              <a:t>R</a:t>
            </a:r>
            <a:r>
              <a:rPr lang="en-US" sz="1600" i="1" dirty="0"/>
              <a:t>esources under multiple </a:t>
            </a:r>
            <a:r>
              <a:rPr lang="en-US" sz="1600" b="1" i="1" dirty="0" smtClean="0"/>
              <a:t>S</a:t>
            </a:r>
            <a:r>
              <a:rPr lang="en-US" sz="1600" i="1" dirty="0" smtClean="0"/>
              <a:t>tress</a:t>
            </a:r>
            <a:r>
              <a:rPr lang="en-US" sz="1600" dirty="0" smtClean="0"/>
              <a:t>, GSI case </a:t>
            </a:r>
            <a:r>
              <a:rPr lang="en-US" sz="1600" dirty="0" err="1" smtClean="0"/>
              <a:t>Regge</a:t>
            </a:r>
            <a:r>
              <a:rPr lang="en-US" sz="1600" dirty="0" smtClean="0"/>
              <a:t> &amp; </a:t>
            </a:r>
            <a:r>
              <a:rPr lang="en-US" sz="1600" dirty="0" err="1" smtClean="0"/>
              <a:t>Dinkel</a:t>
            </a:r>
            <a:endParaRPr lang="en-US" sz="1600" dirty="0"/>
          </a:p>
          <a:p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Multifunctionele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waterberging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CIP </a:t>
            </a:r>
            <a:r>
              <a:rPr lang="en-US" dirty="0" err="1">
                <a:solidFill>
                  <a:srgbClr val="C00000"/>
                </a:solidFill>
              </a:rPr>
              <a:t>Achteroevers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>– pilot </a:t>
            </a:r>
            <a:r>
              <a:rPr lang="en-US" sz="1600" dirty="0" err="1" smtClean="0"/>
              <a:t>Koopmanspolder</a:t>
            </a:r>
            <a:endParaRPr lang="en-US" sz="1600" dirty="0"/>
          </a:p>
          <a:p>
            <a:pPr marL="0" indent="0" eaLnBrk="1" hangingPunct="1"/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2"/>
          <a:stretch/>
        </p:blipFill>
        <p:spPr bwMode="auto">
          <a:xfrm>
            <a:off x="6916360" y="-9728"/>
            <a:ext cx="2227640" cy="151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08" y="0"/>
            <a:ext cx="1126358" cy="150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6061" y="646337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Innovative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show cases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8930" y="6258757"/>
            <a:ext cx="1948436" cy="461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692350" y="3977203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</a:rPr>
              <a:t>Oplevering</a:t>
            </a:r>
            <a:r>
              <a:rPr lang="en-US" sz="1400" dirty="0" smtClean="0">
                <a:solidFill>
                  <a:srgbClr val="C00000"/>
                </a:solidFill>
              </a:rPr>
              <a:t> 2013</a:t>
            </a:r>
            <a:endParaRPr lang="en-GB" sz="1400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5" y="5111192"/>
            <a:ext cx="4810500" cy="124522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08" y="4284391"/>
            <a:ext cx="3106759" cy="207202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966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7988908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Visie modellering gewas-hydrologie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/>
              <a:t>NMDC – kritische zone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Klimaat robuust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Component </a:t>
            </a:r>
            <a:r>
              <a:rPr lang="nl-NL" dirty="0" err="1" smtClean="0"/>
              <a:t>based</a:t>
            </a:r>
            <a:r>
              <a:rPr lang="nl-NL" dirty="0" smtClean="0"/>
              <a:t> (</a:t>
            </a:r>
            <a:r>
              <a:rPr lang="nl-NL" dirty="0" err="1" smtClean="0"/>
              <a:t>OpenStreams</a:t>
            </a:r>
            <a:r>
              <a:rPr lang="nl-NL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Internationaal inzetbaar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dirty="0"/>
          </a:p>
          <a:p>
            <a:pPr marL="0" indent="0" eaLnBrk="1" hangingPunct="1"/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DEWS-2.0 </a:t>
            </a:r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tools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FEWS-Waterbeheer </a:t>
            </a:r>
            <a:r>
              <a:rPr lang="nl-NL" dirty="0" smtClean="0">
                <a:sym typeface="Wingdings" pitchFamily="2" charset="2"/>
              </a:rPr>
              <a:t> LCW droogteberichten</a:t>
            </a:r>
            <a:endParaRPr lang="nl-NL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Koppeling WOFOST aan NHI (WUR)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Koppeling Plant </a:t>
            </a:r>
            <a:r>
              <a:rPr lang="nl-NL" dirty="0" err="1" smtClean="0"/>
              <a:t>Modelling</a:t>
            </a:r>
            <a:r>
              <a:rPr lang="nl-NL" dirty="0" smtClean="0"/>
              <a:t> Framework </a:t>
            </a:r>
          </a:p>
          <a:p>
            <a:pPr eaLnBrk="1" hangingPunct="1"/>
            <a:r>
              <a:rPr lang="nl-NL" dirty="0"/>
              <a:t>	</a:t>
            </a:r>
            <a:r>
              <a:rPr lang="nl-NL" dirty="0" smtClean="0"/>
              <a:t>(</a:t>
            </a:r>
            <a:r>
              <a:rPr lang="en-GB" dirty="0"/>
              <a:t>Giessen </a:t>
            </a:r>
            <a:r>
              <a:rPr lang="en-GB" dirty="0" err="1" smtClean="0"/>
              <a:t>Universiteit</a:t>
            </a:r>
            <a:r>
              <a:rPr lang="nl-NL" dirty="0" smtClean="0"/>
              <a:t>)</a:t>
            </a:r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 err="1">
                <a:solidFill>
                  <a:schemeClr val="accent5">
                    <a:lumMod val="50000"/>
                  </a:schemeClr>
                </a:solidFill>
              </a:rPr>
              <a:t>Climate</a:t>
            </a:r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 KIC Water2Invest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Webtool</a:t>
            </a:r>
            <a:r>
              <a:rPr lang="nl-NL" dirty="0" smtClean="0"/>
              <a:t> on gap water</a:t>
            </a:r>
          </a:p>
          <a:p>
            <a:pPr eaLnBrk="1" hangingPunct="1"/>
            <a:r>
              <a:rPr lang="nl-NL" dirty="0"/>
              <a:t>	</a:t>
            </a:r>
            <a:r>
              <a:rPr lang="nl-NL" dirty="0" err="1" smtClean="0"/>
              <a:t>supply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demand</a:t>
            </a:r>
            <a:endParaRPr lang="nl-NL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Investments </a:t>
            </a:r>
            <a:r>
              <a:rPr lang="nl-NL" dirty="0" err="1" smtClean="0"/>
              <a:t>required</a:t>
            </a:r>
            <a:endParaRPr lang="nl-NL" dirty="0" smtClean="0"/>
          </a:p>
          <a:p>
            <a:pPr eaLnBrk="1" hangingPunct="1"/>
            <a:r>
              <a:rPr lang="nl-NL" dirty="0"/>
              <a:t>	</a:t>
            </a:r>
            <a:r>
              <a:rPr lang="nl-NL" dirty="0" err="1" smtClean="0"/>
              <a:t>to</a:t>
            </a:r>
            <a:r>
              <a:rPr lang="nl-NL" dirty="0" smtClean="0"/>
              <a:t> close gap?</a:t>
            </a:r>
            <a:endParaRPr lang="nl-NL" dirty="0"/>
          </a:p>
        </p:txBody>
      </p:sp>
      <p:sp>
        <p:nvSpPr>
          <p:cNvPr id="11" name="Rectangle 10"/>
          <p:cNvSpPr/>
          <p:nvPr/>
        </p:nvSpPr>
        <p:spPr>
          <a:xfrm>
            <a:off x="599241" y="655600"/>
            <a:ext cx="5375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Drought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Early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Warning</a:t>
            </a:r>
            <a:r>
              <a:rPr lang="nl-NL" dirty="0" smtClean="0">
                <a:solidFill>
                  <a:schemeClr val="bg1"/>
                </a:solidFill>
              </a:rPr>
              <a:t> Systems - 2.0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17" y="1239858"/>
            <a:ext cx="2748718" cy="16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781880" y="3439181"/>
            <a:ext cx="5277917" cy="2615392"/>
            <a:chOff x="3799636" y="3598985"/>
            <a:chExt cx="5277917" cy="26153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36" y="4525443"/>
              <a:ext cx="5277917" cy="1688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urved Left Arrow 4"/>
            <p:cNvSpPr/>
            <p:nvPr/>
          </p:nvSpPr>
          <p:spPr>
            <a:xfrm rot="1681077">
              <a:off x="7004482" y="4012714"/>
              <a:ext cx="372862" cy="736846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38594" y="3598985"/>
              <a:ext cx="2103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CO</a:t>
              </a:r>
              <a:r>
                <a:rPr lang="en-U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, temp, </a:t>
              </a:r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</a:rPr>
                <a:t>beheer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076" name="Picture 4" descr="http://media.npr.org/assets/img/2012/07/18/drought18-8b9a6db718dda8f9f968da97316f9c0a2daa3655-s6-c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09" y="-127114"/>
            <a:ext cx="3382392" cy="10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79889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Proeftuinen </a:t>
            </a:r>
            <a:r>
              <a:rPr lang="nl-NL" b="1" dirty="0" err="1" smtClean="0"/>
              <a:t>urban</a:t>
            </a:r>
            <a:r>
              <a:rPr lang="nl-NL" b="1" dirty="0" smtClean="0"/>
              <a:t>:</a:t>
            </a:r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 Dutch </a:t>
            </a:r>
            <a:r>
              <a:rPr lang="nl-NL" dirty="0" err="1" smtClean="0">
                <a:solidFill>
                  <a:schemeClr val="accent5">
                    <a:lumMod val="50000"/>
                  </a:schemeClr>
                </a:solidFill>
              </a:rPr>
              <a:t>Dialogues</a:t>
            </a:r>
            <a:endParaRPr lang="nl-NL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83" y="-19457"/>
            <a:ext cx="2714017" cy="16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8213" y="1861947"/>
            <a:ext cx="4046706" cy="1569660"/>
          </a:xfrm>
          <a:prstGeom prst="rect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/>
              <a:t>Meestal kort bezoek (week),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err="1" smtClean="0"/>
              <a:t>Sparring</a:t>
            </a:r>
            <a:r>
              <a:rPr lang="nl-NL" sz="1600" dirty="0" smtClean="0"/>
              <a:t> </a:t>
            </a:r>
            <a:r>
              <a:rPr lang="nl-NL" sz="1600" dirty="0"/>
              <a:t>partner binnen  interdisciplinair team, </a:t>
            </a:r>
            <a:endParaRPr lang="nl-NL" sz="160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/>
              <a:t>G</a:t>
            </a:r>
            <a:r>
              <a:rPr lang="nl-NL" sz="1600" dirty="0" smtClean="0"/>
              <a:t>eohydrologische </a:t>
            </a:r>
            <a:r>
              <a:rPr lang="nl-NL" sz="1600" dirty="0"/>
              <a:t>systeemanalyse </a:t>
            </a:r>
            <a:r>
              <a:rPr lang="nl-NL" sz="1600" dirty="0" smtClean="0"/>
              <a:t>/ </a:t>
            </a:r>
            <a:r>
              <a:rPr lang="nl-NL" sz="1600" dirty="0"/>
              <a:t>probleemanalyse, </a:t>
            </a:r>
            <a:r>
              <a:rPr lang="nl-NL" sz="1600" dirty="0" smtClean="0"/>
              <a:t>veldbezoek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smtClean="0"/>
              <a:t>‘Learning </a:t>
            </a:r>
            <a:r>
              <a:rPr lang="nl-NL" sz="1600" dirty="0" err="1"/>
              <a:t>by</a:t>
            </a:r>
            <a:r>
              <a:rPr lang="nl-NL" sz="1600" dirty="0"/>
              <a:t> </a:t>
            </a:r>
            <a:r>
              <a:rPr lang="nl-NL" sz="1600" dirty="0" err="1"/>
              <a:t>drawing</a:t>
            </a:r>
            <a:r>
              <a:rPr lang="nl-NL" sz="1600" dirty="0" smtClean="0"/>
              <a:t>’, Eindpresentatie</a:t>
            </a:r>
            <a:endParaRPr lang="nl-NL" sz="1600" dirty="0"/>
          </a:p>
        </p:txBody>
      </p:sp>
      <p:sp>
        <p:nvSpPr>
          <p:cNvPr id="3" name="Rectangle 2"/>
          <p:cNvSpPr/>
          <p:nvPr/>
        </p:nvSpPr>
        <p:spPr>
          <a:xfrm>
            <a:off x="797669" y="3851561"/>
            <a:ext cx="78113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+mj-lt"/>
              <a:buAutoNum type="arabicPeriod"/>
            </a:pPr>
            <a:r>
              <a:rPr lang="nl-NL" dirty="0" smtClean="0">
                <a:solidFill>
                  <a:srgbClr val="C00000"/>
                </a:solidFill>
              </a:rPr>
              <a:t>Presentatie</a:t>
            </a:r>
            <a:r>
              <a:rPr lang="nl-NL" dirty="0" smtClean="0"/>
              <a:t> </a:t>
            </a:r>
            <a:r>
              <a:rPr lang="nl-NL" dirty="0"/>
              <a:t>IAH conferentie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nl-NL" dirty="0">
                <a:solidFill>
                  <a:srgbClr val="C00000"/>
                </a:solidFill>
              </a:rPr>
              <a:t>Journal paper</a:t>
            </a:r>
            <a:r>
              <a:rPr lang="nl-NL" dirty="0"/>
              <a:t>: grondwater, oppervlakte water, bodemdaling en  </a:t>
            </a:r>
            <a:r>
              <a:rPr lang="nl-NL" dirty="0" smtClean="0"/>
              <a:t>zettingsproblematiek</a:t>
            </a:r>
            <a:r>
              <a:rPr lang="nl-NL" dirty="0"/>
              <a:t>. 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i="1" dirty="0" smtClean="0"/>
              <a:t>Boodschap: Zichtbaar </a:t>
            </a:r>
            <a:r>
              <a:rPr lang="nl-NL" i="1" dirty="0"/>
              <a:t>maken dat de gevolgen van Katrina2005 veel minder erg waren geweest als </a:t>
            </a:r>
            <a:r>
              <a:rPr lang="nl-NL" i="1" dirty="0" smtClean="0"/>
              <a:t>de bodem niet </a:t>
            </a:r>
            <a:r>
              <a:rPr lang="nl-NL" i="1" dirty="0"/>
              <a:t>zoveel was </a:t>
            </a:r>
            <a:r>
              <a:rPr lang="nl-NL" i="1" dirty="0" smtClean="0"/>
              <a:t>gedaald door huidig grond- en oppervlaktewaterbeheer.</a:t>
            </a:r>
            <a:endParaRPr lang="nl-NL" i="1" dirty="0"/>
          </a:p>
          <a:p>
            <a:pPr indent="0" eaLnBrk="1" hangingPunct="1"/>
            <a:endParaRPr lang="nl-NL" sz="1400" dirty="0"/>
          </a:p>
        </p:txBody>
      </p:sp>
      <p:sp>
        <p:nvSpPr>
          <p:cNvPr id="8" name="Rectangle 7"/>
          <p:cNvSpPr/>
          <p:nvPr/>
        </p:nvSpPr>
        <p:spPr>
          <a:xfrm>
            <a:off x="5094197" y="1858699"/>
            <a:ext cx="3855250" cy="1569660"/>
          </a:xfrm>
          <a:prstGeom prst="rect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smtClean="0"/>
              <a:t>Dialoog en bewustwording!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err="1" smtClean="0"/>
              <a:t>You</a:t>
            </a:r>
            <a:r>
              <a:rPr lang="nl-NL" sz="1600" dirty="0" smtClean="0"/>
              <a:t> </a:t>
            </a:r>
            <a:r>
              <a:rPr lang="nl-NL" sz="1600" dirty="0" err="1" smtClean="0"/>
              <a:t>can</a:t>
            </a:r>
            <a:r>
              <a:rPr lang="nl-NL" sz="1600" dirty="0" smtClean="0"/>
              <a:t> </a:t>
            </a:r>
            <a:r>
              <a:rPr lang="nl-NL" sz="1600" dirty="0" err="1" smtClean="0"/>
              <a:t>not</a:t>
            </a:r>
            <a:r>
              <a:rPr lang="nl-NL" sz="1600" dirty="0" smtClean="0"/>
              <a:t> manage </a:t>
            </a:r>
            <a:r>
              <a:rPr lang="nl-NL" sz="1600" dirty="0" err="1" smtClean="0"/>
              <a:t>what</a:t>
            </a:r>
            <a:r>
              <a:rPr lang="nl-NL" sz="1600" dirty="0" smtClean="0"/>
              <a:t> </a:t>
            </a:r>
            <a:r>
              <a:rPr lang="nl-NL" sz="1600" dirty="0" err="1" smtClean="0"/>
              <a:t>you</a:t>
            </a:r>
            <a:r>
              <a:rPr lang="nl-NL" sz="1600" dirty="0" smtClean="0"/>
              <a:t> </a:t>
            </a:r>
            <a:r>
              <a:rPr lang="nl-NL" sz="1600" dirty="0" err="1" smtClean="0"/>
              <a:t>don’t</a:t>
            </a:r>
            <a:r>
              <a:rPr lang="nl-NL" sz="1600" dirty="0" smtClean="0"/>
              <a:t> </a:t>
            </a:r>
            <a:r>
              <a:rPr lang="nl-NL" sz="1600" dirty="0" err="1" smtClean="0"/>
              <a:t>know</a:t>
            </a:r>
            <a:endParaRPr lang="nl-NL" sz="160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err="1" smtClean="0"/>
              <a:t>Sinking</a:t>
            </a:r>
            <a:r>
              <a:rPr lang="nl-NL" sz="1600" dirty="0" smtClean="0"/>
              <a:t> delta </a:t>
            </a:r>
            <a:r>
              <a:rPr lang="nl-NL" sz="1600" dirty="0" err="1" smtClean="0"/>
              <a:t>cities</a:t>
            </a:r>
            <a:r>
              <a:rPr lang="nl-NL" sz="1600" dirty="0" smtClean="0"/>
              <a:t> on soft </a:t>
            </a:r>
            <a:r>
              <a:rPr lang="nl-NL" sz="1600" dirty="0" err="1" smtClean="0"/>
              <a:t>soils</a:t>
            </a:r>
            <a:r>
              <a:rPr lang="nl-NL" sz="1600" dirty="0" smtClean="0"/>
              <a:t>,  </a:t>
            </a:r>
            <a:r>
              <a:rPr lang="nl-NL" sz="1600" dirty="0" err="1" smtClean="0"/>
              <a:t>need</a:t>
            </a:r>
            <a:r>
              <a:rPr lang="nl-NL" sz="1600" dirty="0" smtClean="0"/>
              <a:t> strong </a:t>
            </a:r>
            <a:r>
              <a:rPr lang="nl-NL" sz="1600" dirty="0" err="1" smtClean="0"/>
              <a:t>gw</a:t>
            </a:r>
            <a:r>
              <a:rPr lang="nl-NL" sz="1600" dirty="0" smtClean="0"/>
              <a:t> management!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sz="1600" dirty="0"/>
          </a:p>
        </p:txBody>
      </p:sp>
      <p:sp>
        <p:nvSpPr>
          <p:cNvPr id="4" name="Right Arrow 3"/>
          <p:cNvSpPr/>
          <p:nvPr/>
        </p:nvSpPr>
        <p:spPr>
          <a:xfrm>
            <a:off x="4688734" y="2431914"/>
            <a:ext cx="473559" cy="418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99241" y="655600"/>
            <a:ext cx="5375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Rapid Urban Assessment – </a:t>
            </a:r>
            <a:r>
              <a:rPr lang="nl-NL" dirty="0" err="1">
                <a:solidFill>
                  <a:schemeClr val="bg1"/>
                </a:solidFill>
              </a:rPr>
              <a:t>Fresh</a:t>
            </a:r>
            <a:r>
              <a:rPr lang="nl-NL" dirty="0">
                <a:solidFill>
                  <a:schemeClr val="bg1"/>
                </a:solidFill>
              </a:rPr>
              <a:t> water </a:t>
            </a:r>
            <a:r>
              <a:rPr lang="nl-NL" dirty="0" err="1">
                <a:solidFill>
                  <a:schemeClr val="bg1"/>
                </a:solidFill>
              </a:rPr>
              <a:t>supply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7813421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Modellen, concepten: </a:t>
            </a:r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Rapid Assessment Tool – Urban Water Supply</a:t>
            </a:r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r>
              <a:rPr lang="nl-NL" dirty="0" smtClean="0"/>
              <a:t>LT doel is realisatie van een integraal raamwerk voor: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Beter begrijpen van het stedelijk water en bodemsysteem (waterketen – watersysteem) in relatie tot waterschaarste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Bepalen van effecten van waterstress (</a:t>
            </a:r>
            <a:r>
              <a:rPr lang="nl-NL" dirty="0" err="1" smtClean="0"/>
              <a:t>sensitivity</a:t>
            </a:r>
            <a:r>
              <a:rPr lang="nl-NL" dirty="0" smtClean="0"/>
              <a:t> analysis) en eerste selectie van geschikte maatregelen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Geschikt voor gebruik in data arme gebieden</a:t>
            </a:r>
          </a:p>
          <a:p>
            <a:pPr marL="0" indent="0" eaLnBrk="1" hangingPunct="1"/>
            <a:endParaRPr lang="en-US" dirty="0"/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endParaRPr lang="nl-NL" dirty="0"/>
          </a:p>
          <a:p>
            <a:pPr indent="0" eaLnBrk="1" hangingPunct="1"/>
            <a:endParaRPr lang="nl-NL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79" y="4118875"/>
            <a:ext cx="300285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074" y="3743971"/>
            <a:ext cx="4987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nl-NL" b="1" dirty="0" smtClean="0"/>
              <a:t>RAM UWS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Gebaseerd op wereldwijd beschikbare open data (e.g. </a:t>
            </a:r>
            <a:r>
              <a:rPr lang="nl-NL" dirty="0" err="1" smtClean="0"/>
              <a:t>OpenStreetMaps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SRTM)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Model is snel in opzet en gebruik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Model is flexibel (component </a:t>
            </a:r>
            <a:r>
              <a:rPr lang="nl-NL" dirty="0" err="1" smtClean="0"/>
              <a:t>based</a:t>
            </a:r>
            <a:r>
              <a:rPr lang="nl-NL" dirty="0" smtClean="0"/>
              <a:t>, inbouw van meer detail data)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Goede link met </a:t>
            </a:r>
            <a:r>
              <a:rPr lang="nl-NL" dirty="0" err="1" smtClean="0">
                <a:solidFill>
                  <a:schemeClr val="accent5">
                    <a:lumMod val="50000"/>
                  </a:schemeClr>
                </a:solidFill>
              </a:rPr>
              <a:t>OpenStreams</a:t>
            </a:r>
            <a:endParaRPr lang="nl-NL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Visualisatie in Delta-shell</a:t>
            </a:r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599241" y="655600"/>
            <a:ext cx="5375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Rapid Urban Assessment – </a:t>
            </a:r>
            <a:r>
              <a:rPr lang="nl-NL" dirty="0" err="1">
                <a:solidFill>
                  <a:schemeClr val="bg1"/>
                </a:solidFill>
              </a:rPr>
              <a:t>Fresh</a:t>
            </a:r>
            <a:r>
              <a:rPr lang="nl-NL" dirty="0">
                <a:solidFill>
                  <a:schemeClr val="bg1"/>
                </a:solidFill>
              </a:rPr>
              <a:t> water </a:t>
            </a:r>
            <a:r>
              <a:rPr lang="nl-NL" dirty="0" err="1">
                <a:solidFill>
                  <a:schemeClr val="bg1"/>
                </a:solidFill>
              </a:rPr>
              <a:t>supply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4. Resultaten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534454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2012-2013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Haalbaarheidsstudie pilot Arnhem Oost (veelbelovend)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Wiki</a:t>
            </a:r>
            <a:r>
              <a:rPr lang="nl-NL" dirty="0" smtClean="0"/>
              <a:t>: </a:t>
            </a:r>
            <a:r>
              <a:rPr lang="en-US" dirty="0">
                <a:hlinkClick r:id="rId2"/>
              </a:rPr>
              <a:t>http://publicwiki.deltares.nl/display/UWBT/</a:t>
            </a:r>
            <a:endParaRPr lang="en-US" dirty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Poster op EGU 2013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/>
              <a:t>Tests voor internationale </a:t>
            </a:r>
            <a:r>
              <a:rPr lang="nl-NL" dirty="0" err="1"/>
              <a:t>catchments</a:t>
            </a:r>
            <a:endParaRPr lang="nl-NL" dirty="0"/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/>
              <a:t>Indonesië (Bandung), Vietnam (HCMC), Maleisië (Singapore</a:t>
            </a:r>
            <a:r>
              <a:rPr lang="nl-NL" dirty="0" smtClean="0"/>
              <a:t>), </a:t>
            </a:r>
            <a:r>
              <a:rPr lang="nl-NL" dirty="0"/>
              <a:t>Mexico </a:t>
            </a:r>
            <a:r>
              <a:rPr lang="nl-NL" dirty="0" smtClean="0"/>
              <a:t>(</a:t>
            </a:r>
            <a:r>
              <a:rPr lang="nl-NL" dirty="0" err="1" smtClean="0"/>
              <a:t>Oxaca</a:t>
            </a:r>
            <a:r>
              <a:rPr lang="nl-NL" dirty="0" smtClean="0"/>
              <a:t>)  </a:t>
            </a:r>
            <a:endParaRPr lang="nl-NL" dirty="0"/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31" y="1432224"/>
            <a:ext cx="2940755" cy="326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930" y="3898167"/>
            <a:ext cx="80420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nl-NL" b="1" dirty="0" smtClean="0"/>
              <a:t>2013 </a:t>
            </a:r>
            <a:r>
              <a:rPr lang="nl-NL" b="1" dirty="0"/>
              <a:t>vervolg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Verbeteren modeluitvoer (calibratie, validatie)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Verbeteren visualisatie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Koppeling WFLOW – MODFLOW – RTC Tools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Artikel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nl-NL" dirty="0"/>
          </a:p>
          <a:p>
            <a:pPr eaLnBrk="1" hangingPunct="1"/>
            <a:r>
              <a:rPr lang="nl-NL" dirty="0" smtClean="0"/>
              <a:t>			</a:t>
            </a:r>
            <a:endParaRPr lang="nl-NL" dirty="0"/>
          </a:p>
        </p:txBody>
      </p:sp>
      <p:sp>
        <p:nvSpPr>
          <p:cNvPr id="8" name="Rectangle 7"/>
          <p:cNvSpPr/>
          <p:nvPr/>
        </p:nvSpPr>
        <p:spPr>
          <a:xfrm>
            <a:off x="599241" y="655600"/>
            <a:ext cx="5375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Rapid Urban Assessment – </a:t>
            </a:r>
            <a:r>
              <a:rPr lang="nl-NL" dirty="0" err="1">
                <a:solidFill>
                  <a:schemeClr val="bg1"/>
                </a:solidFill>
              </a:rPr>
              <a:t>Fresh</a:t>
            </a:r>
            <a:r>
              <a:rPr lang="nl-NL" dirty="0">
                <a:solidFill>
                  <a:schemeClr val="bg1"/>
                </a:solidFill>
              </a:rPr>
              <a:t> water </a:t>
            </a:r>
            <a:r>
              <a:rPr lang="nl-NL" dirty="0" err="1">
                <a:solidFill>
                  <a:schemeClr val="bg1"/>
                </a:solidFill>
              </a:rPr>
              <a:t>supply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Vervolgacties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72" y="1838305"/>
            <a:ext cx="4133147" cy="12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4" y="1360488"/>
            <a:ext cx="7182485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Verzilting</a:t>
            </a:r>
          </a:p>
          <a:p>
            <a:pPr marL="0" indent="0" eaLnBrk="1" hangingPunct="1"/>
            <a:r>
              <a:rPr lang="nl-NL" i="1" dirty="0" err="1" smtClean="0"/>
              <a:t>Airborn</a:t>
            </a:r>
            <a:r>
              <a:rPr lang="nl-NL" i="1" dirty="0" smtClean="0"/>
              <a:t> </a:t>
            </a:r>
            <a:r>
              <a:rPr lang="nl-NL" i="1" dirty="0" err="1" smtClean="0"/>
              <a:t>mapping</a:t>
            </a:r>
            <a:r>
              <a:rPr lang="nl-NL" i="1" dirty="0" smtClean="0"/>
              <a:t> zoetwatervoorraden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smtClean="0"/>
              <a:t>STW </a:t>
            </a:r>
            <a:r>
              <a:rPr lang="nl-NL" dirty="0" err="1" smtClean="0"/>
              <a:t>WaterNexus</a:t>
            </a:r>
            <a:r>
              <a:rPr lang="nl-NL" dirty="0" smtClean="0"/>
              <a:t> (Randstad)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PvW</a:t>
            </a:r>
            <a:r>
              <a:rPr lang="nl-NL" dirty="0" smtClean="0"/>
              <a:t> Mozambique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smtClean="0"/>
              <a:t>UDW Rise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fall</a:t>
            </a:r>
            <a:r>
              <a:rPr lang="nl-NL" dirty="0" smtClean="0"/>
              <a:t> (Mekong delta)</a:t>
            </a:r>
          </a:p>
          <a:p>
            <a:pPr marL="0" indent="0" eaLnBrk="1" hangingPunct="1"/>
            <a:r>
              <a:rPr lang="nl-NL" i="1" dirty="0" smtClean="0"/>
              <a:t>ASR/MAR 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Jurong</a:t>
            </a:r>
            <a:r>
              <a:rPr lang="nl-NL" dirty="0" smtClean="0"/>
              <a:t> </a:t>
            </a:r>
            <a:r>
              <a:rPr lang="nl-NL" dirty="0" err="1" smtClean="0"/>
              <a:t>island</a:t>
            </a:r>
            <a:r>
              <a:rPr lang="nl-NL" dirty="0" smtClean="0"/>
              <a:t> (Singapore)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Climate</a:t>
            </a:r>
            <a:r>
              <a:rPr lang="nl-NL" dirty="0" smtClean="0"/>
              <a:t> KIC (FOAM)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smtClean="0"/>
              <a:t>Deltaprogramma?</a:t>
            </a:r>
          </a:p>
          <a:p>
            <a:pPr marL="0" indent="0" eaLnBrk="1" hangingPunct="1"/>
            <a:r>
              <a:rPr lang="nl-NL" i="1" dirty="0" smtClean="0"/>
              <a:t>Monitoring, system analysis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smtClean="0"/>
              <a:t>SWIBANGLA (Bangladesh)</a:t>
            </a:r>
          </a:p>
          <a:p>
            <a:pPr marL="190500" lvl="1" eaLnBrk="1" hangingPunct="1"/>
            <a:endParaRPr lang="nl-NL" dirty="0"/>
          </a:p>
          <a:p>
            <a:pPr marL="0" eaLnBrk="1" hangingPunct="1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Water 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conservering / berging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Climate</a:t>
            </a:r>
            <a:r>
              <a:rPr lang="nl-NL" dirty="0" smtClean="0"/>
              <a:t> KIC</a:t>
            </a:r>
          </a:p>
          <a:p>
            <a:pPr marL="1162050" lvl="2" indent="-285750" eaLnBrk="1" hangingPunct="1">
              <a:buFont typeface="Arial" pitchFamily="34" charset="0"/>
              <a:buChar char="•"/>
            </a:pPr>
            <a:r>
              <a:rPr lang="nl-NL" dirty="0" smtClean="0"/>
              <a:t>Green Infra</a:t>
            </a:r>
          </a:p>
          <a:p>
            <a:pPr marL="1162050" lvl="2" indent="-285750" eaLnBrk="1" hangingPunct="1">
              <a:buFont typeface="Arial" pitchFamily="34" charset="0"/>
              <a:buChar char="•"/>
            </a:pPr>
            <a:r>
              <a:rPr lang="nl-NL" dirty="0" smtClean="0"/>
              <a:t>Drain2Gain</a:t>
            </a:r>
            <a:endParaRPr lang="nl-NL" dirty="0"/>
          </a:p>
          <a:p>
            <a:pPr marL="1162050" lvl="2" indent="-285750" eaLnBrk="1" hangingPunct="1">
              <a:buFont typeface="Arial" pitchFamily="34" charset="0"/>
              <a:buChar char="•"/>
            </a:pPr>
            <a:r>
              <a:rPr lang="nl-NL" dirty="0" smtClean="0"/>
              <a:t>Water F3</a:t>
            </a:r>
            <a:endParaRPr lang="nl-NL" dirty="0"/>
          </a:p>
          <a:p>
            <a:pPr marL="0" indent="0" eaLnBrk="1" hangingPunct="1"/>
            <a:endParaRPr lang="nl-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sz="1600" i="1" dirty="0" smtClean="0">
                <a:solidFill>
                  <a:srgbClr val="0070C0"/>
                </a:solidFill>
              </a:rPr>
              <a:t>  </a:t>
            </a:r>
            <a:endParaRPr lang="nl-NL" sz="1600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6826" y="1468973"/>
            <a:ext cx="181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STW </a:t>
            </a:r>
            <a:r>
              <a:rPr lang="en-US" sz="1600" dirty="0" err="1" smtClean="0">
                <a:solidFill>
                  <a:srgbClr val="0070C0"/>
                </a:solidFill>
              </a:rPr>
              <a:t>WaterNexus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6" name="AutoShape 4" descr="data:image/jpeg;base64,/9j/4AAQSkZJRgABAQAAAQABAAD/2wCEAAkGBhASEBQUEhIUFBIUFBAQFRQVFBAVFBISFBAXFxcSEhYXGyYeGBkjGRQYHy8gJScpLCwsFh4xNTAqNSYrLSkBCQoKDgwOGg8PGiwkHyQsLCksLCkpNSkpLCwsLDQpKiwqLCwqLCkuKi0pLSksLC8sKS0pLCw1LCosLCkpKS0qKf/AABEIAOEA4QMBIgACEQEDEQH/xAAbAAEAAgMBAQAAAAAAAAAAAAAAAwQBAgUGB//EAEcQAAICAQIDBgIECwUFCQAAAAECAAMRBBIFITEGEyJBUWFxgQcUMpEVIzNCUnKSobGzwTVTc3TRQ7Lh8PEWJTRiY4KEo+L/xAAZAQEBAQEBAQAAAAAAAAAAAAAAAgEDBAX/xAAsEQACAgEDAgQFBQEAAAAAAAAAAQIRAxIhMQRBE1Fh8HGBobHBIpHR4fEU/9oADAMBAAIRAxEAPwD7jERAEREAREQBESN7h5QCSaNaBK72+pkZtEpRIciyb/QTQ2n1kHe+0z3srSTqJCx9ZiYDiZgCZ3GYiYabi0+s2F5kURQssrcJvKc2ViJlFai1EiW/1koMk2xERBoiIgCIiAIiIAiIgCIiAJq7gTFlmPjK5M1Ils2ewn4SBrPSYd8/CaTokcnIRESiBERAE2VyJrEGk4bMzIFOJODmS0WnYiImFCIiAJsrkTWJgLKWAzeVAZPXbnr1ktFJkkREwoREQBERAEREATSyzHxmXfAlYnM1IlsEyO1pvIWPOdEc5M1iCZE+oAlnO6JYlU6qBqfczdJOpFqJCl8mDZmFJ2IiJgE3rbnNIg0sRMKeUzIOgiIg0REQBERALFVmeXnJJUlit8iQ0UmbxETChERAERI7n5YgEVj5M0iJZzBleWG6SjqbMCXE5zdEOo1E5mo4ko85T4lxA52r8zOYTPXDHtufOyZt6R1jxcf85ktPEgfP/n4TiROmhHJZZHqKrwZbqt+/+M81o9Yc4P8A1/4zs0W5/pOMoUerHks6ytmZkFD/AL5PODPSnYiImGk1XSbTSrpN5DOq4EREGiIiAIiIAmyNgzWJgLYMzIaH8pNILQiIg0Sq7ZMntbAlaUiZCImrvgTSDYmef43xBUB59BLev1+PjPJ8eJIJPnj+MmGZa9J5+obUG0UTxBZumrU+cj4JwdtTbsBwoG52/RX/AFPlPdabsrpEXHdBvd8sT/QfLE9zzUfMw4cmVWuDx4MT0PF+yyqpegEFRk15JDAddueYPtPOI4IyJ2hNTWxuTHLG6kbAzt6C3I+4/wCs4k6vDBy+R/jE+DcT3O7pz/GXJS04/pLs8cj6UOBETKjMkolrHKbREg6iIiDRERAEREAREQDKnEtAypLFDcpLNiSRESSyG8yGb2nnNJaObEpaq3rLdh5Tm6o8vnIyOkYci58sTKevo3IR7YkGp7Q6Ss7X1FSsOo3gkfEDpLGj4hTcCarEsHntZWx8cdJ4VGcf10yZR1KmW+wKgLeD9oNXn4YbH78z1c8TRa9FveIM5G116B19M+RHkZ3l7W6PGXuWo/o2eA59OfI/ImfRjLxN0cMLWOPhy7HZE+XLaO8fb9ne+P1dxx+6ej7QdtK9jJQckgg2c1VVxz255k48/KfL+0+qBpARxzcAhWHMbG6gHp0nr6eDcjy9RNZZxhF/M9woz0853dBTgD5fcJxeFX0bVLXVZ2r/ALWseXTrPT6EK4DIysp6FSGU4OORHLlOmRmYsb5JaNRWBksMBth/xCcbPjk9JennNOClrWuQal1F9f8AguxUC0+ufs58gw9TJd74NnePkazugNx2d2dQEKFeh5MfccsdJ8pdQ3yv88/f+e9KjvSWtZ52rUnwt3jfWfrGw07zjZ32Cpq6BRV4t2PfMz+ELazlmYppWZbs5JsWywhC3qVr2N85L6qPl7/mrbLSPQfWF37M+IKHxz+yWIznp1Bkk8zc91e45Jt+qVMx5kqW1LFyOR+yGbHI42jlN21DBSRcvcmzTqzJqHuapCW3t3jAFA3gHt4iMSV1Pmvfvko76ahSzKD4k27hz5bhkfukk8v34Vr9lrGo26RXtDlilRQhiLOZxnw7snGTz5cs2a5h3ortLVC3TJva18JWyEti3DEKWwN3PGevLIxdUlyvP8/xyD08go11bsVVwWXOQPY4JHqMjGR5ypw211qsbctoUuyBLTaQAgPdmwgEndnGc/aE4/DNYEetQ6WGzu1Rgw201s++ykrnKnPJSeZ5D83BqWenH19+/wAA9VERPUaImdp9JiYBJKDzkc2Q8xARaiIkHQqMecxESzmaW9J817R8Sv1+sbQ6ZzXTVn6zcvU4OCgPoCduPM5zyE+i8S1Pd022f3ddlv7CFv6T472B7ZaPSU2/WDYbrrN7FU3ZUKMZOeu5nPznoxQbTnFW1x8fP5GHo6ew+hqG3uFf/wA1mWY+/oPkBOL2g7IClTqdEWqtqBcqpJDKObbc554546EcsTp3/SZw5vzrfY93/wDqVz9I2gPImzHQ/i/L9qeVR6yM9VSfo90/Q3c6vZ3jA1WmSzABOVcDoHXqB7dCPYiec+kykCmkj+9I/wDrMx9GFvg1Cj7Ieth/7lYfwQST6T/yFP8Ain+WZWPH4XXaI8X+LJcU2dq7gSspBXIIKkexGDPI9tezNOm06OlZVms253OeXdsccyR+bPptGnzzPT+M8v8AS9XjQ1evfj+RZN6HNkeVJvY5RwRi9jq6H6MuHMilqOZVSfxl/mB6PPU8J4RVpqlqpTbWu7AyzfaYsebEnqTLmiH4tP1E/wB0SadJZZS2bLUCFa8+nofjJFrAnCqusDbUbb3mt1KMdqsdoqZuWeWcqP8Aj0m6628lK+88X1m7Ts+xMsiUs4OMYDcgOmOXTynjXUJ9vftlJJHcx5+fTPt6ROJTrrmZaS+G73U1m0Km5lpAIAUjaGIb06KeXphOMOnisYGpLNRQ7BQNxRd6Py6HwshA5bjM/wCiPv36mncmMADyA8+gHznA1nEr0qzuY211LdaoWnu13EkK5bxdAVwvPw585jXs4GuJcsqquK3Wtk51BhyI6D08/PJmPqF5P2m/wDu3VErgMUPLDLtyMHy3Aj26SPSaIV7vEzM53MzbcthQoGAAAABjAE5ms19oXU2K4Uadior2qQ+1Fbxkjdlt2Bgjy6zGp1147+wPhabUQV7EwylaiwZuufxhxjGPeHmhd09v79fR+oO4AB05TAUenXmfc+pmxmJ6TTIGZYSsCaUDrJpLZSQmrIDNomFFV0wZrLF45SvLRzaLPeRIMxMo2zWJlusxNMKfGtMbNNfWOr03Vj4tUwH7zPD/AEQXK+gZMDdXc+fUB1Vgfv3fcZ9Eny3idNvBde+pSsvoNSfxir/s2LZ2+gIYkrnkQxXOec9GNa4PH35QPoL6dehUfcJWs0Q9AR8BIuH9rNBeoavU1c/zXda3X2KOQZjW9ptDUMvqqR7CxGb5KpLH7p5JYZXVMkfUl/Rx8Mzw/wBLNG3T0csfjm/lGfQ+Ha2u+pLam3V2DcpwRkZxzB5g5BGPaeG+mVMabT/4zfymnTpMWnPE1cnu6aMe5niPpmTGhq/zA/kWz6JVTPH/AEvcMa3hpZRnubEtbHkm1kY/LeD8AZfSpRyRCPY6T8mn6if7oks8/wBme1ul1Glqfvq1YVotiM6KyOFAYEMc4yDg+YndovV1DIysrDKspDKw9QRyImSi4umaYGlTOQi5DGzOBydgQW+JBIz7wNKmc7VzuNmcDO9l2lviRyzOZotMt+97SzEW3Vqu+xRWtdhUABSOZxuJ6+KLeL2BXtCp3KWmojxd4Qtvds4OcDxZwuOYHUZnl8SKVtbc/wBmHQt0FTAhq1ILbyCBzf8AT/W95n6lXsCbF2DGE2jaMHI5dOvOcx+K35yFq2/WG0oBL7s7yq2E9MZxkY58+Ym34Vu5Ltr7z6x9WJ8YTBoNocDOemOWfXn5jPFx+X0Bf1HDqbDuetGONuWUE49OfxP3zNmgqZizVqWZdjEgZZP0T6ic6rit/Iste0XjSvt35LFtosXJwBkr4Tnz5yZeKsUVto8WpOn8/si503fHC5hZMb7evALdnD6mcO1aFxjDFQTy6c/by9Js2lQhgUUhzuYYHiPLm3qfCPuE5tHFrSUZlr7t730+Bv3jFjoHyeXVOmPfPlIdJq7S1AQqqMdXuDb3J7u4j7RbPTp6H2wBniw7Ln80vyDuxOZpOKu7Im1Q+68WjnhBUcZX9YsmM+TGdOd4TU1aBNpz1k0qq2DLCuDDLTNoiYJxMKNLjyleb2PkzSWiGzOIk/dxMsURWjmZpJbxzkU1GMTWysMCrAMpBBBAIIPUEHkRNomg8rrfov4XacnT7Cf7t7EX9kHaPkBM6P6MOFVnI028/wDqPa4/ZLbT907d/HtKjbX1FKsOoNlYI+Izym2p4xRXSbmsXuhjLr4xzYAY2ZzzInbXl4tkeJHffgsU6ZEUKiKqgYCqAqgegA5CVOLcB02qVV1FS2Kp3KDuGGxjPhI8jLJ1lYQOXVUYKQzEKCGGV5tjrnpJpy3TspNCYZQQQQCCCCDzBB6gj0mYmGnktT9FXCnfd3BXJztSyxU+S55fAYnptBoK6KkqqXbWg2quWOB6ZYkmTxKlOUlTYKdnCqyxYF0LYLd3Y6ByBjLBTjOPPrDcIqLFsNzYWFNzd2bBghymcE5APxGesuROPhw8jCv+D68Ywcd73/U/lN27P3+Ufg+vduwc9533U/lO67vP7PLEsRN0R8gVzw+vBGDztF/U/lAwbP3gcpF+Bqt+7DflO+C732CzOS4XOAT5/E+pl2Rrqqy5QOpdRkoGXcAccyucgcx94jw4vsLIl4dWFVcHC2G4cz9suWz97HlNRwqvwY3Du2d1IZgQXYlgfUEnpJtTrK6wDY6ICcAuyqCfQFjB1VYcIXXeRuCbl3Ec+YXOSOR5+xjwo+RloraDQlbLbXCh7SowpJCogwoyQMk9Sceg8pegmc9u0WjB2nU0Z6Y72v8A1lQhSqKDko8s6EyDNUcEAggg8wQQQR6gjrMzTTfvD6zUmYiYaJlRzmJJSOcAsRESDoaXLylaXJVZcGUiZGs8p2r1ttuop0NLlDaDZc46rUM+EfEK3x8I6Ez1c8dxGwU8bpd+SXUmpWPQP4hjPx2/tiejCv1N+SbR4+pf6UuzaT+B2NJ2O0NahRp6293UOx9yW/pic7tpoKqeF2pUgRAayFGcZa9SevvPVTzn0hf2dd8av5yTcU5SyRt90ZnxwjhlpSWz+xFx86UcOpOqV2qA02BX9rf3PI9RyxkfOdfinG6dKKhZkLYwqUjG1OQ5uSRhQPPn0nmu3H9k0/8AxP5Jk/0g1Bl0asMhtSikeoIAI+6dFBS0p+bOMsjhqcatKP1LX/b7TB1DV3pU5wl71lam9wSc498TbXdutPWTiu+ytW2NdXXmpWzggOSAcH0+WZt9IFYPDruQ8PdEexFyDl8iR85a0emT8HKmBtOkAI8vFRk/vJMlLHpUq71ydHLLrcNS4u6+hd/CdXcd+G3VbO93KCSUxnIHXPtOLZ24rTBt02qqqJA716cIM9CeeZQ7L8aXTcHS58kIbAAOrE3NhQfLmevlzmOOHiNuite36vVUay5qC2PZt5MAWJwG6TY4kpNPi6uyZZ5OClHmrqr/AH92dXtd2gOn0xaoOXdSUsRA9ac18Tk8gCG5cjmZ7LdofrCVo1d4cUozWPXtrsbCglGzzyTkcuk5urP/AHCP8tT+5kE6FVzLwgMn2l0QIx1BGn6j4Rpjoqt7qwpyeTVe2lOjN/bGrey006jUCs4d6a9yKR1G7IyfhOnwni9WpqFlTZUkg5GGVh1Vh5HmPvnleyg4gujq7hNH3RBYFmv3klzkvt5bs5HynR7PcF1dLat3NIe894iobDWtuHyWBAO3LCZkxwSaXb1NxZcknFtbP0477M9LPG0atKuL62yxgqJpq2YnyGKPvPt5zr6Wrim9e8fSGvcN4Vb9xXPPbnlnE85qeBpquMalLGYIKa3IU43Hu6gMn2LbviojFFLVb2rt8UZ1E5NQcVvq7/BnQ4NoX1141moUilf/AAtJ9M/lXHmcjPuR6AZzxD+3NN/lrP4XzbsjxCymxtBqD+Mq50t/e09Rj4DmPbI/NmvEP7c03+Ws/hfL31tdtLr4Uc9vDi++pX53e5HxUvrtc2k3MumoUPdtODa5xhCfTmB8mPpjtp2S0IXaNNVjpzUFv2j4v3zicCsFXF9ZW/I3Bba8/nAeLA+TH9gz2M55ZONRjxSO+CEZ6pSVu2t+1Pgj0+nVEVEG1FUIoHQKBgD7pJETznr4EREGiT0LykIEtASWbEzERJLEivXzksGDGU5zuOcBp1dXd2g8jlWHJkb1U/xHQzpuuDNZ1jJp2jlKKktMuDy1XAeKVjbXr1ZByBspDOB8SDn5mXNd2euu0Lae3Ub7GIJtKAdLQ+NoPTlid2Jbyyu9v2RyWCCTW9Pbl/ycPjvZo6jRppxYFKdz4ypIPdoV6ZHXPrJeP8BOp7jDhO5tW7mpO7b+b1GJ14mLJJV6fk14YO7XNfTg5/aHhR1OmspDbN+3xEZxtsVumR+jJ6dFt061Zzipad2PSvbux+/EsxJ1OqL0LVq71R5yjsav4P8Aqb2Z5swsC4w28sDtJ98Yzz59JDZ2X1ltJpv1gNYXaAlYDOQPAbWPMgEAkDrjrPUxOnjT+t/M5Pp8fFdq57HKq4CPqI0rtkd13JcDHTowBPkcH5SDs7wbVUL3d16XUKndogrwQMj7R8xtyMZPWdyJPiSprz3L8KNp+W3yPL0dltVpyw0eqCUsSwqtr3hCeuxuZ/h756zt8J016IRfcLnLFtwRawowBtAHUcic+8uxEsjlz9tzIYYwf6b+Fuv2E5Gl4CU112q3gi2ta9m05XaE57s8/sennOvElSauu5coKVX23OL2i7OfWDVZXZ3V9LBks27uWc7SMjIzz+/1MzbwBm11OqNg/F1GooFPiJD5YHPIePpz6TsxKWSSVe9yHhg3deT+a4OP2g7MVaraxZq7q/sWp9peecH1GefkR5Ec80F4NxUDb9fr2/pGhC+PmOvznp4mrLJKvurMlgg3q3T9G19iLSVMtaKz72VVVnIwXIGCxHkT1ksROZ2SoREyq5mGklC+cnmFGJmSy0qEREw0REQDSxMiVyJbkdteefnNTJaK8REskREQBERAEREAREQBERAEREAREQBERAEREASxVXj4zWqvzMmktlJCIiSUIiIAiIgCIiAR2VZ6dZBLc0esGamS0VomzIRNZRIiImgREQBERAEREAREQBERAERMquZgMSaurzM2rqx8ZJMbKSEREkoREQBERAEREAREQBERAMESJ6PSTRBlFQjExLZE0agSrJ0leJIaDNSh9JplGsRE0CIiAImQp9JuKTMBHMgSZaB5yQLiZZukhSj1kwXEzEyykqEREw0REQBERAEREAREQBERAEREAREQBERAEREA0skBiJSIZgSeuIhhEkREksREQBERAEREAREQBERAERE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47" y="4686789"/>
            <a:ext cx="1592089" cy="15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8" descr="data:image/jpeg;base64,/9j/4AAQSkZJRgABAQAAAQABAAD/2wCEAAkGBxITEhQUEhMSFhQWFRQVFRUUFBIVFxQUFBQWFxQSFBQYHCggGBolHBQUITEhJSkrLi4uFx8zODMsNygtLisBCgoKDg0OGBAQGywcHhwsLCwsLCwsLCwsLCwsLCwsLCwsLCwsLCwsLCwsLCwsLCwsLCwsLCwsLCwsLCwsLCwsLP/AABEIAIoBbAMBEQACEQEDEQH/xAAbAAACAwEBAQAAAAAAAAAAAAAAAgEDBAUGB//EAEYQAAEDAgAKBgUKBAUFAAAAAAEAAgMEEQUSFSExQVFhkdEGE1STodIUMlJxgQciQkNikqKxwfAzU3LhI0RzsvEkJTSClP/EABkBAQADAQEAAAAAAAAAAAAAAAABAgMEBf/EAC8RAAICAQMEAgAGAgIDAQAAAAABAhEDBBIhExQxQVFhBSJCUnGBFTIjMzSRoST/2gAMAwEAAhEDEQA/APli9MyBACAEAIAQAgBACAEAIAQAgBACAEAIAQAgBACAEAIAQAgBACAEAIAQAgBACAEAIAQAgBACAEAIAQAgBACAEAIAQAgBACAEAIAQAgBACAEAIAQAgBACAEAIAQAgBACAEAIAQAgBACAEAIAQAgBACAEAIAQAgBACAEAIAQAgBANiqaFhiJQsMRKFk4hShYdWUoixhCdyUNxPoztytsZG5E+iu3cVGxjeiRRu3cVZY2yryJFzMFSHRi8Vft5mL1mNA7BMo1N4p28yVq8bFybJu4p28ye6xjDBcn2eKdvMd1jDJMuxvFO3mO5xhkqXYOKdvMnuYBkqXYOKjoTI7rGTkmXY3inQmO6xhkiXY3inQmQ9XjJyPLsbxU9vMjvMRIwLNsb95O3mR3uIkYEm2N+8o6Ex3uIsZ0dnOgN029ZQ8MkWWqxsmTo5O3SGfeRYpMS1WNCZCm+xxP6BT0Jkd5jHd0emGcmPi7yp0Jk91jKzgOXazi7yp0Jkd5iIyLJtZxd5U6E/gd5iIyPJtZxd5U6Eye6xkZIk2s4u8qdCZPdYyDgl+1nF3lToTHdYyMlv2s/F5U7eZHdYyMmv9pn4/Kp7eZPdYyMnu9pn4/Ko6EwtVjDJ7vaZ+PyqHhkiyzwZHoLvaZ+PyqOlIt1Yh6C72mfj8qdKQ6qFNGfaZ+Pyquxk70Hoh9pv4/Km1k7kL6N9pv4/Km1jcBp/tN/H5VFE2L1P2m/j8qgWHVfabwf5UFkdWPabwf5UFkYg9pvB/lQmwxB7TeD/ACoAxB7TeD/KgGsrFSUIJQEgKQMAhBYwKyIZaArlBwFZIjgcK8TKRfE8jQtYnLkSNAfdWozTSRupsHhwvjgcEo556hxfgolixTa4O8KKN4TclYzBdKLOVDuiSiFMgRqKJ3DdWhDkMICp4MnyWiDN4qShdDT6lVsslZc2ltpUbmTtS8m2libjD+pUldG2OcbLq+EX0KsGy+aUUc9sIJ0K5jGSsuqacaFETWe0wzUuxXUjFx+DI6FWszfBUWKaLKTFLFFF1MUsQtdlb2IgUvarEFJGxRRKdB1aikaLI/QrgqtIum35EIVGjWIhCo0apiEKjLorcFVlkVuCqySsqpNCkISIQoApQEKCQQmy5WKkhANZSCQEIGspAzVKIZc0q6KMcK6KscBXRlLgsYtYnNkNDVJlZcy/vUENDtbsQq2kWKSrdlsZvmKEJmqODaqM0TNUdMq2W4LW0qWQWtpLZyikQ41yxersc37GpWqzGWT0iwQXSyjbZro4PnD38lSb4L4nyjoYTpcwNtSxxy5o7M8eEzm0tJd61nLg58KuRFTBnKRfBORuzBJGtDNTaKzGDpUcl1NMpkpVKkS4md8CtZUzvjUjcUOHxUF7EMO1WIchHNA0IEUvBKFkypzVFGkWIVRo2iIQs2bIUhUaNEytwVaLJlTgqMsIQqlhCFAFIQkUhAKQoJBCSwKSo4UgmykgYBAMApIY4VipY0KyRDY4CtRRsYBaJGbY7Sro5p8l8ZVjE0sQMvYB/wAIZtlpF9OfeNKGdjxR/EIEdTB9PjaPjdUZLlR0TSFouSCPyVRGdmmCEWueCybZ0wpLcy70a+dLoSW4WWgzXAVozOeeNiCMNtfXm3knUBrVm/Zmvg6tHg62d+a2cgahbWVzzy3wjrxaZ+WdF4gkbisdct02z2trXOpSjK2d04wnGkzDT0gjJLrWd81rtRJ0N3Fayy2YYcO22Y6ylW0Gc2Q5klMtrOcodTKbYRWWW0qDWM/RlqY7KyZMjG+mJ05hsVjFyKXsA0BSLM8jDrze/kpJTKXAfvkoNPJS8IXM7ghZFZUM1jIUhUaNotilZtGqFIVWaIpeFmyxWQqkiEKCwpCigKQhIpCAhAWBAOpIJCkDAKSLHapRU6uBcCvqGzuY5gEELpn4xcLtbpDbA5/fZVnkUWvslK7MIWxmdOuwM+KCnncWFtQHlgF8YYhsca4twJUQmpScfgiapJ/JhXQjmk7PT0XQ55jbLUzQUrHi7OvcRI8bRFpt8b7lhLVK6gnL+B0HVydBhHolLFGZopYaiAetJA7GxP62/R4lTj1MZPbJOL+ymTA4rdF7l9HHY1dRznocD9HXTwumM1PFG1/VkzPLPnWBFjYjXt1LmyalQnsUWzWGn3w3uSSN8HRJzjaGqopX2viRz3efcMXOqd3SuUWv6Ha26jNP+znejlri14LXtNiNBBGohdMZRkk17OWScHTOtg/BjpGSPaWgRNDjpzg3GYAacyynlUXFP2Whic4ykvRMEZvn5qz8FIR5O5DgwOAPpFMLgHFMli3NoItpXL1mn/qzq6KfO9I6VHgi4JE0DsUXOK4mw35ljLPzTi0b49Pw2pJpF1PTB3xUyk0TGCkjmV8DIv8AFcfpYjM17HWQP3qU9Ry4RC0yi7Z0Iow5hLsZ7BY4uazjbXuWLuzq2po5+C8FSdY2QNAYMc2v6txYADSPWFr6lpkyx27fZliwc7kiyvEjcZjmN6p+key4DM4DVv4rNU+TdppNGfB7i9rmuzujdik63CwLHHeQbHeCt4So4MsDXTYIdISBa4F8+vcrTzqC5M8eleTwcurhxbg6RmtvXRF2kzlkttp+UZp8Gu6oS3AaX4ls+Ne176LWURyLqbBLG+l1DC1gtYD4rV/JWEtyoxTR7fBWsz9hQ4MknkEcTfnG5ucwaPacdQVMmWONXI3w4pZHSNj+iLnhwhqaaaVoJMTHnGIGnEzfO8FitYl/tFpP2dT0nlRkm16PKyNIzHN4LrVPk5064NeBsBy1TnCPFDWDGkkkOLHGNrnZ7aDq1LLLmjjXPl+DoxYpZHx68m2q6Hucxz6aopqnEF3sicesA2tbnxhp/S6yWqSklOLjfyavT8XGSlR5Jy6nx5MEdbAfR2Wpa94dFFDH688zsSNp9m9s7s4zbwubLmUOPL+DqxY5SV+EX4U6JvjhdUQzwVMLCBI6BxLoyfbZqG/9M6yjqFKW1ra/s6Om0rTs82VqEdzA/RWSeLr5JYaenviiad2KHu0Ysbfpm4tq+K58mVRe2rZpGN+SvDnROSCITxyw1FMTi9dA4uDXezI36B1a9WhUjlTdNUyXFo86QtCExSELCkKoILUJFsgGAUgeykgkBKDHAU0VHDVZIg9v8mlK6T0+NuKHPopGAuOK0FxAFzqGfSufU8bX9l8fNlI+T2r/AJlH/wDS3ktFqofD/wDRTpy+jd05oHQUWDonlhcxs4JY7Gbnc05na9KaaSlkm0VzcRVnJ6BYPbPXwMeLtxi8g6+raXgHddoW+qk44nRz4UpZDNh/CMlRUyyyEkl7gAdDWBxDWAagAtcONRxpeDny5HKbZ1egde6KsiaM7JXCKRmp7X/NzjQbE34rPVwUsbftc2X002siXoyYXpBFUTRt9VksjG/0tcQPCy1wycoRf0YZYqM2l8npsE0Mk2CpGRsc93pTTZoz2DBcrlyzjHUpyfFG0IOemaiubKsGdFqvrGkxPjAcHF77NDADfGuTqV8upxuLSd36KY9NlUk2q+y7pJOyWrlfHnaS0A+1itDS7iCraaLjjSfkx1WSMsknE6fR1v8A09Z/ps/3FY6n/sh/Jppv+vL/AAZoY/m+/wDecLd+TBcQsvpKJznBrRck2A/vq+Kic1CO7wVhjlkltR3ppBGBDHnA/iO9t+z3BccU5PqSO+UunWKH9/ZsogVTJSOjDbMFXgwytp7kizHOO9z8W9+A4rKM6bOyULSNlFC9osRcbtB3blMpWRGNGiGdwGIGBjbnGNrh2awsbi2jfqWbjzZMXxR5DpVhcRh4BcX2IAz6Tfb7lvCDoyySVnTwBQOE8zn6HQ09xseDKT4OChy5KOHHJ3Ke4621x/hPsd+axUZOaT+SMfF18HPwhCJmGVo/xG5pBbSNUgH5rbFLpS2Px6OTPDrR6kf9vaMNSz/o2/65/wBhWsf/ACP6MZx//Kv5PPyR2/vmXW5WcMfyszVUXv8AgP1Ux54NMiS5MzJ3sDwxxaHjFeAfWF9BSUVJ8q6EJtKlxZv6H0jvSBOSWxQXfI/QALGzN5N9H9lz6uS2bFy2deki9298JHmMJTB8sjwLB8j3gbA55IHiuqEdsYr4MJNOTf2dzCjzFgqlY3N6RJNJIR9Lq3YrWnd6vBccPz6iUn6O6f5cMY/uOD0crnQVcEjCbiRgO9r3BrmnaLErp1EFPHJGeGTjkiyenFG2KvqWMADRJcAaBjta+w+8o0snLFFsnNFRySo5Tq2UxCEvd1QcXhl/mh5Fi621W6a3bq5+SYzdbbPUdHIzTUFZUTXaypi9HgYdMrze7wPZbfT71x5msmWMFzXk7MX5YNv+jxTmnVp1Ld8IqpWev+U9+LUspW5oqaGNjG6ruYHOfbabt4Ll0yuLl7Zvk80HyYOx556V2eKop5WvadGM0Xa/cRnz79yjUqkpL0Tjd8HicVbUUELVFE2KQoLCkIAsoBsES6OmYPIhhGp6ZXqokRq3TKvOhhGp6ZR50MItyt0yj1B63oJEerwjvoZR+S5NVGnD+TbDl3Kf8Hlm0e4cAu1I43kfk9h0ig/7dg0bGzf7wuTB/wB0zbPL/igzldH6k01RFM0XLHXI2tOZw+IJXRnx74OJzY9QoSTPQ4X6Iule6eiAmhkcX2aRjxucbuY5p2X/AHpPLi1MYR2ZFTR0ZcUpvfi5TNeAOjxo3iqqwG9XcxQ3aXySWIbmGgDTdMubrf8AHj5vyyMcHh/5MnFeF9nEmpHSPfI71nuc52bW4kn812QSjFJelR58826W75PUYOp3swe8MLmuNQ03aSDbE2hcM1GWoV/B2wySjpW4/JpwKHva6nqC50cmcOcSTHIPVdc6v3tUZ4KLWTH5Q0+SU08WTw//AIZndH5GOLSM4OrQd4W0dRGSswnppxdUdzA2DC2KcEes1o4Ermz5E5xZ2abA1jmn7JyLmGZO4Vss9K6o61FgoxsOKPnuFr+y3WBvXNkzb5fm8I6cWm6cePLCPA9tSl5/SC0vNs3U9HirKeWzeGLaO1oa0tt6t7e46P3uWRueKwvh7q3EN/NdEOTKRzJOkL3j5tyPjp949yszNzY9FRtc9slQCWnFIuM5dcHEaNJJzDYrOTSKxjbtnvqOIPBd7R/LTbdfN8FyuTR0uFodtJbH3tI4qzndGax1ZzmU5jdjN1eI1grdyU47TmWPpvchMKUjeoGJoMmNbZdpBCYZtZHZXU410+DzU9IdngvRU0eS8TTM1VSHFGZIy5NMkOETgjo8Z3nPisb6xFr/ANLRrKpn1HTVLyxpdM8r5dI14YwTVSNEUcDo4G+rGHMzn23/ADs7ljhyYovdJ3JnTmx52tsVUV6PI1ODsVxa4WIJBGbMQbEL0IzTSfyedK02mdukom1dGKYECaB7nxBxsHseSXMB23P5fDjnJ4cu+uJHfil18WxOpRM+Buib4pWzVTeqhicHuLyLuLTdrGAHOSQFOXUxnHbj5bJw4JxluycJHncOSOnnlmLbGR5dbYNDR8AAF1YobIKPwc2TO5Tcvk7nRboYXx+lSxOlYP4cDS0GZwNvnk2DWX35/A8mo1VPZHj5Z26fDujvfP0ZekuAcJ1DnTTwENY04rWujDIo2i+KxodmFh8VbDmwwW2L8kZYZZPdJUjxz6UrsaXsw6jvg9vh/BT8Jsiq6UB8wjbHUw3AeHszNkaDpBF/gBvA8/FNYZOE/F8M7ZN5YqUPPtCYGwa/BkU1VUgMnfE6KmhJBeS/1pXAHM0W/Pckms8lCHKu2WUnii5S8+jwnVLu6Zz9cgxqNhZZ0R1ajYW66FMaq4F1mRHVKOmT1SwOWm8weJk3VlJGbxMYPU2ijxtDtlUlNrLWzKSrXyaI5jqJF8xsTnGwqNqfkXSLYmuOi6sjnnJHSpqKV1vW3C5ze5V/Kim9v7OxS4ClOorN5YotHHll4R2aPAEjc+OW+5xH5FYTzRfqzaGmmvdf2b2YHZe75Lne4krLrftVG/bJ/wC8rNcdHA3WT8CqPJkZdYcMS9s0LdAJ+Ko4zZqpY1wWNroxoZ4qHjl8llmgvCJOEz7Lfjn/AFULD9kvU/RGVn6sUfBOiiO5Y0mFn2FiOA5IsCJlqZAzCkh+kfBQ8MSVqJM2Q1jz9IrOUIo3hlkzpU776ysZI6IsKqDGGY2I1/oVRGh836aUD2uJfFNb+ZG3GBG02BHGxW0ZlGirolBTvBxXTOOgtuGndmA0KXMoon0GmwXEQCWEG2bGNyBu2fmsnNs1UYo3se0CwsLZgNFgNACrtY3IrlqgNKuoMpLIkZX4QZ+ytFjkZPNAofXRH/lWWOZm82N+Spz4TrKv+dFG8T9iz0sZA+fxuFMZyT8ESx45LyYX4Iv6r+Dv7rXrL9SOd6b9sjDUYGl1OdxPNaRy4/gylpsvpnJqMFyjauiOWByS0+ReTnTQSN9paqUZGLjOPNGOpnkPrOebe04n80jCK8Ilzk/LZgmqCNZ4q9EpGd1e/QHPHucVDxxfLSLRyS8JlT62Q/Tf953NFCHpF7m/LM5kO3xViVBEMqi03a5zTta4g8QquKl5VmsW4+CqarLjdznOO1ziTxKlRS8Kg235KTMpJpiGRRaJUJCl6jciyxyFxlDkaLEyLqN5bpMyCVcu876HDypUirSRY260SkzKUoL2aqejkd6rSfgrpfJzTzxXg7NH0XmdncLDfmVt8UcsskpeDrwYFgZ/ElaTsbnPgm6T8Ixk1+pnRhkpmeqxx3usAquM35Zl1MUfCbNGXGN0YjfcC48lDw35LLPL0kiD0kvoxj+EeCdBB58hAw4fsj4EnxToxKrNlfobLIOlzvd/wQnTS8Ft035EOFhqTYR+YjKpU7CfzDjCZ2qNpPI7cI7/ABUbQ5MvjrbqNqG9m+J5cNZWcuGbwbaN9LGsJs6ccTpxva0XcbDaVzy5O3Gkc7CnTCOIWjGMdpzD4DSVjsbOqLR5Kv6a1chsx2KPsiysoInccmSvqn6ZpPvFKRdFYknH1kn3nJSJNkGFquPO2Z+baSVKSKS4O3RdL5XC0gBO236hSkYy58HYjw3jbPcbEcVtGCZw5MjiUz1N1vGCOOeUxySnat4xRyzmzOZSr0q5MVOTfA1XVSNsCXDNt5KIwizac5r2ZcpvGsq3TRVTn8jR4fkboc7iVV4YP0bRy5F7NcHSh2h1j7wFk9NH0bLVZV5VlzsORO9aMfD+6jt5LlMnvIv/AGiUPdSSbW+8clZLJHwR1NPP6MFT0fjf/DeD7iFZZmvKHRhL/VnDrejkjdC0jlTI6bj9nCqqKRukFappjwYHA60NYpCEqjZ0RxpilypuZqoIi6jcyVFAXKLZbahS9VsmhC9RuJpC9aq7y1GymwW92hpK0jjOPJrEvB1YsCNbnle1o2XzrXal6OSWolLwaGz0kXqtdIeA4lW5M6nIl/SVwzRtYwbhc8SlIt0ZGOXCkj/Wc4/1E24KySKvFfkltUbaeCFOihuvO08VNllhGEqgnojCr3+KFukHpigssQwrVBPTD00oT0yxtYUKSgqNEM7jtUmTRvp1BjI6lMd6o0QdejmCxnGzfFKuDUazF5LLZZusqRxsL4Tcc2vUNm9VcDWOazz5iLjcm5Ko4m0cxrpcH31LOSOjHKzqMwZuWR1qSLMlblAsH4L3KUVkzBLQ2OhbJWccp0XU7be7WFZWjGbUkbho3LphyedkuyqRbxOOY9HPYm6icbL4JqL5OfXOJcSda0iqRWUt0mzFI5SaRMsj0OiK4KHm+i35JQteypsxGm/ipIlBPwDpnaR4KTFwXsG4QcOd1JXZ8GuLD0jfpH3HOqvHFkrJkj4Zflxjv4jGneMxVOlXg168v1KyialppfVdineP1T8y+yyyR9HLrOjzhnYQRuzq1r2bRzNHHnpHt0gqu2/B0Q1ETOQqNHRGaYpVTSxSoLFZCrRJFlFFjrTYYkOYHFH2cy6N550NGl5MbpHOznxUbmzdYscQspRDl8IZq0VGUoyYwellVjbGEqjcW6RPXJZPTYdapsnYT1iDaGOhNUM2RCjLokMnKjVGpowyTNcLtlviSlGLZsil3j4KDNm6GdKM2ao60qHEpvaL31gsq7S3Us5hcXG5VXAnrNGymhuspRo6cWRyO9R0lhoXJJHqY20jfFAs3E3UzU2AKu0v1GRJCFKiQ5mCrpBsWkTnycnJmhscy6IxTRwzk4kxSAgg/v4LSMNpjPIpCO8FqjlkUTOV0ZyZllcdecKxVGKVyHTD7Mkr9oUHQmZs98xAO+6kiUkyqR51hSV4+SrGOoj3Z1JNoqkk2hAoplJk+KF1AqM6F0hBUFLJ6dl0OEnt0Ej3FVdEdD4NrMOXzSNDt9s/EKKRWWKa8ESMgk0HFO9TRClOJhqcGubozjaFVxOjHqvTMD4yFk4s7IZkypyzZuIVBZFosFoVpyAypuI6ZHWKNxbYgDyp3E7EMHKUyu0kFTZDRIU2VoYFWsq2iVNsq3FDBpVqMnlRIQXZoikRHPNGhsisc8kWF+9CqVl0M+ziUKyVGtlSNZuf3qQzaNDZ7oZuBcybUoZnVGqnaqN0XjDczuUDAFzZHZ6ODEo8s6sTrrBo69xtY6yzaLqVDdYm0neSX5koORTK8KyiUcjmVRG5bQTOTJJGBwF7nN7lukzilViSvba4KurKtxfgymQfSHxVzJozSg/Dcf0U0Vuit9tQVgpNmZwCUXUmZ5nBQaRbMc02xSaIxSSpZdRM751FmqjRQ6TYjZqlZUXKrkWjFoW6puNkrFLlRyNFAgvVd5faR1qdRkvFFl8Ne5uglXWUylpYs0enNd67R7xm8FdZEzB6acfAr6ZrvUIO46UcUyI5ZwfJkfTEHQVm8Z0rUo53pB2Ln3nftD0jco3ig9J3Kd4on0rd4pvFB6UdninUFEirOzxU9UhwGFadg4qVlKPGNlA+yOKt1zN6ZP2SMI/ZHEqe4KvSIDhI+z4qO4bJjpYoj08+yOKddl+giW4RPs+P9lK1BWWmT90WZXd7I4lO4MuxXyO3DRH0BxPJO5ZV6CL9gcNO9kcSncsdhH9wzMOOH0BxPJT3LIf4fF+y1vSNw+rH3jyTuWR/jo/uLWdKXD6pv3jyUdyyr/C4v2aYumj2/UtP/ufKqvPZMfw2K/UbI/lEkH+XZ3rvKqOdm8dIl7LmfKZIP8szvXeRVsdp9lw+VWXszO9d5FBPbfZB+VOXszO9d5ED0v2QflSlt/4zO9d5EHa/YH5UZezM713kU2O0+yqX5SpHf5Zneu8isp0Zy0Cl7Mz+nzz/AJdveHyrRZ6MH+FRf6ih3TZ5+pb98+VT3BH+Jh+4HdNnn6lv3z5U7lj/ABMf3Cjpo/8Akt++eSdyyP8AEQ/cQ7pk8/VN++eSdyx/iIfuEPS538pv3zyTuWWX4VH9xU/pO4/Vj7x5J3LLL8Nj+4okw+T9WPvHkncMsvw6K/UUvww4/RHEp3BfsY/JWcJH2Rx/so7hk9lH5ENednioeZmq0sUiPTjs8VHVJWnQemnZ4qOoW6CINYdnio6hbpEGqOxQ5jpi+k7lG4nYQag7E3E7A9IKncNqHbWOCssjRSWGMvJobhd+wfFX67MHo4HOXOdgIAQAgBACAEAIAQAgBACAEAIAQAgBACAEAIAQAgBACAEAIAQAgBACAEAIAQAgBCQQgEAIAQAgBACAEAIAQAgBACAEAIAQAgBACAEAIAQAgBACAEAIAQAgBACAEAIAQAgBACAEAIAQAgBACAEAIAQAgBACAEAIAQAgBACAEAID6zkSl7PB3UfJZWyw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16399"/>
          <a:stretch/>
        </p:blipFill>
        <p:spPr bwMode="auto">
          <a:xfrm>
            <a:off x="6569476" y="5325622"/>
            <a:ext cx="2544042" cy="65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9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D47B-D3B8-4E22-B0E7-789ED2DCD0DC}" type="datetime4">
              <a:rPr lang="nl-NL"/>
              <a:pPr/>
              <a:t>25 september 2013</a:t>
            </a:fld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en-US" dirty="0" err="1"/>
              <a:t>I</a:t>
            </a:r>
            <a:r>
              <a:rPr lang="en-US" dirty="0" err="1" smtClean="0"/>
              <a:t>nhoud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4945" y="1896894"/>
            <a:ext cx="23134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 smtClean="0"/>
              <a:t>Doel</a:t>
            </a:r>
          </a:p>
          <a:p>
            <a:pPr marL="342900" indent="-342900">
              <a:buFont typeface="+mj-lt"/>
              <a:buAutoNum type="arabicPeriod"/>
            </a:pPr>
            <a:endParaRPr lang="nl-NL" dirty="0" smtClean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WR audit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Onderzoekslijnen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Resultaten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Vervolgacties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Vervolgacties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4" y="1360488"/>
            <a:ext cx="7182485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DEWS-2.0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G4AW – </a:t>
            </a:r>
            <a:r>
              <a:rPr lang="nl-NL" dirty="0" err="1" smtClean="0"/>
              <a:t>Geodata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Agriculture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Water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Vervolg FP7 DEWFORA?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dirty="0" smtClean="0"/>
              <a:t>Joint </a:t>
            </a:r>
            <a:r>
              <a:rPr lang="nl-NL" dirty="0" err="1" smtClean="0"/>
              <a:t>programming</a:t>
            </a:r>
            <a:r>
              <a:rPr lang="nl-NL" dirty="0" smtClean="0"/>
              <a:t> World Resources </a:t>
            </a:r>
            <a:r>
              <a:rPr lang="nl-NL" dirty="0" err="1" smtClean="0"/>
              <a:t>Institute</a:t>
            </a:r>
            <a:endParaRPr lang="nl-NL" dirty="0" smtClean="0"/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smtClean="0"/>
              <a:t>Aquaduct </a:t>
            </a:r>
            <a:r>
              <a:rPr lang="nl-NL" dirty="0"/>
              <a:t>tool </a:t>
            </a:r>
            <a:r>
              <a:rPr lang="nl-NL" dirty="0">
                <a:hlinkClick r:id="rId2"/>
              </a:rPr>
              <a:t>http://aqueduct.wri.org</a:t>
            </a:r>
            <a:r>
              <a:rPr lang="nl-NL" dirty="0" smtClean="0">
                <a:hlinkClick r:id="rId2"/>
              </a:rPr>
              <a:t>/</a:t>
            </a:r>
            <a:r>
              <a:rPr lang="nl-NL" dirty="0" smtClean="0"/>
              <a:t> </a:t>
            </a: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Deltares</a:t>
            </a:r>
            <a:r>
              <a:rPr lang="nl-NL" dirty="0" smtClean="0"/>
              <a:t>: oppervlaktewater, grondwater, </a:t>
            </a:r>
          </a:p>
          <a:p>
            <a:pPr marL="190500" lvl="1" eaLnBrk="1" hangingPunct="1">
              <a:tabLst>
                <a:tab pos="444500" algn="l"/>
              </a:tabLst>
            </a:pPr>
            <a:r>
              <a:rPr lang="nl-NL" dirty="0"/>
              <a:t>	</a:t>
            </a:r>
            <a:r>
              <a:rPr lang="nl-NL" dirty="0" smtClean="0"/>
              <a:t> bodemdaling</a:t>
            </a:r>
          </a:p>
          <a:p>
            <a:pPr marL="190500" lvl="1" eaLnBrk="1" hangingPunct="1"/>
            <a:endParaRPr lang="nl-NL" dirty="0"/>
          </a:p>
          <a:p>
            <a:pPr marL="0" eaLnBrk="1" hangingPunct="1"/>
            <a:endParaRPr lang="nl-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eaLnBrk="1" hangingPunct="1"/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Rapid Assessment Model - UWS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pPr marL="476250" lvl="1" indent="-285750" eaLnBrk="1" hangingPunct="1">
              <a:buFont typeface="Arial" pitchFamily="34" charset="0"/>
              <a:buChar char="•"/>
            </a:pPr>
            <a:r>
              <a:rPr lang="nl-NL" dirty="0" smtClean="0"/>
              <a:t>UDW </a:t>
            </a:r>
            <a:r>
              <a:rPr lang="nl-NL" dirty="0" err="1" smtClean="0"/>
              <a:t>Watercycle</a:t>
            </a:r>
            <a:endParaRPr lang="nl-NL" dirty="0" smtClean="0"/>
          </a:p>
          <a:p>
            <a:pPr marL="895350" lvl="2" indent="-285750" eaLnBrk="1" hangingPunct="1">
              <a:buFont typeface="Arial" pitchFamily="34" charset="0"/>
              <a:buChar char="•"/>
            </a:pPr>
            <a:r>
              <a:rPr lang="nl-NL" dirty="0" smtClean="0"/>
              <a:t>Met WUR/UU/KWR</a:t>
            </a:r>
          </a:p>
          <a:p>
            <a:pPr marL="895350" lvl="2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Randstad+HCMC</a:t>
            </a:r>
            <a:r>
              <a:rPr lang="nl-NL" dirty="0" smtClean="0"/>
              <a:t> (Vietnam)</a:t>
            </a:r>
          </a:p>
          <a:p>
            <a:pPr marL="895350" lvl="2" indent="-285750" eaLnBrk="1" hangingPunct="1">
              <a:buFont typeface="Arial" pitchFamily="34" charset="0"/>
              <a:buChar char="•"/>
            </a:pPr>
            <a:r>
              <a:rPr lang="nl-NL" dirty="0" err="1" smtClean="0"/>
              <a:t>Upscaling</a:t>
            </a:r>
            <a:r>
              <a:rPr lang="nl-NL" dirty="0" smtClean="0"/>
              <a:t>/</a:t>
            </a:r>
            <a:r>
              <a:rPr lang="nl-NL" dirty="0" err="1" smtClean="0"/>
              <a:t>downscaling</a:t>
            </a:r>
            <a:endParaRPr lang="nl-NL" dirty="0" smtClean="0"/>
          </a:p>
          <a:p>
            <a:pPr marL="895350" lvl="2" indent="-285750" eaLnBrk="1" hangingPunct="1">
              <a:buFont typeface="Arial" pitchFamily="34" charset="0"/>
              <a:buChar char="•"/>
            </a:pPr>
            <a:r>
              <a:rPr lang="nl-NL" dirty="0" smtClean="0"/>
              <a:t>Water </a:t>
            </a:r>
            <a:r>
              <a:rPr lang="nl-NL" dirty="0" err="1" smtClean="0"/>
              <a:t>quantity</a:t>
            </a:r>
            <a:r>
              <a:rPr lang="nl-NL" dirty="0" smtClean="0"/>
              <a:t> &amp; </a:t>
            </a:r>
            <a:r>
              <a:rPr lang="nl-NL" dirty="0" err="1" smtClean="0"/>
              <a:t>quality</a:t>
            </a:r>
            <a:endParaRPr lang="nl-NL" dirty="0" smtClean="0"/>
          </a:p>
          <a:p>
            <a:pPr marL="895350" lvl="2" indent="-285750" eaLnBrk="1" hangingPunct="1">
              <a:buFont typeface="Arial" pitchFamily="34" charset="0"/>
              <a:buChar char="•"/>
            </a:pPr>
            <a:r>
              <a:rPr lang="nl-NL" dirty="0" smtClean="0"/>
              <a:t>Grondwater</a:t>
            </a:r>
          </a:p>
          <a:p>
            <a:pPr marL="895350" lvl="2" indent="-285750" eaLnBrk="1" hangingPunct="1">
              <a:buFont typeface="Arial" pitchFamily="34" charset="0"/>
              <a:buChar char="•"/>
            </a:pPr>
            <a:endParaRPr lang="nl-NL" dirty="0" smtClean="0"/>
          </a:p>
          <a:p>
            <a:pPr marL="476250" lvl="1" indent="-285750" eaLnBrk="1" hangingPunct="1">
              <a:buFont typeface="Arial" pitchFamily="34" charset="0"/>
              <a:buChar char="•"/>
            </a:pPr>
            <a:endParaRPr lang="nl-NL" dirty="0"/>
          </a:p>
          <a:p>
            <a:pPr marL="476250" lvl="1" indent="-285750" eaLnBrk="1" hangingPunct="1">
              <a:buFont typeface="Arial" pitchFamily="34" charset="0"/>
              <a:buChar char="•"/>
            </a:pPr>
            <a:endParaRPr lang="nl-NL" dirty="0"/>
          </a:p>
          <a:p>
            <a:pPr marL="0" indent="0" eaLnBrk="1" hangingPunct="1"/>
            <a:endParaRPr lang="nl-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sz="1600" i="1" dirty="0" smtClean="0">
                <a:solidFill>
                  <a:srgbClr val="0070C0"/>
                </a:solidFill>
              </a:rPr>
              <a:t>  </a:t>
            </a:r>
            <a:endParaRPr lang="nl-NL" sz="1600" i="1" dirty="0">
              <a:solidFill>
                <a:srgbClr val="0070C0"/>
              </a:solidFill>
            </a:endParaRPr>
          </a:p>
        </p:txBody>
      </p:sp>
      <p:sp>
        <p:nvSpPr>
          <p:cNvPr id="6" name="AutoShape 4" descr="data:image/jpeg;base64,/9j/4AAQSkZJRgABAQAAAQABAAD/2wCEAAkGBhASEBQUEhIUFBIUFBAQFRQVFBAVFBISFBAXFxcSEhYXGyYeGBkjGRQYHy8gJScpLCwsFh4xNTAqNSYrLSkBCQoKDgwOGg8PGiwkHyQsLCksLCkpNSkpLCwsLDQpKiwqLCwqLCkuKi0pLSksLC8sKS0pLCw1LCosLCkpKS0qKf/AABEIAOEA4QMBIgACEQEDEQH/xAAbAAEAAgMBAQAAAAAAAAAAAAAAAwQBAgUGB//EAEcQAAICAQIDBgIECwUFCQAAAAECAAMRBBIFITEGEyJBUWFxgQcUMpEVIzNCUnKSobGzwTVTc3TRQ7Lh8PEWJTRiY4KEo+L/xAAZAQEBAQEBAQAAAAAAAAAAAAAAAgEDBAX/xAAsEQACAgEDAgQFBQEAAAAAAAAAAQIRAxIhMQRBE1Fh8HGBobHBIpHR4fEU/9oADAMBAAIRAxEAPwD7jERAEREAREQBESN7h5QCSaNaBK72+pkZtEpRIciyb/QTQ2n1kHe+0z3srSTqJCx9ZiYDiZgCZ3GYiYabi0+s2F5kURQssrcJvKc2ViJlFai1EiW/1koMk2xERBoiIgCIiAIiIAiIgCIiAJq7gTFlmPjK5M1Ils2ewn4SBrPSYd8/CaTokcnIRESiBERAE2VyJrEGk4bMzIFOJODmS0WnYiImFCIiAJsrkTWJgLKWAzeVAZPXbnr1ktFJkkREwoREQBERAEREATSyzHxmXfAlYnM1IlsEyO1pvIWPOdEc5M1iCZE+oAlnO6JYlU6qBqfczdJOpFqJCl8mDZmFJ2IiJgE3rbnNIg0sRMKeUzIOgiIg0REQBERALFVmeXnJJUlit8iQ0UmbxETChERAERI7n5YgEVj5M0iJZzBleWG6SjqbMCXE5zdEOo1E5mo4ko85T4lxA52r8zOYTPXDHtufOyZt6R1jxcf85ktPEgfP/n4TiROmhHJZZHqKrwZbqt+/+M81o9Yc4P8A1/4zs0W5/pOMoUerHks6ytmZkFD/AL5PODPSnYiImGk1XSbTSrpN5DOq4EREGiIiAIiIAmyNgzWJgLYMzIaH8pNILQiIg0Sq7ZMntbAlaUiZCImrvgTSDYmef43xBUB59BLev1+PjPJ8eJIJPnj+MmGZa9J5+obUG0UTxBZumrU+cj4JwdtTbsBwoG52/RX/AFPlPdabsrpEXHdBvd8sT/QfLE9zzUfMw4cmVWuDx4MT0PF+yyqpegEFRk15JDAddueYPtPOI4IyJ2hNTWxuTHLG6kbAzt6C3I+4/wCs4k6vDBy+R/jE+DcT3O7pz/GXJS04/pLs8cj6UOBETKjMkolrHKbREg6iIiDRERAEREAREQDKnEtAypLFDcpLNiSRESSyG8yGb2nnNJaObEpaq3rLdh5Tm6o8vnIyOkYci58sTKevo3IR7YkGp7Q6Ss7X1FSsOo3gkfEDpLGj4hTcCarEsHntZWx8cdJ4VGcf10yZR1KmW+wKgLeD9oNXn4YbH78z1c8TRa9FveIM5G116B19M+RHkZ3l7W6PGXuWo/o2eA59OfI/ImfRjLxN0cMLWOPhy7HZE+XLaO8fb9ne+P1dxx+6ej7QdtK9jJQckgg2c1VVxz255k48/KfL+0+qBpARxzcAhWHMbG6gHp0nr6eDcjy9RNZZxhF/M9woz0853dBTgD5fcJxeFX0bVLXVZ2r/ALWseXTrPT6EK4DIysp6FSGU4OORHLlOmRmYsb5JaNRWBksMBth/xCcbPjk9JennNOClrWuQal1F9f8AguxUC0+ufs58gw9TJd74NnePkazugNx2d2dQEKFeh5MfccsdJ8pdQ3yv88/f+e9KjvSWtZ52rUnwt3jfWfrGw07zjZ32Cpq6BRV4t2PfMz+ELazlmYppWZbs5JsWywhC3qVr2N85L6qPl7/mrbLSPQfWF37M+IKHxz+yWIznp1Bkk8zc91e45Jt+qVMx5kqW1LFyOR+yGbHI42jlN21DBSRcvcmzTqzJqHuapCW3t3jAFA3gHt4iMSV1Pmvfvko76ahSzKD4k27hz5bhkfukk8v34Vr9lrGo26RXtDlilRQhiLOZxnw7snGTz5cs2a5h3ortLVC3TJva18JWyEti3DEKWwN3PGevLIxdUlyvP8/xyD08go11bsVVwWXOQPY4JHqMjGR5ypw211qsbctoUuyBLTaQAgPdmwgEndnGc/aE4/DNYEetQ6WGzu1Rgw201s++ykrnKnPJSeZ5D83BqWenH19+/wAA9VERPUaImdp9JiYBJKDzkc2Q8xARaiIkHQqMecxESzmaW9J817R8Sv1+sbQ6ZzXTVn6zcvU4OCgPoCduPM5zyE+i8S1Pd022f3ddlv7CFv6T472B7ZaPSU2/WDYbrrN7FU3ZUKMZOeu5nPznoxQbTnFW1x8fP5GHo6ew+hqG3uFf/wA1mWY+/oPkBOL2g7IClTqdEWqtqBcqpJDKObbc554546EcsTp3/SZw5vzrfY93/wDqVz9I2gPImzHQ/i/L9qeVR6yM9VSfo90/Q3c6vZ3jA1WmSzABOVcDoHXqB7dCPYiec+kykCmkj+9I/wDrMx9GFvg1Cj7Ieth/7lYfwQST6T/yFP8Ain+WZWPH4XXaI8X+LJcU2dq7gSspBXIIKkexGDPI9tezNOm06OlZVms253OeXdsccyR+bPptGnzzPT+M8v8AS9XjQ1evfj+RZN6HNkeVJvY5RwRi9jq6H6MuHMilqOZVSfxl/mB6PPU8J4RVpqlqpTbWu7AyzfaYsebEnqTLmiH4tP1E/wB0SadJZZS2bLUCFa8+nofjJFrAnCqusDbUbb3mt1KMdqsdoqZuWeWcqP8Aj0m6628lK+88X1m7Ts+xMsiUs4OMYDcgOmOXTynjXUJ9vftlJJHcx5+fTPt6ROJTrrmZaS+G73U1m0Km5lpAIAUjaGIb06KeXphOMOnisYGpLNRQ7BQNxRd6Py6HwshA5bjM/wCiPv36mncmMADyA8+gHznA1nEr0qzuY211LdaoWnu13EkK5bxdAVwvPw585jXs4GuJcsqquK3Wtk51BhyI6D08/PJmPqF5P2m/wDu3VErgMUPLDLtyMHy3Aj26SPSaIV7vEzM53MzbcthQoGAAAABjAE5ms19oXU2K4Uadior2qQ+1Fbxkjdlt2Bgjy6zGp1147+wPhabUQV7EwylaiwZuufxhxjGPeHmhd09v79fR+oO4AB05TAUenXmfc+pmxmJ6TTIGZYSsCaUDrJpLZSQmrIDNomFFV0wZrLF45SvLRzaLPeRIMxMo2zWJlusxNMKfGtMbNNfWOr03Vj4tUwH7zPD/AEQXK+gZMDdXc+fUB1Vgfv3fcZ9Eny3idNvBde+pSsvoNSfxir/s2LZ2+gIYkrnkQxXOec9GNa4PH35QPoL6dehUfcJWs0Q9AR8BIuH9rNBeoavU1c/zXda3X2KOQZjW9ptDUMvqqR7CxGb5KpLH7p5JYZXVMkfUl/Rx8Mzw/wBLNG3T0csfjm/lGfQ+Ha2u+pLam3V2DcpwRkZxzB5g5BGPaeG+mVMabT/4zfymnTpMWnPE1cnu6aMe5niPpmTGhq/zA/kWz6JVTPH/AEvcMa3hpZRnubEtbHkm1kY/LeD8AZfSpRyRCPY6T8mn6if7oks8/wBme1ul1Glqfvq1YVotiM6KyOFAYEMc4yDg+YndovV1DIysrDKspDKw9QRyImSi4umaYGlTOQi5DGzOBydgQW+JBIz7wNKmc7VzuNmcDO9l2lviRyzOZotMt+97SzEW3Vqu+xRWtdhUABSOZxuJ6+KLeL2BXtCp3KWmojxd4Qtvds4OcDxZwuOYHUZnl8SKVtbc/wBmHQt0FTAhq1ILbyCBzf8AT/W95n6lXsCbF2DGE2jaMHI5dOvOcx+K35yFq2/WG0oBL7s7yq2E9MZxkY58+Ym34Vu5Ltr7z6x9WJ8YTBoNocDOemOWfXn5jPFx+X0Bf1HDqbDuetGONuWUE49OfxP3zNmgqZizVqWZdjEgZZP0T6ic6rit/Iste0XjSvt35LFtosXJwBkr4Tnz5yZeKsUVto8WpOn8/si503fHC5hZMb7evALdnD6mcO1aFxjDFQTy6c/by9Js2lQhgUUhzuYYHiPLm3qfCPuE5tHFrSUZlr7t730+Bv3jFjoHyeXVOmPfPlIdJq7S1AQqqMdXuDb3J7u4j7RbPTp6H2wBniw7Ln80vyDuxOZpOKu7Im1Q+68WjnhBUcZX9YsmM+TGdOd4TU1aBNpz1k0qq2DLCuDDLTNoiYJxMKNLjyleb2PkzSWiGzOIk/dxMsURWjmZpJbxzkU1GMTWysMCrAMpBBBAIIPUEHkRNomg8rrfov4XacnT7Cf7t7EX9kHaPkBM6P6MOFVnI028/wDqPa4/ZLbT907d/HtKjbX1FKsOoNlYI+Izym2p4xRXSbmsXuhjLr4xzYAY2ZzzInbXl4tkeJHffgsU6ZEUKiKqgYCqAqgegA5CVOLcB02qVV1FS2Kp3KDuGGxjPhI8jLJ1lYQOXVUYKQzEKCGGV5tjrnpJpy3TspNCYZQQQQCCCCDzBB6gj0mYmGnktT9FXCnfd3BXJztSyxU+S55fAYnptBoK6KkqqXbWg2quWOB6ZYkmTxKlOUlTYKdnCqyxYF0LYLd3Y6ByBjLBTjOPPrDcIqLFsNzYWFNzd2bBghymcE5APxGesuROPhw8jCv+D68Ywcd73/U/lN27P3+Ufg+vduwc9533U/lO67vP7PLEsRN0R8gVzw+vBGDztF/U/lAwbP3gcpF+Bqt+7DflO+C732CzOS4XOAT5/E+pl2Rrqqy5QOpdRkoGXcAccyucgcx94jw4vsLIl4dWFVcHC2G4cz9suWz97HlNRwqvwY3Du2d1IZgQXYlgfUEnpJtTrK6wDY6ICcAuyqCfQFjB1VYcIXXeRuCbl3Ec+YXOSOR5+xjwo+RloraDQlbLbXCh7SowpJCogwoyQMk9Sceg8pegmc9u0WjB2nU0Z6Y72v8A1lQhSqKDko8s6EyDNUcEAggg8wQQQR6gjrMzTTfvD6zUmYiYaJlRzmJJSOcAsRESDoaXLylaXJVZcGUiZGs8p2r1ttuop0NLlDaDZc46rUM+EfEK3x8I6Ez1c8dxGwU8bpd+SXUmpWPQP4hjPx2/tiejCv1N+SbR4+pf6UuzaT+B2NJ2O0NahRp6293UOx9yW/pic7tpoKqeF2pUgRAayFGcZa9SevvPVTzn0hf2dd8av5yTcU5SyRt90ZnxwjhlpSWz+xFx86UcOpOqV2qA02BX9rf3PI9RyxkfOdfinG6dKKhZkLYwqUjG1OQ5uSRhQPPn0nmu3H9k0/8AxP5Jk/0g1Bl0asMhtSikeoIAI+6dFBS0p+bOMsjhqcatKP1LX/b7TB1DV3pU5wl71lam9wSc498TbXdutPWTiu+ytW2NdXXmpWzggOSAcH0+WZt9IFYPDruQ8PdEexFyDl8iR85a0emT8HKmBtOkAI8vFRk/vJMlLHpUq71ydHLLrcNS4u6+hd/CdXcd+G3VbO93KCSUxnIHXPtOLZ24rTBt02qqqJA716cIM9CeeZQ7L8aXTcHS58kIbAAOrE3NhQfLmevlzmOOHiNuite36vVUay5qC2PZt5MAWJwG6TY4kpNPi6uyZZ5OClHmrqr/AH92dXtd2gOn0xaoOXdSUsRA9ac18Tk8gCG5cjmZ7LdofrCVo1d4cUozWPXtrsbCglGzzyTkcuk5urP/AHCP8tT+5kE6FVzLwgMn2l0QIx1BGn6j4Rpjoqt7qwpyeTVe2lOjN/bGrey006jUCs4d6a9yKR1G7IyfhOnwni9WpqFlTZUkg5GGVh1Vh5HmPvnleyg4gujq7hNH3RBYFmv3klzkvt5bs5HynR7PcF1dLat3NIe894iobDWtuHyWBAO3LCZkxwSaXb1NxZcknFtbP0477M9LPG0atKuL62yxgqJpq2YnyGKPvPt5zr6Wrim9e8fSGvcN4Vb9xXPPbnlnE85qeBpquMalLGYIKa3IU43Hu6gMn2LbviojFFLVb2rt8UZ1E5NQcVvq7/BnQ4NoX1141moUilf/AAtJ9M/lXHmcjPuR6AZzxD+3NN/lrP4XzbsjxCymxtBqD+Mq50t/e09Rj4DmPbI/NmvEP7c03+Ws/hfL31tdtLr4Uc9vDi++pX53e5HxUvrtc2k3MumoUPdtODa5xhCfTmB8mPpjtp2S0IXaNNVjpzUFv2j4v3zicCsFXF9ZW/I3Bba8/nAeLA+TH9gz2M55ZONRjxSO+CEZ6pSVu2t+1Pgj0+nVEVEG1FUIoHQKBgD7pJETznr4EREGiT0LykIEtASWbEzERJLEivXzksGDGU5zuOcBp1dXd2g8jlWHJkb1U/xHQzpuuDNZ1jJp2jlKKktMuDy1XAeKVjbXr1ZByBspDOB8SDn5mXNd2euu0Lae3Ub7GIJtKAdLQ+NoPTlid2Jbyyu9v2RyWCCTW9Pbl/ycPjvZo6jRppxYFKdz4ypIPdoV6ZHXPrJeP8BOp7jDhO5tW7mpO7b+b1GJ14mLJJV6fk14YO7XNfTg5/aHhR1OmspDbN+3xEZxtsVumR+jJ6dFt061Zzipad2PSvbux+/EsxJ1OqL0LVq71R5yjsav4P8Aqb2Z5swsC4w28sDtJ98Yzz59JDZ2X1ltJpv1gNYXaAlYDOQPAbWPMgEAkDrjrPUxOnjT+t/M5Pp8fFdq57HKq4CPqI0rtkd13JcDHTowBPkcH5SDs7wbVUL3d16XUKndogrwQMj7R8xtyMZPWdyJPiSprz3L8KNp+W3yPL0dltVpyw0eqCUsSwqtr3hCeuxuZ/h756zt8J016IRfcLnLFtwRawowBtAHUcic+8uxEsjlz9tzIYYwf6b+Fuv2E5Gl4CU112q3gi2ta9m05XaE57s8/sennOvElSauu5coKVX23OL2i7OfWDVZXZ3V9LBks27uWc7SMjIzz+/1MzbwBm11OqNg/F1GooFPiJD5YHPIePpz6TsxKWSSVe9yHhg3deT+a4OP2g7MVaraxZq7q/sWp9peecH1GefkR5Ec80F4NxUDb9fr2/pGhC+PmOvznp4mrLJKvurMlgg3q3T9G19iLSVMtaKz72VVVnIwXIGCxHkT1ksROZ2SoREyq5mGklC+cnmFGJmSy0qEREw0REQDSxMiVyJbkdteefnNTJaK8REskREQBERAEREAREQBERAEREAREQBERAEREASxVXj4zWqvzMmktlJCIiSUIiIAiIgCIiAR2VZ6dZBLc0esGamS0VomzIRNZRIiImgREQBERAEREAREQBERAERMquZgMSaurzM2rqx8ZJMbKSEREkoREQBERAEREAREQBERAMESJ6PSTRBlFQjExLZE0agSrJ0leJIaDNSh9JplGsRE0CIiAImQp9JuKTMBHMgSZaB5yQLiZZukhSj1kwXEzEyykqEREw0REQBERAEREAREQBERAEREAREQBERAEREA0skBiJSIZgSeuIhhEkREksREQBERAEREAREQBERAERE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data:image/jpeg;base64,/9j/4AAQSkZJRgABAQAAAQABAAD/2wCEAAkGBxITEhQUEhMSFhQWFRQVFRUUFBIVFxQUFBQWFxQSFBQYHCggGBolHBQUITEhJSkrLi4uFx8zODMsNygtLisBCgoKDg0OGBAQGywcHhwsLCwsLCwsLCwsLCwsLCwsLCwsLCwsLCwsLCwsLCwsLCwsLCwsLCwsLCwsLCwsLCwsLP/AABEIAIoBbAMBEQACEQEDEQH/xAAbAAACAwEBAQAAAAAAAAAAAAAAAgEDBAUGB//EAEYQAAEDAgAKBgUKBAUFAAAAAAEAAgMEEQUSFSExQVFhkdEGE1STodIUMlJxgQciQkNikqKxwfAzU3LhI0RzsvEkJTSClP/EABkBAQADAQEAAAAAAAAAAAAAAAABAgMEBf/EAC8RAAICAQMEAgAGAgIDAQAAAAABAhEDBBIhExQxQVFhBSJCUnGBFTIjMzSRoST/2gAMAwEAAhEDEQA/APli9MyBACAEAIAQAgBACAEAIAQAgBACAEAIAQAgBACAEAIAQAgBACAEAIAQAgBACAEAIAQAgBACAEAIAQAgBACAEAIAQAgBACAEAIAQAgBACAEAIAQAgBACAEAIAQAgBACAEAIAQAgBACAEAIAQAgBACAEAIAQAgBACAEAIAQAgBANiqaFhiJQsMRKFk4hShYdWUoixhCdyUNxPoztytsZG5E+iu3cVGxjeiRRu3cVZY2yryJFzMFSHRi8Vft5mL1mNA7BMo1N4p28yVq8bFybJu4p28ye6xjDBcn2eKdvMd1jDJMuxvFO3mO5xhkqXYOKdvMnuYBkqXYOKjoTI7rGTkmXY3inQmO6xhkiXY3inQmQ9XjJyPLsbxU9vMjvMRIwLNsb95O3mR3uIkYEm2N+8o6Ex3uIsZ0dnOgN029ZQ8MkWWqxsmTo5O3SGfeRYpMS1WNCZCm+xxP6BT0Jkd5jHd0emGcmPi7yp0Jk91jKzgOXazi7yp0Jkd5iIyLJtZxd5U6E/gd5iIyPJtZxd5U6Eye6xkZIk2s4u8qdCZPdYyDgl+1nF3lToTHdYyMlv2s/F5U7eZHdYyMmv9pn4/Kp7eZPdYyMnu9pn4/Ko6EwtVjDJ7vaZ+PyqHhkiyzwZHoLvaZ+PyqOlIt1Yh6C72mfj8qdKQ6qFNGfaZ+Pyquxk70Hoh9pv4/Km1k7kL6N9pv4/Km1jcBp/tN/H5VFE2L1P2m/j8qgWHVfabwf5UFkdWPabwf5UFkYg9pvB/lQmwxB7TeD/ACoAxB7TeD/KgGsrFSUIJQEgKQMAhBYwKyIZaArlBwFZIjgcK8TKRfE8jQtYnLkSNAfdWozTSRupsHhwvjgcEo556hxfgolixTa4O8KKN4TclYzBdKLOVDuiSiFMgRqKJ3DdWhDkMICp4MnyWiDN4qShdDT6lVsslZc2ltpUbmTtS8m2libjD+pUldG2OcbLq+EX0KsGy+aUUc9sIJ0K5jGSsuqacaFETWe0wzUuxXUjFx+DI6FWszfBUWKaLKTFLFFF1MUsQtdlb2IgUvarEFJGxRRKdB1aikaLI/QrgqtIum35EIVGjWIhCo0apiEKjLorcFVlkVuCqySsqpNCkISIQoApQEKCQQmy5WKkhANZSCQEIGspAzVKIZc0q6KMcK6KscBXRlLgsYtYnNkNDVJlZcy/vUENDtbsQq2kWKSrdlsZvmKEJmqODaqM0TNUdMq2W4LW0qWQWtpLZyikQ41yxersc37GpWqzGWT0iwQXSyjbZro4PnD38lSb4L4nyjoYTpcwNtSxxy5o7M8eEzm0tJd61nLg58KuRFTBnKRfBORuzBJGtDNTaKzGDpUcl1NMpkpVKkS4md8CtZUzvjUjcUOHxUF7EMO1WIchHNA0IEUvBKFkypzVFGkWIVRo2iIQs2bIUhUaNEytwVaLJlTgqMsIQqlhCFAFIQkUhAKQoJBCSwKSo4UgmykgYBAMApIY4VipY0KyRDY4CtRRsYBaJGbY7Sro5p8l8ZVjE0sQMvYB/wAIZtlpF9OfeNKGdjxR/EIEdTB9PjaPjdUZLlR0TSFouSCPyVRGdmmCEWueCybZ0wpLcy70a+dLoSW4WWgzXAVozOeeNiCMNtfXm3knUBrVm/Zmvg6tHg62d+a2cgahbWVzzy3wjrxaZ+WdF4gkbisdct02z2trXOpSjK2d04wnGkzDT0gjJLrWd81rtRJ0N3Fayy2YYcO22Y6ylW0Gc2Q5klMtrOcodTKbYRWWW0qDWM/RlqY7KyZMjG+mJ05hsVjFyKXsA0BSLM8jDrze/kpJTKXAfvkoNPJS8IXM7ghZFZUM1jIUhUaNotilZtGqFIVWaIpeFmyxWQqkiEKCwpCigKQhIpCAhAWBAOpIJCkDAKSLHapRU6uBcCvqGzuY5gEELpn4xcLtbpDbA5/fZVnkUWvslK7MIWxmdOuwM+KCnncWFtQHlgF8YYhsca4twJUQmpScfgiapJ/JhXQjmk7PT0XQ55jbLUzQUrHi7OvcRI8bRFpt8b7lhLVK6gnL+B0HVydBhHolLFGZopYaiAetJA7GxP62/R4lTj1MZPbJOL+ymTA4rdF7l9HHY1dRznocD9HXTwumM1PFG1/VkzPLPnWBFjYjXt1LmyalQnsUWzWGn3w3uSSN8HRJzjaGqopX2viRz3efcMXOqd3SuUWv6Ha26jNP+znejlri14LXtNiNBBGohdMZRkk17OWScHTOtg/BjpGSPaWgRNDjpzg3GYAacyynlUXFP2Whic4ykvRMEZvn5qz8FIR5O5DgwOAPpFMLgHFMli3NoItpXL1mn/qzq6KfO9I6VHgi4JE0DsUXOK4mw35ljLPzTi0b49Pw2pJpF1PTB3xUyk0TGCkjmV8DIv8AFcfpYjM17HWQP3qU9Ry4RC0yi7Z0Iow5hLsZ7BY4uazjbXuWLuzq2po5+C8FSdY2QNAYMc2v6txYADSPWFr6lpkyx27fZliwc7kiyvEjcZjmN6p+key4DM4DVv4rNU+TdppNGfB7i9rmuzujdik63CwLHHeQbHeCt4So4MsDXTYIdISBa4F8+vcrTzqC5M8eleTwcurhxbg6RmtvXRF2kzlkttp+UZp8Gu6oS3AaX4ls+Ne176LWURyLqbBLG+l1DC1gtYD4rV/JWEtyoxTR7fBWsz9hQ4MknkEcTfnG5ucwaPacdQVMmWONXI3w4pZHSNj+iLnhwhqaaaVoJMTHnGIGnEzfO8FitYl/tFpP2dT0nlRkm16PKyNIzHN4LrVPk5064NeBsBy1TnCPFDWDGkkkOLHGNrnZ7aDq1LLLmjjXPl+DoxYpZHx68m2q6Hucxz6aopqnEF3sicesA2tbnxhp/S6yWqSklOLjfyavT8XGSlR5Jy6nx5MEdbAfR2Wpa94dFFDH688zsSNp9m9s7s4zbwubLmUOPL+DqxY5SV+EX4U6JvjhdUQzwVMLCBI6BxLoyfbZqG/9M6yjqFKW1ra/s6Om0rTs82VqEdzA/RWSeLr5JYaenviiad2KHu0Ysbfpm4tq+K58mVRe2rZpGN+SvDnROSCITxyw1FMTi9dA4uDXezI36B1a9WhUjlTdNUyXFo86QtCExSELCkKoILUJFsgGAUgeykgkBKDHAU0VHDVZIg9v8mlK6T0+NuKHPopGAuOK0FxAFzqGfSufU8bX9l8fNlI+T2r/AJlH/wDS3ktFqofD/wDRTpy+jd05oHQUWDonlhcxs4JY7Gbnc05na9KaaSlkm0VzcRVnJ6BYPbPXwMeLtxi8g6+raXgHddoW+qk44nRz4UpZDNh/CMlRUyyyEkl7gAdDWBxDWAagAtcONRxpeDny5HKbZ1egde6KsiaM7JXCKRmp7X/NzjQbE34rPVwUsbftc2X002siXoyYXpBFUTRt9VksjG/0tcQPCy1wycoRf0YZYqM2l8npsE0Mk2CpGRsc93pTTZoz2DBcrlyzjHUpyfFG0IOemaiubKsGdFqvrGkxPjAcHF77NDADfGuTqV8upxuLSd36KY9NlUk2q+y7pJOyWrlfHnaS0A+1itDS7iCraaLjjSfkx1WSMsknE6fR1v8A09Z/ps/3FY6n/sh/Jppv+vL/AAZoY/m+/wDecLd+TBcQsvpKJznBrRck2A/vq+Kic1CO7wVhjlkltR3ppBGBDHnA/iO9t+z3BccU5PqSO+UunWKH9/ZsogVTJSOjDbMFXgwytp7kizHOO9z8W9+A4rKM6bOyULSNlFC9osRcbtB3blMpWRGNGiGdwGIGBjbnGNrh2awsbi2jfqWbjzZMXxR5DpVhcRh4BcX2IAz6Tfb7lvCDoyySVnTwBQOE8zn6HQ09xseDKT4OChy5KOHHJ3Ke4621x/hPsd+axUZOaT+SMfF18HPwhCJmGVo/xG5pBbSNUgH5rbFLpS2Px6OTPDrR6kf9vaMNSz/o2/65/wBhWsf/ACP6MZx//Kv5PPyR2/vmXW5WcMfyszVUXv8AgP1Ux54NMiS5MzJ3sDwxxaHjFeAfWF9BSUVJ8q6EJtKlxZv6H0jvSBOSWxQXfI/QALGzN5N9H9lz6uS2bFy2deki9298JHmMJTB8sjwLB8j3gbA55IHiuqEdsYr4MJNOTf2dzCjzFgqlY3N6RJNJIR9Lq3YrWnd6vBccPz6iUn6O6f5cMY/uOD0crnQVcEjCbiRgO9r3BrmnaLErp1EFPHJGeGTjkiyenFG2KvqWMADRJcAaBjta+w+8o0snLFFsnNFRySo5Tq2UxCEvd1QcXhl/mh5Fi621W6a3bq5+SYzdbbPUdHIzTUFZUTXaypi9HgYdMrze7wPZbfT71x5msmWMFzXk7MX5YNv+jxTmnVp1Ld8IqpWev+U9+LUspW5oqaGNjG6ruYHOfbabt4Ll0yuLl7Zvk80HyYOx556V2eKop5WvadGM0Xa/cRnz79yjUqkpL0Tjd8HicVbUUELVFE2KQoLCkIAsoBsES6OmYPIhhGp6ZXqokRq3TKvOhhGp6ZR50MItyt0yj1B63oJEerwjvoZR+S5NVGnD+TbDl3Kf8Hlm0e4cAu1I43kfk9h0ig/7dg0bGzf7wuTB/wB0zbPL/igzldH6k01RFM0XLHXI2tOZw+IJXRnx74OJzY9QoSTPQ4X6Iule6eiAmhkcX2aRjxucbuY5p2X/AHpPLi1MYR2ZFTR0ZcUpvfi5TNeAOjxo3iqqwG9XcxQ3aXySWIbmGgDTdMubrf8AHj5vyyMcHh/5MnFeF9nEmpHSPfI71nuc52bW4kn812QSjFJelR58826W75PUYOp3swe8MLmuNQ03aSDbE2hcM1GWoV/B2wySjpW4/JpwKHva6nqC50cmcOcSTHIPVdc6v3tUZ4KLWTH5Q0+SU08WTw//AIZndH5GOLSM4OrQd4W0dRGSswnppxdUdzA2DC2KcEes1o4Ermz5E5xZ2abA1jmn7JyLmGZO4Vss9K6o61FgoxsOKPnuFr+y3WBvXNkzb5fm8I6cWm6cePLCPA9tSl5/SC0vNs3U9HirKeWzeGLaO1oa0tt6t7e46P3uWRueKwvh7q3EN/NdEOTKRzJOkL3j5tyPjp949yszNzY9FRtc9slQCWnFIuM5dcHEaNJJzDYrOTSKxjbtnvqOIPBd7R/LTbdfN8FyuTR0uFodtJbH3tI4qzndGax1ZzmU5jdjN1eI1grdyU47TmWPpvchMKUjeoGJoMmNbZdpBCYZtZHZXU410+DzU9IdngvRU0eS8TTM1VSHFGZIy5NMkOETgjo8Z3nPisb6xFr/ANLRrKpn1HTVLyxpdM8r5dI14YwTVSNEUcDo4G+rGHMzn23/ADs7ljhyYovdJ3JnTmx52tsVUV6PI1ODsVxa4WIJBGbMQbEL0IzTSfyedK02mdukom1dGKYECaB7nxBxsHseSXMB23P5fDjnJ4cu+uJHfil18WxOpRM+Buib4pWzVTeqhicHuLyLuLTdrGAHOSQFOXUxnHbj5bJw4JxluycJHncOSOnnlmLbGR5dbYNDR8AAF1YobIKPwc2TO5Tcvk7nRboYXx+lSxOlYP4cDS0GZwNvnk2DWX35/A8mo1VPZHj5Z26fDujvfP0ZekuAcJ1DnTTwENY04rWujDIo2i+KxodmFh8VbDmwwW2L8kZYZZPdJUjxz6UrsaXsw6jvg9vh/BT8Jsiq6UB8wjbHUw3AeHszNkaDpBF/gBvA8/FNYZOE/F8M7ZN5YqUPPtCYGwa/BkU1VUgMnfE6KmhJBeS/1pXAHM0W/Pckms8lCHKu2WUnii5S8+jwnVLu6Zz9cgxqNhZZ0R1ajYW66FMaq4F1mRHVKOmT1SwOWm8weJk3VlJGbxMYPU2ijxtDtlUlNrLWzKSrXyaI5jqJF8xsTnGwqNqfkXSLYmuOi6sjnnJHSpqKV1vW3C5ze5V/Kim9v7OxS4ClOorN5YotHHll4R2aPAEjc+OW+5xH5FYTzRfqzaGmmvdf2b2YHZe75Lne4krLrftVG/bJ/wC8rNcdHA3WT8CqPJkZdYcMS9s0LdAJ+Ko4zZqpY1wWNroxoZ4qHjl8llmgvCJOEz7Lfjn/AFULD9kvU/RGVn6sUfBOiiO5Y0mFn2FiOA5IsCJlqZAzCkh+kfBQ8MSVqJM2Q1jz9IrOUIo3hlkzpU776ysZI6IsKqDGGY2I1/oVRGh836aUD2uJfFNb+ZG3GBG02BHGxW0ZlGirolBTvBxXTOOgtuGndmA0KXMoon0GmwXEQCWEG2bGNyBu2fmsnNs1UYo3se0CwsLZgNFgNACrtY3IrlqgNKuoMpLIkZX4QZ+ytFjkZPNAofXRH/lWWOZm82N+Spz4TrKv+dFG8T9iz0sZA+fxuFMZyT8ESx45LyYX4Iv6r+Dv7rXrL9SOd6b9sjDUYGl1OdxPNaRy4/gylpsvpnJqMFyjauiOWByS0+ReTnTQSN9paqUZGLjOPNGOpnkPrOebe04n80jCK8Ilzk/LZgmqCNZ4q9EpGd1e/QHPHucVDxxfLSLRyS8JlT62Q/Tf953NFCHpF7m/LM5kO3xViVBEMqi03a5zTta4g8QquKl5VmsW4+CqarLjdznOO1ziTxKlRS8Kg235KTMpJpiGRRaJUJCl6jciyxyFxlDkaLEyLqN5bpMyCVcu876HDypUirSRY260SkzKUoL2aqejkd6rSfgrpfJzTzxXg7NH0XmdncLDfmVt8UcsskpeDrwYFgZ/ElaTsbnPgm6T8Ixk1+pnRhkpmeqxx3usAquM35Zl1MUfCbNGXGN0YjfcC48lDw35LLPL0kiD0kvoxj+EeCdBB58hAw4fsj4EnxToxKrNlfobLIOlzvd/wQnTS8Ft035EOFhqTYR+YjKpU7CfzDjCZ2qNpPI7cI7/ABUbQ5MvjrbqNqG9m+J5cNZWcuGbwbaN9LGsJs6ccTpxva0XcbDaVzy5O3Gkc7CnTCOIWjGMdpzD4DSVjsbOqLR5Kv6a1chsx2KPsiysoInccmSvqn6ZpPvFKRdFYknH1kn3nJSJNkGFquPO2Z+baSVKSKS4O3RdL5XC0gBO236hSkYy58HYjw3jbPcbEcVtGCZw5MjiUz1N1vGCOOeUxySnat4xRyzmzOZSr0q5MVOTfA1XVSNsCXDNt5KIwizac5r2ZcpvGsq3TRVTn8jR4fkboc7iVV4YP0bRy5F7NcHSh2h1j7wFk9NH0bLVZV5VlzsORO9aMfD+6jt5LlMnvIv/AGiUPdSSbW+8clZLJHwR1NPP6MFT0fjf/DeD7iFZZmvKHRhL/VnDrejkjdC0jlTI6bj9nCqqKRukFappjwYHA60NYpCEqjZ0RxpilypuZqoIi6jcyVFAXKLZbahS9VsmhC9RuJpC9aq7y1GymwW92hpK0jjOPJrEvB1YsCNbnle1o2XzrXal6OSWolLwaGz0kXqtdIeA4lW5M6nIl/SVwzRtYwbhc8SlIt0ZGOXCkj/Wc4/1E24KySKvFfkltUbaeCFOihuvO08VNllhGEqgnojCr3+KFukHpigssQwrVBPTD00oT0yxtYUKSgqNEM7jtUmTRvp1BjI6lMd6o0QdejmCxnGzfFKuDUazF5LLZZusqRxsL4Tcc2vUNm9VcDWOazz5iLjcm5Ko4m0cxrpcH31LOSOjHKzqMwZuWR1qSLMlblAsH4L3KUVkzBLQ2OhbJWccp0XU7be7WFZWjGbUkbho3LphyedkuyqRbxOOY9HPYm6icbL4JqL5OfXOJcSda0iqRWUt0mzFI5SaRMsj0OiK4KHm+i35JQteypsxGm/ipIlBPwDpnaR4KTFwXsG4QcOd1JXZ8GuLD0jfpH3HOqvHFkrJkj4Zflxjv4jGneMxVOlXg168v1KyialppfVdineP1T8y+yyyR9HLrOjzhnYQRuzq1r2bRzNHHnpHt0gqu2/B0Q1ETOQqNHRGaYpVTSxSoLFZCrRJFlFFjrTYYkOYHFH2cy6N550NGl5MbpHOznxUbmzdYscQspRDl8IZq0VGUoyYwellVjbGEqjcW6RPXJZPTYdapsnYT1iDaGOhNUM2RCjLokMnKjVGpowyTNcLtlviSlGLZsil3j4KDNm6GdKM2ao60qHEpvaL31gsq7S3Us5hcXG5VXAnrNGymhuspRo6cWRyO9R0lhoXJJHqY20jfFAs3E3UzU2AKu0v1GRJCFKiQ5mCrpBsWkTnycnJmhscy6IxTRwzk4kxSAgg/v4LSMNpjPIpCO8FqjlkUTOV0ZyZllcdecKxVGKVyHTD7Mkr9oUHQmZs98xAO+6kiUkyqR51hSV4+SrGOoj3Z1JNoqkk2hAoplJk+KF1AqM6F0hBUFLJ6dl0OEnt0Ej3FVdEdD4NrMOXzSNDt9s/EKKRWWKa8ESMgk0HFO9TRClOJhqcGubozjaFVxOjHqvTMD4yFk4s7IZkypyzZuIVBZFosFoVpyAypuI6ZHWKNxbYgDyp3E7EMHKUyu0kFTZDRIU2VoYFWsq2iVNsq3FDBpVqMnlRIQXZoikRHPNGhsisc8kWF+9CqVl0M+ziUKyVGtlSNZuf3qQzaNDZ7oZuBcybUoZnVGqnaqN0XjDczuUDAFzZHZ6ODEo8s6sTrrBo69xtY6yzaLqVDdYm0neSX5koORTK8KyiUcjmVRG5bQTOTJJGBwF7nN7lukzilViSvba4KurKtxfgymQfSHxVzJozSg/Dcf0U0Vuit9tQVgpNmZwCUXUmZ5nBQaRbMc02xSaIxSSpZdRM751FmqjRQ6TYjZqlZUXKrkWjFoW6puNkrFLlRyNFAgvVd5faR1qdRkvFFl8Ne5uglXWUylpYs0enNd67R7xm8FdZEzB6acfAr6ZrvUIO46UcUyI5ZwfJkfTEHQVm8Z0rUo53pB2Ln3nftD0jco3ig9J3Kd4on0rd4pvFB6UdninUFEirOzxU9UhwGFadg4qVlKPGNlA+yOKt1zN6ZP2SMI/ZHEqe4KvSIDhI+z4qO4bJjpYoj08+yOKddl+giW4RPs+P9lK1BWWmT90WZXd7I4lO4MuxXyO3DRH0BxPJO5ZV6CL9gcNO9kcSncsdhH9wzMOOH0BxPJT3LIf4fF+y1vSNw+rH3jyTuWR/jo/uLWdKXD6pv3jyUdyyr/C4v2aYumj2/UtP/ufKqvPZMfw2K/UbI/lEkH+XZ3rvKqOdm8dIl7LmfKZIP8szvXeRVsdp9lw+VWXszO9d5FBPbfZB+VOXszO9d5ED0v2QflSlt/4zO9d5EHa/YH5UZezM713kU2O0+yqX5SpHf5Zneu8isp0Zy0Cl7Mz+nzz/AJdveHyrRZ6MH+FRf6ih3TZ5+pb98+VT3BH+Jh+4HdNnn6lv3z5U7lj/ABMf3Cjpo/8Akt++eSdyyP8AEQ/cQ7pk8/VN++eSdyx/iIfuEPS538pv3zyTuWWX4VH9xU/pO4/Vj7x5J3LLL8Nj+4okw+T9WPvHkncMsvw6K/UUvww4/RHEp3BfsY/JWcJH2Rx/so7hk9lH5ENednioeZmq0sUiPTjs8VHVJWnQemnZ4qOoW6CINYdnio6hbpEGqOxQ5jpi+k7lG4nYQag7E3E7A9IKncNqHbWOCssjRSWGMvJobhd+wfFX67MHo4HOXOdgIAQAgBACAEAIAQAgBACAEAIAQAgBACAEAIAQAgBACAEAIAQAgBACAEAIAQAgBCQQgEAIAQAgBACAEAIAQAgBACAEAIAQAgBACAEAIAQAgBACAEAIAQAgBACAEAIAQAgBACAEAIAQAgBACAEAIAQAgBACAEAIAQAgBACAEAID6zkSl7PB3UfJZWyw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DIlL2eDuo+SWwGRKXs8HdR8ktgMiUvZ4O6j5JbAZEpezwd1HyS2AyJS9ng7qPklsBkSl7PB3UfJLY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34" y="1360488"/>
            <a:ext cx="2828293" cy="37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82" y="1828800"/>
            <a:ext cx="2898345" cy="122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28" y="3614156"/>
            <a:ext cx="2879688" cy="221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6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0E99EA-1A32-4AFA-95EB-8351FC41579B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1</a:t>
            </a:r>
            <a:r>
              <a:rPr lang="nl-NL" dirty="0" smtClean="0"/>
              <a:t>. Doel</a:t>
            </a:r>
            <a:br>
              <a:rPr lang="nl-NL" dirty="0" smtClean="0"/>
            </a:br>
            <a:r>
              <a:rPr lang="nl-NL" sz="2000" b="0" dirty="0" smtClean="0"/>
              <a:t>Aanleiding voor dit programma</a:t>
            </a:r>
            <a:endParaRPr lang="en-US" sz="2000" b="0" dirty="0" smtClean="0"/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501650" y="1311275"/>
            <a:ext cx="777716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More and more people, and more and more in cities! </a:t>
            </a:r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/>
          </a:p>
          <a:p>
            <a:pPr eaLnBrk="1" hangingPunct="1"/>
            <a:endParaRPr lang="en-US" sz="200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9125" y="1736725"/>
          <a:ext cx="6096000" cy="1383094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8C93"/>
                          </a:solidFill>
                          <a:effectLst/>
                          <a:latin typeface="Arial" charset="0"/>
                        </a:rPr>
                        <a:t>Year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C8C93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8C93"/>
                          </a:solidFill>
                          <a:effectLst/>
                          <a:latin typeface="Arial" charset="0"/>
                        </a:rPr>
                        <a:t>World population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C8C93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8C93"/>
                          </a:solidFill>
                          <a:effectLst/>
                          <a:latin typeface="Arial" charset="0"/>
                        </a:rPr>
                        <a:t>% in urban areas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C8C93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8C93"/>
                          </a:solidFill>
                          <a:effectLst/>
                          <a:latin typeface="Arial" charset="0"/>
                        </a:rPr>
                        <a:t>Urban population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C8C93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7.0 billion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50%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 billion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2050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9.1 billion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70%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6.5 billion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52" marB="457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6171" name="TextBox 3"/>
          <p:cNvSpPr txBox="1">
            <a:spLocks noChangeArrowheads="1"/>
          </p:cNvSpPr>
          <p:nvPr/>
        </p:nvSpPr>
        <p:spPr bwMode="auto">
          <a:xfrm>
            <a:off x="7021513" y="1309688"/>
            <a:ext cx="163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 dirty="0">
                <a:solidFill>
                  <a:srgbClr val="3C8C93"/>
                </a:solidFill>
              </a:rPr>
              <a:t>Especially</a:t>
            </a:r>
          </a:p>
          <a:p>
            <a:pPr eaLnBrk="1" hangingPunct="1"/>
            <a:r>
              <a:rPr lang="en-US" sz="1200" i="1" dirty="0">
                <a:solidFill>
                  <a:srgbClr val="3C8C93"/>
                </a:solidFill>
              </a:rPr>
              <a:t>developing countries</a:t>
            </a:r>
            <a:r>
              <a:rPr lang="nl-NL" sz="1200" i="1" dirty="0">
                <a:solidFill>
                  <a:srgbClr val="3C8C93"/>
                </a:solidFill>
              </a:rPr>
              <a:t>!</a:t>
            </a:r>
            <a:endParaRPr lang="en-GB" sz="1200" i="1" dirty="0">
              <a:solidFill>
                <a:srgbClr val="3C8C93"/>
              </a:solidFill>
            </a:endParaRPr>
          </a:p>
        </p:txBody>
      </p:sp>
      <p:pic>
        <p:nvPicPr>
          <p:cNvPr id="6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76613"/>
            <a:ext cx="57689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3" name="TextBox 11"/>
          <p:cNvSpPr txBox="1">
            <a:spLocks noChangeArrowheads="1"/>
          </p:cNvSpPr>
          <p:nvPr/>
        </p:nvSpPr>
        <p:spPr bwMode="auto">
          <a:xfrm>
            <a:off x="476250" y="3263900"/>
            <a:ext cx="50815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sz="2000" b="1"/>
              <a:t>Global water demand: baseline scenario</a:t>
            </a:r>
            <a:endParaRPr lang="en-US" sz="2000" b="1"/>
          </a:p>
        </p:txBody>
      </p:sp>
      <p:sp>
        <p:nvSpPr>
          <p:cNvPr id="13" name="TextBox 12"/>
          <p:cNvSpPr txBox="1"/>
          <p:nvPr/>
        </p:nvSpPr>
        <p:spPr>
          <a:xfrm>
            <a:off x="6458158" y="3940175"/>
            <a:ext cx="24426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/>
              <a:t>2000</a:t>
            </a:r>
          </a:p>
          <a:p>
            <a:pPr marL="119063" indent="-119063" eaLnBrk="1" hangingPunct="1">
              <a:buFont typeface="Arial" charset="0"/>
              <a:buChar char="•"/>
            </a:pPr>
            <a:r>
              <a:rPr lang="en-US" sz="1400" dirty="0"/>
              <a:t>Irrigation is 67% of total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400" b="1" dirty="0"/>
              <a:t>2050</a:t>
            </a:r>
          </a:p>
          <a:p>
            <a:pPr marL="119063" indent="-119063" eaLnBrk="1" hangingPunct="1">
              <a:buFont typeface="Arial" charset="0"/>
              <a:buChar char="•"/>
            </a:pPr>
            <a:r>
              <a:rPr lang="en-US" sz="1400" dirty="0"/>
              <a:t>Irrigation is 40% of </a:t>
            </a:r>
            <a:r>
              <a:rPr lang="en-US" sz="1400" dirty="0" smtClean="0"/>
              <a:t>total </a:t>
            </a:r>
            <a:endParaRPr lang="en-US" sz="1400" dirty="0"/>
          </a:p>
          <a:p>
            <a:pPr marL="119063" indent="-119063" eaLnBrk="1" hangingPunct="1">
              <a:buFont typeface="Arial" charset="0"/>
              <a:buChar char="•"/>
            </a:pPr>
            <a:r>
              <a:rPr lang="en-US" sz="1400" dirty="0"/>
              <a:t>Water demand for manufacturing </a:t>
            </a:r>
            <a:r>
              <a:rPr lang="en-US" sz="1400" dirty="0" smtClean="0"/>
              <a:t>will    </a:t>
            </a:r>
            <a:r>
              <a:rPr lang="en-US" sz="1400" dirty="0"/>
              <a:t>increase </a:t>
            </a:r>
            <a:r>
              <a:rPr lang="en-US" sz="1400" dirty="0" smtClean="0"/>
              <a:t>by a factor 5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802589" y="2617569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FF0000"/>
                </a:solidFill>
              </a:rPr>
              <a:t>Food </a:t>
            </a:r>
            <a:r>
              <a:rPr lang="nl-NL" sz="1600" dirty="0" err="1" smtClean="0">
                <a:solidFill>
                  <a:srgbClr val="FF0000"/>
                </a:solidFill>
              </a:rPr>
              <a:t>production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  <a:r>
              <a:rPr lang="nl-NL" sz="1600" dirty="0" err="1" smtClean="0">
                <a:solidFill>
                  <a:srgbClr val="FF0000"/>
                </a:solidFill>
              </a:rPr>
              <a:t>needs</a:t>
            </a:r>
            <a:r>
              <a:rPr lang="nl-NL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NL" sz="1600" dirty="0" err="1">
                <a:solidFill>
                  <a:srgbClr val="FF0000"/>
                </a:solidFill>
              </a:rPr>
              <a:t>t</a:t>
            </a:r>
            <a:r>
              <a:rPr lang="nl-NL" sz="1600" dirty="0" err="1" smtClean="0">
                <a:solidFill>
                  <a:srgbClr val="FF0000"/>
                </a:solidFill>
              </a:rPr>
              <a:t>o</a:t>
            </a:r>
            <a:r>
              <a:rPr lang="nl-NL" sz="1600" dirty="0" smtClean="0">
                <a:solidFill>
                  <a:srgbClr val="FF0000"/>
                </a:solidFill>
              </a:rPr>
              <a:t> double </a:t>
            </a:r>
            <a:r>
              <a:rPr lang="nl-NL" sz="1600" dirty="0" err="1" smtClean="0">
                <a:solidFill>
                  <a:srgbClr val="FF0000"/>
                </a:solidFill>
              </a:rPr>
              <a:t>by</a:t>
            </a:r>
            <a:r>
              <a:rPr lang="nl-NL" sz="1600" dirty="0" smtClean="0">
                <a:solidFill>
                  <a:srgbClr val="FF0000"/>
                </a:solidFill>
              </a:rPr>
              <a:t> 2050!!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0ECB2A-CC11-4434-9A4E-AD2178DAD40E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175504" y="1297463"/>
            <a:ext cx="3666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i="1" dirty="0">
                <a:solidFill>
                  <a:srgbClr val="FF0000"/>
                </a:solidFill>
              </a:rPr>
              <a:t>Dry becomes drier</a:t>
            </a:r>
            <a:r>
              <a:rPr lang="en-GB" sz="1400" b="1" i="1" dirty="0" smtClean="0">
                <a:solidFill>
                  <a:srgbClr val="FF0000"/>
                </a:solidFill>
              </a:rPr>
              <a:t>, wet becomes </a:t>
            </a:r>
            <a:r>
              <a:rPr lang="en-GB" sz="1400" b="1" i="1" dirty="0">
                <a:solidFill>
                  <a:srgbClr val="FF0000"/>
                </a:solidFill>
              </a:rPr>
              <a:t>wetter</a:t>
            </a:r>
          </a:p>
          <a:p>
            <a:endParaRPr lang="en-GB" sz="1400" i="1" dirty="0">
              <a:solidFill>
                <a:srgbClr val="3C8C93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2" y="1879314"/>
            <a:ext cx="3967992" cy="317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1</a:t>
            </a:r>
            <a:r>
              <a:rPr lang="nl-NL" dirty="0" smtClean="0"/>
              <a:t>. Doel</a:t>
            </a:r>
            <a:br>
              <a:rPr lang="nl-NL" dirty="0" smtClean="0"/>
            </a:br>
            <a:r>
              <a:rPr lang="nl-NL" sz="2000" b="0" dirty="0" smtClean="0"/>
              <a:t>Aanleiding voor dit programma</a:t>
            </a:r>
            <a:endParaRPr lang="en-US" sz="2000" b="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52972" y="1253267"/>
            <a:ext cx="4458524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dirty="0"/>
              <a:t>Effect of </a:t>
            </a:r>
            <a:r>
              <a:rPr lang="nl-NL" sz="1600" b="1" dirty="0" err="1" smtClean="0"/>
              <a:t>climate</a:t>
            </a:r>
            <a:r>
              <a:rPr lang="nl-NL" sz="1600" b="1" dirty="0" smtClean="0"/>
              <a:t> change: </a:t>
            </a:r>
            <a:r>
              <a:rPr lang="nl-NL" sz="1400" b="1" i="1" dirty="0" err="1" smtClean="0">
                <a:solidFill>
                  <a:srgbClr val="FF0000"/>
                </a:solidFill>
              </a:rPr>
              <a:t>Drought</a:t>
            </a:r>
            <a:r>
              <a:rPr lang="nl-NL" sz="1400" b="1" i="1" dirty="0" smtClean="0">
                <a:solidFill>
                  <a:srgbClr val="FF0000"/>
                </a:solidFill>
              </a:rPr>
              <a:t> </a:t>
            </a:r>
            <a:r>
              <a:rPr lang="nl-NL" sz="1400" b="1" i="1" dirty="0" err="1">
                <a:solidFill>
                  <a:srgbClr val="FF0000"/>
                </a:solidFill>
              </a:rPr>
              <a:t>increase</a:t>
            </a:r>
            <a:r>
              <a:rPr lang="nl-NL" sz="1400" b="1" i="1" dirty="0">
                <a:solidFill>
                  <a:srgbClr val="FF0000"/>
                </a:solidFill>
              </a:rPr>
              <a:t> </a:t>
            </a:r>
          </a:p>
          <a:p>
            <a:r>
              <a:rPr lang="nl-NL" sz="1400" dirty="0"/>
              <a:t>(</a:t>
            </a:r>
            <a:r>
              <a:rPr lang="en-US" sz="1400" dirty="0"/>
              <a:t>Dai, 2011)</a:t>
            </a:r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r>
              <a:rPr lang="nl-NL" sz="1600" dirty="0" smtClean="0"/>
              <a:t>PDSI</a:t>
            </a:r>
            <a:endParaRPr lang="nl-NL" sz="1600" dirty="0"/>
          </a:p>
          <a:p>
            <a:r>
              <a:rPr lang="en-GB" sz="1600" dirty="0"/>
              <a:t>Palmer Drought</a:t>
            </a:r>
          </a:p>
          <a:p>
            <a:r>
              <a:rPr lang="en-GB" sz="1600" dirty="0"/>
              <a:t>Severity </a:t>
            </a:r>
            <a:r>
              <a:rPr lang="en-GB" sz="1600" dirty="0" smtClean="0"/>
              <a:t>Index</a:t>
            </a:r>
            <a:endParaRPr lang="en-GB" sz="16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636968" y="5208196"/>
            <a:ext cx="17132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900" dirty="0" smtClean="0"/>
              <a:t>Normal</a:t>
            </a:r>
            <a:r>
              <a:rPr lang="en-GB" sz="900" dirty="0"/>
              <a:t>	</a:t>
            </a:r>
            <a:r>
              <a:rPr lang="en-GB" sz="900" dirty="0" smtClean="0"/>
              <a:t>    [-</a:t>
            </a:r>
            <a:r>
              <a:rPr lang="en-GB" sz="900" dirty="0"/>
              <a:t>0.5, 0.5]</a:t>
            </a:r>
          </a:p>
          <a:p>
            <a:r>
              <a:rPr lang="en-GB" sz="900" dirty="0"/>
              <a:t>Mild drought	</a:t>
            </a:r>
            <a:r>
              <a:rPr lang="en-GB" sz="900" dirty="0" smtClean="0"/>
              <a:t>     &lt; </a:t>
            </a:r>
            <a:r>
              <a:rPr lang="en-GB" sz="900" dirty="0"/>
              <a:t>-1</a:t>
            </a:r>
          </a:p>
          <a:p>
            <a:r>
              <a:rPr lang="en-GB" sz="900" dirty="0"/>
              <a:t>Moderate drought	</a:t>
            </a:r>
            <a:r>
              <a:rPr lang="en-GB" sz="900" dirty="0" smtClean="0"/>
              <a:t>     &lt; </a:t>
            </a:r>
            <a:r>
              <a:rPr lang="en-GB" sz="900" dirty="0"/>
              <a:t>-2</a:t>
            </a:r>
          </a:p>
          <a:p>
            <a:r>
              <a:rPr lang="en-GB" sz="900" dirty="0"/>
              <a:t>Severe drought	</a:t>
            </a:r>
            <a:r>
              <a:rPr lang="en-GB" sz="900" dirty="0" smtClean="0"/>
              <a:t>     &lt; </a:t>
            </a:r>
            <a:r>
              <a:rPr lang="en-GB" sz="900" dirty="0"/>
              <a:t>-3</a:t>
            </a:r>
          </a:p>
          <a:p>
            <a:r>
              <a:rPr lang="en-GB" sz="900" dirty="0"/>
              <a:t>Extreme drought	</a:t>
            </a:r>
            <a:r>
              <a:rPr lang="en-GB" sz="900" dirty="0" smtClean="0"/>
              <a:t>     &lt; </a:t>
            </a:r>
            <a:r>
              <a:rPr lang="en-GB" sz="900" dirty="0"/>
              <a:t>-</a:t>
            </a:r>
            <a:r>
              <a:rPr lang="en-GB" sz="900" dirty="0" smtClean="0"/>
              <a:t>4</a:t>
            </a:r>
            <a:endParaRPr lang="en-GB" sz="900" dirty="0"/>
          </a:p>
        </p:txBody>
      </p:sp>
      <p:pic>
        <p:nvPicPr>
          <p:cNvPr id="9" name="Picture 2" descr="http://www.gfdl.noaa.gov/pix/user_images/kd/highlights/GFDLprecipZMEAN_720x7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44" y="1828800"/>
            <a:ext cx="4015042" cy="401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1304" y="2112264"/>
            <a:ext cx="868680" cy="13716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440168" y="2109216"/>
            <a:ext cx="1421130" cy="14020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7074" y="1117288"/>
            <a:ext cx="7438517" cy="148875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27075" y="1117288"/>
            <a:ext cx="753745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dirty="0" smtClean="0"/>
              <a:t>Kennisproducten ten behoeve van de realisatie van voldoende </a:t>
            </a:r>
            <a:r>
              <a:rPr lang="nl-NL" dirty="0"/>
              <a:t>water van goede kwaliteit voor </a:t>
            </a:r>
            <a:r>
              <a:rPr lang="nl-NL" i="1" dirty="0" smtClean="0">
                <a:solidFill>
                  <a:srgbClr val="0070C0"/>
                </a:solidFill>
              </a:rPr>
              <a:t>stad en achterland</a:t>
            </a:r>
            <a:r>
              <a:rPr lang="nl-NL" dirty="0" smtClean="0"/>
              <a:t>.</a:t>
            </a:r>
          </a:p>
          <a:p>
            <a:pPr eaLnBrk="1" hangingPunct="1">
              <a:buFontTx/>
              <a:buChar char="•"/>
            </a:pPr>
            <a:r>
              <a:rPr lang="nl-NL" dirty="0" smtClean="0"/>
              <a:t>Watervoorziening stad: </a:t>
            </a:r>
            <a:r>
              <a:rPr lang="nl-NL" dirty="0" smtClean="0">
                <a:solidFill>
                  <a:schemeClr val="hlink"/>
                </a:solidFill>
              </a:rPr>
              <a:t>economische ontwikkeling</a:t>
            </a:r>
            <a:r>
              <a:rPr lang="nl-NL" dirty="0" smtClean="0"/>
              <a:t> </a:t>
            </a:r>
            <a:r>
              <a:rPr lang="nl-NL" dirty="0"/>
              <a:t>en </a:t>
            </a:r>
            <a:r>
              <a:rPr lang="nl-NL" dirty="0" smtClean="0">
                <a:solidFill>
                  <a:schemeClr val="hlink"/>
                </a:solidFill>
              </a:rPr>
              <a:t>leefbaarheid</a:t>
            </a:r>
            <a:r>
              <a:rPr lang="nl-NL" dirty="0" smtClean="0"/>
              <a:t>.</a:t>
            </a:r>
            <a:endParaRPr lang="nl-NL" dirty="0"/>
          </a:p>
          <a:p>
            <a:pPr eaLnBrk="1" hangingPunct="1">
              <a:buFontTx/>
              <a:buChar char="•"/>
            </a:pPr>
            <a:r>
              <a:rPr lang="nl-NL" dirty="0"/>
              <a:t>Watervoorziening </a:t>
            </a:r>
            <a:r>
              <a:rPr lang="nl-NL" dirty="0" smtClean="0"/>
              <a:t>achterland: </a:t>
            </a:r>
            <a:r>
              <a:rPr lang="nl-NL" dirty="0" smtClean="0">
                <a:solidFill>
                  <a:schemeClr val="hlink"/>
                </a:solidFill>
              </a:rPr>
              <a:t>voedselproductie </a:t>
            </a:r>
            <a:r>
              <a:rPr lang="nl-NL" dirty="0" smtClean="0"/>
              <a:t>en </a:t>
            </a:r>
            <a:r>
              <a:rPr lang="nl-NL" dirty="0">
                <a:solidFill>
                  <a:schemeClr val="hlink"/>
                </a:solidFill>
              </a:rPr>
              <a:t>ecosystemen</a:t>
            </a:r>
            <a:r>
              <a:rPr lang="nl-NL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dirty="0" smtClean="0"/>
              <a:t>(grondwater, </a:t>
            </a:r>
            <a:r>
              <a:rPr lang="nl-NL" dirty="0" err="1" smtClean="0"/>
              <a:t>environmental</a:t>
            </a:r>
            <a:r>
              <a:rPr lang="nl-NL" dirty="0" smtClean="0"/>
              <a:t> </a:t>
            </a:r>
            <a:r>
              <a:rPr lang="nl-NL" dirty="0" err="1"/>
              <a:t>flows</a:t>
            </a:r>
            <a:r>
              <a:rPr lang="nl-NL" dirty="0"/>
              <a:t>). </a:t>
            </a:r>
          </a:p>
          <a:p>
            <a:pPr eaLnBrk="1" hangingPunct="1"/>
            <a:endParaRPr lang="nl-NL" sz="1400" dirty="0"/>
          </a:p>
          <a:p>
            <a:pPr eaLnBrk="1" hangingPunct="1"/>
            <a:r>
              <a:rPr lang="nl-NL" b="1" dirty="0"/>
              <a:t>Issues</a:t>
            </a:r>
          </a:p>
          <a:p>
            <a:pPr eaLnBrk="1" hangingPunct="1">
              <a:buFontTx/>
              <a:buChar char="•"/>
            </a:pPr>
            <a:r>
              <a:rPr lang="nl-NL" dirty="0" smtClean="0">
                <a:solidFill>
                  <a:schemeClr val="hlink"/>
                </a:solidFill>
              </a:rPr>
              <a:t>sluiten </a:t>
            </a:r>
            <a:r>
              <a:rPr lang="nl-NL" dirty="0">
                <a:solidFill>
                  <a:schemeClr val="hlink"/>
                </a:solidFill>
              </a:rPr>
              <a:t>van de waterketen</a:t>
            </a:r>
            <a:r>
              <a:rPr lang="nl-NL" dirty="0"/>
              <a:t>, hergebruik </a:t>
            </a:r>
            <a:r>
              <a:rPr lang="nl-NL" dirty="0" smtClean="0"/>
              <a:t>/ economisch gebruik van water, optimalisering waterverdeling en grondwaterbeheer.</a:t>
            </a:r>
            <a:endParaRPr lang="nl-NL" dirty="0"/>
          </a:p>
          <a:p>
            <a:pPr eaLnBrk="1" hangingPunct="1">
              <a:buFontTx/>
              <a:buChar char="•"/>
            </a:pPr>
            <a:r>
              <a:rPr lang="nl-NL" dirty="0" smtClean="0">
                <a:solidFill>
                  <a:schemeClr val="hlink"/>
                </a:solidFill>
              </a:rPr>
              <a:t>waterconservering</a:t>
            </a:r>
            <a:r>
              <a:rPr lang="nl-NL" dirty="0" smtClean="0"/>
              <a:t> (incl. reservoirbeheer) </a:t>
            </a:r>
            <a:r>
              <a:rPr lang="nl-NL" dirty="0"/>
              <a:t>in relatie tot </a:t>
            </a:r>
            <a:r>
              <a:rPr lang="nl-NL" dirty="0" smtClean="0"/>
              <a:t>gebruiksfuncties (landbouw, natuur)</a:t>
            </a:r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r>
              <a:rPr lang="nl-NL" b="1" dirty="0"/>
              <a:t>Markt </a:t>
            </a:r>
            <a:endParaRPr lang="nl-NL" b="1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b="1" dirty="0" err="1" smtClean="0"/>
              <a:t>urban</a:t>
            </a:r>
            <a:r>
              <a:rPr lang="nl-NL" dirty="0"/>
              <a:t>: grote </a:t>
            </a:r>
            <a:r>
              <a:rPr lang="nl-NL" dirty="0" smtClean="0"/>
              <a:t>deltasteden zoals </a:t>
            </a:r>
            <a:r>
              <a:rPr lang="nl-NL" dirty="0"/>
              <a:t>Singapore, </a:t>
            </a:r>
            <a:r>
              <a:rPr lang="nl-NL" dirty="0" smtClean="0"/>
              <a:t>Ho-Chi Minh City, Jakarta</a:t>
            </a:r>
            <a:r>
              <a:rPr lang="nl-NL" dirty="0"/>
              <a:t>, Randstad </a:t>
            </a:r>
            <a:r>
              <a:rPr lang="nl-NL" dirty="0" err="1"/>
              <a:t>etc</a:t>
            </a:r>
            <a:endParaRPr lang="nl-NL" dirty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b="1" dirty="0" err="1" smtClean="0"/>
              <a:t>rural</a:t>
            </a:r>
            <a:r>
              <a:rPr lang="nl-NL" dirty="0"/>
              <a:t>: </a:t>
            </a:r>
            <a:r>
              <a:rPr lang="nl-NL" dirty="0" smtClean="0"/>
              <a:t>overheden, industrie/bedrijven gericht op levensmiddelen en </a:t>
            </a:r>
            <a:r>
              <a:rPr lang="nl-NL" dirty="0" err="1" smtClean="0"/>
              <a:t>biobased</a:t>
            </a:r>
            <a:r>
              <a:rPr lang="nl-NL" dirty="0" smtClean="0"/>
              <a:t> </a:t>
            </a:r>
            <a:r>
              <a:rPr lang="nl-NL" dirty="0" err="1" smtClean="0"/>
              <a:t>economy</a:t>
            </a:r>
            <a:r>
              <a:rPr lang="nl-NL" dirty="0" smtClean="0"/>
              <a:t> (</a:t>
            </a:r>
            <a:r>
              <a:rPr lang="nl-NL" dirty="0" err="1" smtClean="0"/>
              <a:t>biofuels</a:t>
            </a:r>
            <a:r>
              <a:rPr lang="nl-NL" dirty="0" smtClean="0"/>
              <a:t>, </a:t>
            </a:r>
            <a:r>
              <a:rPr lang="nl-NL" dirty="0" err="1" smtClean="0"/>
              <a:t>biobased</a:t>
            </a:r>
            <a:r>
              <a:rPr lang="nl-NL" dirty="0" smtClean="0"/>
              <a:t> resources), nutsbedrijven</a:t>
            </a:r>
            <a:r>
              <a:rPr lang="nl-NL" dirty="0"/>
              <a:t>, UNEP, FAO, </a:t>
            </a:r>
            <a:r>
              <a:rPr lang="nl-NL" dirty="0" smtClean="0"/>
              <a:t>Wereldbank, ADB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1</a:t>
            </a:r>
            <a:r>
              <a:rPr lang="nl-NL" dirty="0" smtClean="0"/>
              <a:t>. Doel</a:t>
            </a:r>
            <a:br>
              <a:rPr lang="nl-NL" dirty="0" smtClean="0"/>
            </a:br>
            <a:endParaRPr lang="en-US" sz="20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2</a:t>
            </a:r>
            <a:r>
              <a:rPr lang="nl-NL" dirty="0" smtClean="0"/>
              <a:t>. WR audit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5613" y="2566342"/>
            <a:ext cx="1271015" cy="17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1519" y="1362456"/>
            <a:ext cx="8065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nl-NL" b="1" dirty="0" smtClean="0">
                <a:solidFill>
                  <a:srgbClr val="C00000"/>
                </a:solidFill>
              </a:rPr>
              <a:t>Begin 2013 – WR audit nieuwe stijl gericht op periode 2008-2011 en 2012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27074" y="1918272"/>
            <a:ext cx="7200774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/>
              <a:t>Oordeel: </a:t>
            </a:r>
            <a:r>
              <a:rPr lang="nl-NL" b="1" dirty="0" smtClean="0">
                <a:solidFill>
                  <a:schemeClr val="accent1">
                    <a:lumMod val="50000"/>
                  </a:schemeClr>
                </a:solidFill>
              </a:rPr>
              <a:t>goed tot zeer goed, maar op onderdelen onvoldoende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smtClean="0"/>
              <a:t>Verzilting: uitstekend, meer focus </a:t>
            </a:r>
            <a:r>
              <a:rPr lang="nl-NL" sz="1600" dirty="0"/>
              <a:t>op </a:t>
            </a:r>
            <a:r>
              <a:rPr lang="nl-NL" sz="1600" dirty="0" smtClean="0"/>
              <a:t>ASR en internationaal.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/>
              <a:t>Water in de stad: onvoldoende op bijna alle criteria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nl-NL" sz="1600" dirty="0" smtClean="0"/>
              <a:t>Personele </a:t>
            </a:r>
            <a:r>
              <a:rPr lang="nl-NL" sz="1600" dirty="0"/>
              <a:t>invulling </a:t>
            </a:r>
            <a:r>
              <a:rPr lang="nl-NL" sz="1600" dirty="0" smtClean="0"/>
              <a:t>aandachtspunt voor alle lijnen (</a:t>
            </a:r>
            <a:r>
              <a:rPr lang="nl-NL" sz="1600" i="1" dirty="0" smtClean="0"/>
              <a:t>boegbeelden </a:t>
            </a:r>
            <a:r>
              <a:rPr lang="nl-NL" sz="1600" i="1" dirty="0"/>
              <a:t>en </a:t>
            </a:r>
            <a:r>
              <a:rPr lang="nl-NL" sz="1600" i="1" dirty="0" err="1"/>
              <a:t>HiPo’s</a:t>
            </a:r>
            <a:r>
              <a:rPr lang="nl-NL" sz="1600" dirty="0"/>
              <a:t>). </a:t>
            </a:r>
            <a:endParaRPr lang="nl-NL" sz="1600" dirty="0" smtClean="0"/>
          </a:p>
          <a:p>
            <a:pPr marL="0" indent="0" eaLnBrk="1" hangingPunct="1"/>
            <a:endParaRPr lang="nl-NL" b="1" dirty="0"/>
          </a:p>
          <a:p>
            <a:pPr marL="0" indent="0" eaLnBrk="1" hangingPunct="1"/>
            <a:r>
              <a:rPr lang="nl-NL" b="1" dirty="0" smtClean="0"/>
              <a:t>Adviezen: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sz="1600" dirty="0" smtClean="0"/>
              <a:t>Versterk de </a:t>
            </a:r>
            <a:r>
              <a:rPr lang="nl-NL" sz="1600" dirty="0"/>
              <a:t>samenwerking </a:t>
            </a:r>
            <a:r>
              <a:rPr lang="nl-NL" sz="1600" dirty="0" smtClean="0"/>
              <a:t>met Stroomgebieden</a:t>
            </a:r>
            <a:endParaRPr lang="en-GB" sz="1600" dirty="0"/>
          </a:p>
          <a:p>
            <a:pPr marL="342900" lvl="0" indent="-342900">
              <a:buFont typeface="+mj-lt"/>
              <a:buAutoNum type="arabicPeriod"/>
            </a:pPr>
            <a:endParaRPr lang="nl-NL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nl-NL" sz="1600" dirty="0" smtClean="0"/>
              <a:t>Ontwikkeling </a:t>
            </a:r>
            <a:r>
              <a:rPr lang="nl-NL" sz="1600" dirty="0"/>
              <a:t>van een duidelijke </a:t>
            </a:r>
            <a:r>
              <a:rPr lang="nl-NL" sz="1600" dirty="0" err="1"/>
              <a:t>personeelprofiel</a:t>
            </a:r>
            <a:r>
              <a:rPr lang="nl-NL" sz="1600" dirty="0"/>
              <a:t> </a:t>
            </a:r>
            <a:r>
              <a:rPr lang="nl-NL" sz="1600" dirty="0" smtClean="0"/>
              <a:t>per deelprogramma</a:t>
            </a:r>
          </a:p>
          <a:p>
            <a:pPr marL="533400" lvl="1" indent="-342900">
              <a:buFont typeface="Arial" pitchFamily="34" charset="0"/>
              <a:buChar char="•"/>
            </a:pPr>
            <a:r>
              <a:rPr lang="nl-NL" sz="1600" dirty="0" smtClean="0"/>
              <a:t>Boegbeelden </a:t>
            </a:r>
            <a:r>
              <a:rPr lang="nl-NL" sz="1600" dirty="0"/>
              <a:t>en </a:t>
            </a:r>
            <a:r>
              <a:rPr lang="nl-NL" sz="1600" dirty="0" err="1" smtClean="0"/>
              <a:t>HiPo’s</a:t>
            </a:r>
            <a:r>
              <a:rPr lang="nl-NL" sz="1600" dirty="0" smtClean="0"/>
              <a:t> </a:t>
            </a:r>
          </a:p>
          <a:p>
            <a:pPr marL="533400" lvl="1" indent="-342900">
              <a:buFont typeface="Arial" pitchFamily="34" charset="0"/>
              <a:buChar char="•"/>
            </a:pPr>
            <a:r>
              <a:rPr lang="nl-NL" sz="1600" dirty="0" smtClean="0"/>
              <a:t>Overweeg een </a:t>
            </a:r>
            <a:r>
              <a:rPr lang="nl-NL" sz="1600" dirty="0"/>
              <a:t>personele verschuiving </a:t>
            </a:r>
            <a:r>
              <a:rPr lang="nl-NL" sz="1600" dirty="0" smtClean="0"/>
              <a:t>van Verzilting </a:t>
            </a:r>
            <a:r>
              <a:rPr lang="nl-NL" sz="1600" dirty="0"/>
              <a:t>naar </a:t>
            </a:r>
            <a:r>
              <a:rPr lang="nl-NL" sz="1600" dirty="0" smtClean="0"/>
              <a:t>andere lijnen</a:t>
            </a:r>
            <a:endParaRPr lang="en-GB" sz="1600" dirty="0"/>
          </a:p>
          <a:p>
            <a:pPr marL="342900" lvl="0" indent="-342900">
              <a:buFont typeface="+mj-lt"/>
              <a:buAutoNum type="arabicPeriod"/>
            </a:pPr>
            <a:endParaRPr lang="nl-NL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nl-NL" sz="1600" dirty="0" smtClean="0"/>
              <a:t>Herzien </a:t>
            </a:r>
            <a:r>
              <a:rPr lang="nl-NL" sz="1600" dirty="0"/>
              <a:t>van het deelprogramma Water in de stad </a:t>
            </a:r>
            <a:endParaRPr lang="nl-NL" sz="1600" dirty="0" smtClean="0"/>
          </a:p>
          <a:p>
            <a:pPr marL="533400" lvl="1" indent="-342900">
              <a:buFont typeface="Arial" pitchFamily="34" charset="0"/>
              <a:buChar char="•"/>
            </a:pPr>
            <a:r>
              <a:rPr lang="nl-NL" sz="1600" dirty="0" smtClean="0"/>
              <a:t>bemensing</a:t>
            </a:r>
          </a:p>
          <a:p>
            <a:pPr marL="533400" lvl="1" indent="-342900">
              <a:buFont typeface="Arial" pitchFamily="34" charset="0"/>
              <a:buChar char="•"/>
            </a:pPr>
            <a:r>
              <a:rPr lang="nl-NL" sz="1600" dirty="0" smtClean="0"/>
              <a:t>specifieke </a:t>
            </a:r>
            <a:r>
              <a:rPr lang="nl-NL" sz="1600" dirty="0"/>
              <a:t>niche van </a:t>
            </a:r>
            <a:r>
              <a:rPr lang="nl-NL" sz="1600" dirty="0" smtClean="0"/>
              <a:t>Deltares</a:t>
            </a:r>
          </a:p>
          <a:p>
            <a:pPr marL="533400" lvl="1" indent="-342900">
              <a:buFont typeface="Arial" pitchFamily="34" charset="0"/>
              <a:buChar char="•"/>
            </a:pPr>
            <a:r>
              <a:rPr lang="nl-NL" sz="1600" dirty="0" smtClean="0"/>
              <a:t>vastleggen </a:t>
            </a:r>
            <a:r>
              <a:rPr lang="nl-NL" sz="1600" dirty="0"/>
              <a:t>van wetenschappelijke </a:t>
            </a:r>
            <a:r>
              <a:rPr lang="nl-NL" sz="1600" dirty="0" err="1" smtClean="0"/>
              <a:t>deliverables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2594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90499" y="4380662"/>
            <a:ext cx="6697854" cy="177325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1B752A-3D0F-4FF4-88DE-439D47BC8E5A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nl-NL" dirty="0"/>
              <a:t>2. WR audit</a:t>
            </a:r>
            <a:endParaRPr lang="en-US" dirty="0" smtClean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7988908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b="1" dirty="0" smtClean="0">
                <a:solidFill>
                  <a:schemeClr val="accent1">
                    <a:lumMod val="50000"/>
                  </a:schemeClr>
                </a:solidFill>
              </a:rPr>
              <a:t>Herziening programma i.o.m. Rinus Vis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en-US" b="1" dirty="0" smtClean="0"/>
              <a:t>River basin management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dirty="0" err="1" smtClean="0"/>
              <a:t>OpenStreams</a:t>
            </a:r>
            <a:r>
              <a:rPr lang="en-US" dirty="0" smtClean="0"/>
              <a:t> (extension of hydrology framework)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dirty="0" smtClean="0"/>
              <a:t>Rapid Assessment Models (Framework for modeling effects on users)</a:t>
            </a:r>
          </a:p>
          <a:p>
            <a:pPr marL="342900" indent="-342900" eaLnBrk="1" hangingPunct="1">
              <a:buFont typeface="+mj-lt"/>
              <a:buAutoNum type="arabicPeriod"/>
            </a:pPr>
            <a:endParaRPr lang="en-US" dirty="0" smtClean="0"/>
          </a:p>
          <a:p>
            <a:pPr marL="0" indent="0" eaLnBrk="1" hangingPunct="1"/>
            <a:r>
              <a:rPr lang="en-US" b="1" dirty="0" smtClean="0"/>
              <a:t>Fresh water supply in urbanizing deltas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dirty="0" smtClean="0"/>
              <a:t>Measures and showcases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dirty="0" smtClean="0"/>
              <a:t>DEWS-2.0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dirty="0" smtClean="0"/>
              <a:t>RAM-Urban water supply</a:t>
            </a:r>
          </a:p>
          <a:p>
            <a:pPr marL="342900" indent="-342900" eaLnBrk="1" hangingPunct="1">
              <a:buFont typeface="+mj-lt"/>
              <a:buAutoNum type="arabicPeriod"/>
            </a:pPr>
            <a:endParaRPr lang="nl-NL" dirty="0"/>
          </a:p>
          <a:p>
            <a:pPr marL="0" indent="0" eaLnBrk="1" hangingPunct="1"/>
            <a:r>
              <a:rPr lang="nl-NL" b="1" i="1" dirty="0" smtClean="0">
                <a:solidFill>
                  <a:srgbClr val="C00000"/>
                </a:solidFill>
              </a:rPr>
              <a:t>Samenhang</a:t>
            </a:r>
          </a:p>
          <a:p>
            <a:pPr marL="342900" indent="-342900" eaLnBrk="1" hangingPunct="1">
              <a:buFont typeface="+mj-lt"/>
              <a:buAutoNum type="arabicPeriod"/>
            </a:pPr>
            <a:endParaRPr lang="nl-NL" dirty="0"/>
          </a:p>
          <a:p>
            <a:pPr indent="0" eaLnBrk="1" hangingPunct="1"/>
            <a:endParaRPr lang="nl-NL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901952" y="4946084"/>
            <a:ext cx="5301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RBM </a:t>
            </a:r>
            <a:r>
              <a:rPr lang="en-US" dirty="0" smtClean="0"/>
              <a:t>(river basins)	</a:t>
            </a:r>
            <a:r>
              <a:rPr lang="en-US" b="1" dirty="0" smtClean="0"/>
              <a:t>FWSUD </a:t>
            </a:r>
            <a:r>
              <a:rPr lang="en-US" dirty="0" smtClean="0"/>
              <a:t>(sub basins)</a:t>
            </a:r>
          </a:p>
          <a:p>
            <a:r>
              <a:rPr lang="en-US" dirty="0" err="1" smtClean="0"/>
              <a:t>OpenStreams</a:t>
            </a:r>
            <a:r>
              <a:rPr lang="en-US" dirty="0" smtClean="0"/>
              <a:t>		DEWS-2.0, RAM-UWS</a:t>
            </a:r>
          </a:p>
          <a:p>
            <a:r>
              <a:rPr lang="en-US" dirty="0" smtClean="0"/>
              <a:t>RAMs	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93592" y="5407749"/>
            <a:ext cx="9590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c 4"/>
          <p:cNvSpPr/>
          <p:nvPr/>
        </p:nvSpPr>
        <p:spPr>
          <a:xfrm rot="6072351">
            <a:off x="2422251" y="1880850"/>
            <a:ext cx="1495314" cy="6245564"/>
          </a:xfrm>
          <a:prstGeom prst="arc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77" y="1704506"/>
            <a:ext cx="725182" cy="95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61" y="4826473"/>
            <a:ext cx="1838749" cy="12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30B03FA-8019-4EF5-9699-4D4BC300A065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nl-NL" dirty="0" smtClean="0"/>
              <a:t>3. Onderzoekslijnen</a:t>
            </a:r>
            <a:endParaRPr lang="en-US" dirty="0" smtClean="0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442979" y="1360488"/>
            <a:ext cx="599333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sz="1600" b="1" dirty="0" err="1" smtClean="0">
                <a:solidFill>
                  <a:schemeClr val="hlink"/>
                </a:solidFill>
              </a:rPr>
              <a:t>Innovative</a:t>
            </a:r>
            <a:r>
              <a:rPr lang="nl-NL" sz="1600" b="1" dirty="0" smtClean="0">
                <a:solidFill>
                  <a:schemeClr val="hlink"/>
                </a:solidFill>
              </a:rPr>
              <a:t> </a:t>
            </a:r>
            <a:r>
              <a:rPr lang="nl-NL" sz="1600" b="1" dirty="0" err="1" smtClean="0">
                <a:solidFill>
                  <a:schemeClr val="hlink"/>
                </a:solidFill>
              </a:rPr>
              <a:t>measures</a:t>
            </a:r>
            <a:r>
              <a:rPr lang="nl-NL" sz="1600" b="1" dirty="0" smtClean="0">
                <a:solidFill>
                  <a:schemeClr val="hlink"/>
                </a:solidFill>
              </a:rPr>
              <a:t> </a:t>
            </a:r>
            <a:r>
              <a:rPr lang="nl-NL" sz="1600" b="1" dirty="0" err="1" smtClean="0">
                <a:solidFill>
                  <a:schemeClr val="hlink"/>
                </a:solidFill>
              </a:rPr>
              <a:t>and</a:t>
            </a:r>
            <a:r>
              <a:rPr lang="nl-NL" sz="1600" b="1" dirty="0" smtClean="0">
                <a:solidFill>
                  <a:schemeClr val="hlink"/>
                </a:solidFill>
              </a:rPr>
              <a:t> show cases (proeftuinen)</a:t>
            </a:r>
          </a:p>
          <a:p>
            <a:pPr marL="0" indent="0" eaLnBrk="1" hangingPunct="1"/>
            <a:r>
              <a:rPr lang="nl-NL" sz="1600" dirty="0" smtClean="0"/>
              <a:t>Ontwikkelen en testen van innovatieve oplossingsgerichte maatregelen gericht op zoetwaterbeschikbaarheid (</a:t>
            </a:r>
            <a:r>
              <a:rPr lang="nl-NL" sz="1600" dirty="0" err="1" smtClean="0"/>
              <a:t>mn</a:t>
            </a:r>
            <a:r>
              <a:rPr lang="nl-NL" sz="1600" dirty="0" smtClean="0"/>
              <a:t> voor landbouw en natuur)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Laag Nederland: verzilting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Hoog Nederland: fysieke watertekorten</a:t>
            </a:r>
            <a:endParaRPr lang="nl-NL" sz="1600" dirty="0"/>
          </a:p>
          <a:p>
            <a:pPr marL="0" indent="0" eaLnBrk="1" hangingPunct="1"/>
            <a:endParaRPr lang="nl-NL" sz="1600" b="1" dirty="0" smtClean="0">
              <a:solidFill>
                <a:schemeClr val="hlink"/>
              </a:solidFill>
            </a:endParaRPr>
          </a:p>
          <a:p>
            <a:pPr marL="0" indent="0" eaLnBrk="1" hangingPunct="1"/>
            <a:r>
              <a:rPr lang="nl-NL" sz="1600" b="1" dirty="0" err="1" smtClean="0">
                <a:solidFill>
                  <a:schemeClr val="hlink"/>
                </a:solidFill>
              </a:rPr>
              <a:t>Drought</a:t>
            </a:r>
            <a:r>
              <a:rPr lang="nl-NL" sz="1600" b="1" dirty="0" smtClean="0">
                <a:solidFill>
                  <a:schemeClr val="hlink"/>
                </a:solidFill>
              </a:rPr>
              <a:t> </a:t>
            </a:r>
            <a:r>
              <a:rPr lang="nl-NL" sz="1600" b="1" dirty="0" err="1" smtClean="0">
                <a:solidFill>
                  <a:schemeClr val="hlink"/>
                </a:solidFill>
              </a:rPr>
              <a:t>Early</a:t>
            </a:r>
            <a:r>
              <a:rPr lang="nl-NL" sz="1600" b="1" dirty="0" smtClean="0">
                <a:solidFill>
                  <a:schemeClr val="hlink"/>
                </a:solidFill>
              </a:rPr>
              <a:t> </a:t>
            </a:r>
            <a:r>
              <a:rPr lang="nl-NL" sz="1600" b="1" dirty="0" err="1" smtClean="0">
                <a:solidFill>
                  <a:schemeClr val="hlink"/>
                </a:solidFill>
              </a:rPr>
              <a:t>Warning</a:t>
            </a:r>
            <a:r>
              <a:rPr lang="nl-NL" sz="1600" b="1" dirty="0" smtClean="0">
                <a:solidFill>
                  <a:schemeClr val="hlink"/>
                </a:solidFill>
              </a:rPr>
              <a:t> Systemen-2.0</a:t>
            </a:r>
          </a:p>
          <a:p>
            <a:pPr marL="0" indent="0" eaLnBrk="1" hangingPunct="1"/>
            <a:r>
              <a:rPr lang="nl-NL" sz="1600" dirty="0" smtClean="0"/>
              <a:t>Uitbouw bestaande DEWS (</a:t>
            </a:r>
            <a:r>
              <a:rPr lang="nl-NL" sz="1600" dirty="0" err="1" smtClean="0"/>
              <a:t>oppv</a:t>
            </a:r>
            <a:r>
              <a:rPr lang="nl-NL" sz="1600" dirty="0" smtClean="0"/>
              <a:t>. waterverdeling) naar relatie met watervraag/functie (landbouw, natuur) en grondwater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Betekenis voor voedselproductie/zekerheid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Betekenis voor economische gevolgen</a:t>
            </a:r>
            <a:endParaRPr lang="nl-NL" sz="1600" dirty="0" smtClean="0"/>
          </a:p>
          <a:p>
            <a:pPr marL="0" indent="0" eaLnBrk="1" hangingPunct="1"/>
            <a:endParaRPr lang="nl-NL" sz="1600" b="1" dirty="0" smtClean="0">
              <a:solidFill>
                <a:schemeClr val="hlink"/>
              </a:solidFill>
            </a:endParaRPr>
          </a:p>
          <a:p>
            <a:pPr marL="0" indent="0" eaLnBrk="1" hangingPunct="1"/>
            <a:r>
              <a:rPr lang="nl-NL" sz="1600" b="1" dirty="0" smtClean="0">
                <a:solidFill>
                  <a:schemeClr val="hlink"/>
                </a:solidFill>
              </a:rPr>
              <a:t>Rapid Urban Assessment – </a:t>
            </a:r>
            <a:r>
              <a:rPr lang="nl-NL" sz="1600" b="1" dirty="0" err="1" smtClean="0">
                <a:solidFill>
                  <a:schemeClr val="hlink"/>
                </a:solidFill>
              </a:rPr>
              <a:t>Fresh</a:t>
            </a:r>
            <a:r>
              <a:rPr lang="nl-NL" sz="1600" b="1" dirty="0" smtClean="0">
                <a:solidFill>
                  <a:schemeClr val="hlink"/>
                </a:solidFill>
              </a:rPr>
              <a:t> water </a:t>
            </a:r>
            <a:r>
              <a:rPr lang="nl-NL" sz="1600" b="1" dirty="0" err="1" smtClean="0">
                <a:solidFill>
                  <a:schemeClr val="hlink"/>
                </a:solidFill>
              </a:rPr>
              <a:t>supply</a:t>
            </a:r>
            <a:endParaRPr lang="nl-NL" sz="1600" b="1" dirty="0" smtClean="0">
              <a:solidFill>
                <a:schemeClr val="hlink"/>
              </a:solidFill>
            </a:endParaRPr>
          </a:p>
          <a:p>
            <a:pPr marL="0" indent="0" eaLnBrk="1" hangingPunct="1"/>
            <a:r>
              <a:rPr lang="nl-NL" sz="1600" dirty="0" smtClean="0"/>
              <a:t>Ontwikkeling van een internationaal inzetbaar planningstool voor stedelijk waterbeheer met focus op zoetwaterbeschikbaarheid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Relatie stad – achterland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Relatie waterkwantiteit – waterkwaliteit</a:t>
            </a:r>
          </a:p>
          <a:p>
            <a:pPr marL="285750" indent="-285750" eaLnBrk="1" hangingPunct="1">
              <a:buFont typeface="Wingdings"/>
              <a:buChar char="à"/>
            </a:pPr>
            <a:r>
              <a:rPr lang="nl-NL" sz="1600" dirty="0" smtClean="0">
                <a:sym typeface="Wingdings" pitchFamily="2" charset="2"/>
              </a:rPr>
              <a:t>Relatie ondergrond - bovengrond</a:t>
            </a:r>
            <a:endParaRPr lang="nl-NL" sz="1600" dirty="0" smtClean="0"/>
          </a:p>
          <a:p>
            <a:pPr eaLnBrk="1" hangingPunct="1">
              <a:buFontTx/>
              <a:buChar char="•"/>
            </a:pPr>
            <a:endParaRPr lang="nl-NL" sz="1600" dirty="0">
              <a:solidFill>
                <a:schemeClr val="hlin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20" y="3293614"/>
            <a:ext cx="1942063" cy="10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539863" y="1624076"/>
            <a:ext cx="1276350" cy="1033462"/>
            <a:chOff x="4816" y="735"/>
            <a:chExt cx="804" cy="651"/>
          </a:xfrm>
        </p:grpSpPr>
        <p:pic>
          <p:nvPicPr>
            <p:cNvPr id="9" name="Picture 11" descr="duinwaterbelanimati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" y="735"/>
              <a:ext cx="804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37" y="972"/>
              <a:ext cx="218" cy="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700" b="1" dirty="0"/>
                <a:t> gebruik</a:t>
              </a:r>
              <a:endParaRPr lang="en-US" sz="700" b="1" dirty="0"/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189652" y="2671179"/>
            <a:ext cx="7566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800" dirty="0" err="1" smtClean="0"/>
              <a:t>Gu</a:t>
            </a:r>
            <a:r>
              <a:rPr lang="nl-NL" sz="800" dirty="0" smtClean="0"/>
              <a:t> Oude-Essink</a:t>
            </a:r>
          </a:p>
          <a:p>
            <a:r>
              <a:rPr lang="nl-NL" sz="800" dirty="0" smtClean="0"/>
              <a:t>(BGS-GWB)</a:t>
            </a:r>
            <a:endParaRPr lang="en-US" sz="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77" y="3289752"/>
            <a:ext cx="725182" cy="95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76" y="4928324"/>
            <a:ext cx="725182" cy="95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206376" y="4264051"/>
            <a:ext cx="7614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800" dirty="0" smtClean="0"/>
              <a:t>Albrecht Weerts </a:t>
            </a:r>
          </a:p>
          <a:p>
            <a:r>
              <a:rPr lang="nl-NL" sz="800" dirty="0" smtClean="0"/>
              <a:t>(ZWS-OWB)</a:t>
            </a:r>
            <a:endParaRPr lang="en-US" sz="800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8174918" y="5885564"/>
            <a:ext cx="8159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l-NL" sz="800" dirty="0" smtClean="0"/>
              <a:t>Frans van de Ven</a:t>
            </a:r>
          </a:p>
          <a:p>
            <a:r>
              <a:rPr lang="nl-NL" sz="800" dirty="0" smtClean="0"/>
              <a:t>(BGS-SWB)</a:t>
            </a:r>
            <a:endParaRPr lang="en-US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7830820" y="117582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Boegbeeld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0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5351ABE-15D7-4E57-90E8-6FCEB3B2D52E}" type="datetime4">
              <a:rPr lang="nl-NL">
                <a:solidFill>
                  <a:srgbClr val="008BBF"/>
                </a:solidFill>
              </a:rPr>
              <a:pPr eaLnBrk="1" hangingPunct="1"/>
              <a:t>25 september 2013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727075" y="1360488"/>
            <a:ext cx="817722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b="1" dirty="0" smtClean="0"/>
              <a:t>SO budget (</a:t>
            </a:r>
            <a:r>
              <a:rPr lang="nl-NL" b="1" dirty="0" err="1" smtClean="0"/>
              <a:t>kE</a:t>
            </a:r>
            <a:r>
              <a:rPr lang="nl-NL" b="1" dirty="0" smtClean="0"/>
              <a:t>)</a:t>
            </a:r>
            <a:endParaRPr lang="nl-NL" b="1" dirty="0"/>
          </a:p>
          <a:p>
            <a:pPr eaLnBrk="1" hangingPunct="1"/>
            <a:endParaRPr lang="nl-NL" dirty="0" smtClean="0"/>
          </a:p>
          <a:p>
            <a:pPr eaLnBrk="1" hangingPunct="1"/>
            <a:r>
              <a:rPr lang="nl-NL" dirty="0"/>
              <a:t>				</a:t>
            </a:r>
            <a:r>
              <a:rPr lang="nl-NL" sz="1400" b="1" dirty="0" err="1"/>
              <a:t>Rural</a:t>
            </a:r>
            <a:r>
              <a:rPr lang="nl-NL" sz="1400" b="1" dirty="0"/>
              <a:t>		Urban</a:t>
            </a:r>
            <a:r>
              <a:rPr lang="nl-NL" dirty="0"/>
              <a:t>		</a:t>
            </a:r>
          </a:p>
          <a:p>
            <a:pPr eaLnBrk="1" hangingPunct="1"/>
            <a:endParaRPr lang="nl-NL" dirty="0" smtClean="0"/>
          </a:p>
          <a:p>
            <a:pPr eaLnBrk="1" hangingPunct="1"/>
            <a:r>
              <a:rPr lang="nl-NL" sz="1400" dirty="0" smtClean="0"/>
              <a:t>				Proeftuin	DEWS	Urban</a:t>
            </a:r>
            <a:r>
              <a:rPr lang="nl-NL" dirty="0" smtClean="0"/>
              <a:t>		Total</a:t>
            </a:r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 smtClean="0"/>
              <a:t>2012 Q2 - 2012 Q3	138 	..	100 		238</a:t>
            </a:r>
            <a:endParaRPr lang="nl-NL" dirty="0"/>
          </a:p>
          <a:p>
            <a:pPr marL="0" indent="0" eaLnBrk="1" hangingPunct="1"/>
            <a:endParaRPr lang="nl-NL" dirty="0" smtClean="0"/>
          </a:p>
          <a:p>
            <a:pPr marL="0" indent="0" eaLnBrk="1" hangingPunct="1"/>
            <a:r>
              <a:rPr lang="nl-NL" dirty="0" smtClean="0"/>
              <a:t>2012 Q4 – 2013 Q1</a:t>
            </a:r>
            <a:r>
              <a:rPr lang="nl-NL" dirty="0"/>
              <a:t>	</a:t>
            </a:r>
            <a:r>
              <a:rPr lang="nl-NL" dirty="0" smtClean="0"/>
              <a:t>121	..</a:t>
            </a:r>
            <a:r>
              <a:rPr lang="nl-NL" dirty="0"/>
              <a:t>	</a:t>
            </a:r>
            <a:r>
              <a:rPr lang="nl-NL" dirty="0" smtClean="0"/>
              <a:t>88 </a:t>
            </a:r>
            <a:r>
              <a:rPr lang="nl-NL" dirty="0"/>
              <a:t>		</a:t>
            </a:r>
            <a:r>
              <a:rPr lang="nl-NL" dirty="0" smtClean="0"/>
              <a:t>209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dirty="0" smtClean="0"/>
              <a:t>2013 Q2 – 2013 Q3</a:t>
            </a:r>
            <a:r>
              <a:rPr lang="nl-NL" dirty="0"/>
              <a:t>	</a:t>
            </a:r>
            <a:r>
              <a:rPr lang="nl-NL" dirty="0" smtClean="0"/>
              <a:t>130 </a:t>
            </a:r>
            <a:r>
              <a:rPr lang="nl-NL" dirty="0"/>
              <a:t>	</a:t>
            </a:r>
            <a:r>
              <a:rPr lang="nl-NL" dirty="0" smtClean="0"/>
              <a:t>60</a:t>
            </a:r>
            <a:r>
              <a:rPr lang="nl-NL" dirty="0"/>
              <a:t>	</a:t>
            </a:r>
            <a:r>
              <a:rPr lang="nl-NL" dirty="0" smtClean="0"/>
              <a:t>137 </a:t>
            </a:r>
            <a:r>
              <a:rPr lang="nl-NL" dirty="0"/>
              <a:t>		</a:t>
            </a:r>
            <a:r>
              <a:rPr lang="nl-NL" dirty="0" smtClean="0"/>
              <a:t>327</a:t>
            </a:r>
          </a:p>
          <a:p>
            <a:pPr marL="0" indent="0" eaLnBrk="1" hangingPunct="1"/>
            <a:endParaRPr lang="nl-NL" dirty="0"/>
          </a:p>
          <a:p>
            <a:pPr marL="0" indent="0" eaLnBrk="1" hangingPunct="1"/>
            <a:r>
              <a:rPr lang="nl-NL" b="1" dirty="0" smtClean="0"/>
              <a:t>Total			389	60	325		774</a:t>
            </a:r>
          </a:p>
          <a:p>
            <a:endParaRPr lang="nl-NL" dirty="0" smtClean="0"/>
          </a:p>
          <a:p>
            <a:r>
              <a:rPr lang="nl-NL" dirty="0" smtClean="0"/>
              <a:t>KPP </a:t>
            </a:r>
            <a:r>
              <a:rPr lang="nl-NL" dirty="0"/>
              <a:t>(NHI, REGIS, CIP), Markt 		</a:t>
            </a:r>
            <a:r>
              <a:rPr lang="nl-NL" dirty="0" smtClean="0"/>
              <a:t>            </a:t>
            </a:r>
            <a:r>
              <a:rPr lang="nl-NL" b="1" dirty="0" smtClean="0"/>
              <a:t>jaarlijks ~3-4 </a:t>
            </a:r>
            <a:r>
              <a:rPr lang="nl-NL" b="1" dirty="0" err="1"/>
              <a:t>Mln</a:t>
            </a:r>
            <a:r>
              <a:rPr lang="nl-NL" b="1" dirty="0"/>
              <a:t> </a:t>
            </a:r>
            <a:r>
              <a:rPr lang="nl-NL" b="1" dirty="0" smtClean="0"/>
              <a:t>€</a:t>
            </a:r>
            <a:endParaRPr lang="nl-NL" b="1" dirty="0"/>
          </a:p>
          <a:p>
            <a:endParaRPr lang="nl-NL" dirty="0" smtClean="0"/>
          </a:p>
          <a:p>
            <a:r>
              <a:rPr lang="nl-NL" dirty="0" smtClean="0"/>
              <a:t>Veelal nationaal</a:t>
            </a:r>
            <a:r>
              <a:rPr lang="nl-NL" dirty="0"/>
              <a:t>: DP, waterschappen, KvK en </a:t>
            </a:r>
            <a:r>
              <a:rPr lang="nl-NL" dirty="0" smtClean="0"/>
              <a:t>EU</a:t>
            </a:r>
          </a:p>
          <a:p>
            <a:endParaRPr lang="nl-NL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r>
              <a:rPr lang="nl-NL" dirty="0" smtClean="0"/>
              <a:t>3. Onderzoekslijnen</a:t>
            </a: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27075" y="2865006"/>
            <a:ext cx="769454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73552" y="2068480"/>
            <a:ext cx="0" cy="179222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79382" y="3243644"/>
            <a:ext cx="0" cy="119176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27773" y="3972914"/>
            <a:ext cx="769454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/>
          <p:cNvSpPr/>
          <p:nvPr/>
        </p:nvSpPr>
        <p:spPr>
          <a:xfrm rot="16200000">
            <a:off x="4577061" y="1228935"/>
            <a:ext cx="247333" cy="22993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5004</TotalTime>
  <Words>1284</Words>
  <Application>Microsoft Office PowerPoint</Application>
  <PresentationFormat>On-screen Show (4:3)</PresentationFormat>
  <Paragraphs>356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</vt:lpstr>
      <vt:lpstr>Thema Water en grondstoffen  Programma  Fresh water supply in urbanizing deltas</vt:lpstr>
      <vt:lpstr>Inhoud</vt:lpstr>
      <vt:lpstr>1. Doel Aanleiding voor dit programma</vt:lpstr>
      <vt:lpstr>1. Doel Aanleiding voor dit programma</vt:lpstr>
      <vt:lpstr>1. Doel </vt:lpstr>
      <vt:lpstr>2. WR audit</vt:lpstr>
      <vt:lpstr>2. WR audit</vt:lpstr>
      <vt:lpstr>3. Onderzoekslijnen</vt:lpstr>
      <vt:lpstr>3. Onderzoekslijnen</vt:lpstr>
      <vt:lpstr>4. Resultaten</vt:lpstr>
      <vt:lpstr>4. Resultaten</vt:lpstr>
      <vt:lpstr>4. Resultaten</vt:lpstr>
      <vt:lpstr>4. Resultaten</vt:lpstr>
      <vt:lpstr>4. Resultaten</vt:lpstr>
      <vt:lpstr>4. Resultaten</vt:lpstr>
      <vt:lpstr>4. Resultaten</vt:lpstr>
      <vt:lpstr>4. Resultaten</vt:lpstr>
      <vt:lpstr>4. Resultaten</vt:lpstr>
      <vt:lpstr>5. Vervolgacties</vt:lpstr>
      <vt:lpstr>5. Vervolgacties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nature</dc:title>
  <dc:creator>drs. Remco van Ek</dc:creator>
  <cp:lastModifiedBy>Remco van Ek</cp:lastModifiedBy>
  <cp:revision>241</cp:revision>
  <cp:lastPrinted>2013-05-06T09:30:42Z</cp:lastPrinted>
  <dcterms:created xsi:type="dcterms:W3CDTF">2012-10-26T14:07:23Z</dcterms:created>
  <dcterms:modified xsi:type="dcterms:W3CDTF">2013-09-25T11:41:58Z</dcterms:modified>
</cp:coreProperties>
</file>