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72" r:id="rId4"/>
    <p:sldId id="273" r:id="rId5"/>
    <p:sldId id="263" r:id="rId6"/>
    <p:sldId id="275" r:id="rId7"/>
    <p:sldId id="274" r:id="rId8"/>
    <p:sldId id="265" r:id="rId9"/>
    <p:sldId id="266" r:id="rId10"/>
    <p:sldId id="269" r:id="rId11"/>
    <p:sldId id="270" r:id="rId12"/>
    <p:sldId id="271" r:id="rId13"/>
    <p:sldId id="276" r:id="rId14"/>
    <p:sldId id="277" r:id="rId15"/>
    <p:sldId id="278" r:id="rId16"/>
    <p:sldId id="279" r:id="rId17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2D2D2"/>
    <a:srgbClr val="DCDCDC"/>
    <a:srgbClr val="C8C8C8"/>
    <a:srgbClr val="FEFEFE"/>
    <a:srgbClr val="FFFFFE"/>
    <a:srgbClr val="B2B2B2"/>
    <a:srgbClr val="A6A698"/>
    <a:srgbClr val="008B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400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4BC86-26B2-4E97-84BC-86D2BECDFB93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E614-CF06-4360-A034-A4F9B9C4995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592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936C7-6A70-449E-955C-4D17B497A807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684D4-5C03-4A46-9CBF-D8F1FEEB246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53732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160C8537-CD5B-4F6A-8990-14BC11FCC3F8}" type="datetime4">
              <a:rPr lang="nl-NL"/>
              <a:pPr/>
              <a:t>29 april 2013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91F89-4BA7-4C49-BB83-D4DCEE9C4456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8E87-0CAE-4287-929D-B4842452C8B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2B385-FD84-40AD-B908-87ABF84FD2B9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8DCF-9440-4728-B0F5-FDF8D942C7C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725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571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C86C5-C2DA-4EDA-978F-153C5DCCD893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835F-19BB-40F0-A624-FCF442D9343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633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4A45C-8E2C-4CC1-BAFB-88DD43DE8E64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C3BE-B9AC-4CC1-B14D-FDB303D2EB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07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01291-FFFF-4F4C-A168-DA7A6385C733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8990-E9C6-47B7-89CA-82525F27E0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703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29E7-E8E5-4B14-BE56-71B664FDC8B4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B34A-53C9-4D7D-8EBA-7309284EFFD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580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2F8CD-E568-4F97-8364-BEB69C552994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F2F-A621-435F-B4D2-0418B1EB60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1269-1AEE-4084-8D63-4001D443C445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9F8B-D355-436C-A5FF-D203EE356B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B461-D481-48BC-950A-0FE646C02DF3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0FE2-BC66-4C11-B2D2-0546B1B667B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0F1C1D6C-4B74-4CA6-AD23-50FFC11087F7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Effectmodule</a:t>
            </a:r>
            <a:r>
              <a:rPr lang="en-US" dirty="0" smtClean="0"/>
              <a:t> </a:t>
            </a:r>
            <a:r>
              <a:rPr lang="en-US" dirty="0" err="1" smtClean="0"/>
              <a:t>natuur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 err="1" smtClean="0"/>
              <a:t>Resultaten</a:t>
            </a:r>
            <a:endParaRPr lang="en-US" sz="2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4267200" y="4572000"/>
            <a:ext cx="3249168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72012"/>
            <a:ext cx="1450730" cy="40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Standplaatsfactoren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Zuurgraad</a:t>
            </a:r>
            <a:r>
              <a:rPr lang="en-US" sz="1800" b="0" dirty="0" smtClean="0"/>
              <a:t> – </a:t>
            </a:r>
            <a:r>
              <a:rPr lang="en-US" sz="1800" b="0" dirty="0" err="1" smtClean="0"/>
              <a:t>hoge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vegetaties</a:t>
            </a:r>
            <a:endParaRPr lang="en-US" b="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" y="1041472"/>
            <a:ext cx="43370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800" y="1044000"/>
            <a:ext cx="43624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360" y="4873433"/>
            <a:ext cx="27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3669550" y="4846719"/>
            <a:ext cx="93831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err="1" smtClean="0"/>
              <a:t>zeer</a:t>
            </a:r>
            <a:r>
              <a:rPr lang="en-US" sz="1400" dirty="0" smtClean="0"/>
              <a:t> </a:t>
            </a:r>
            <a:r>
              <a:rPr lang="en-US" sz="1400" dirty="0" err="1" smtClean="0"/>
              <a:t>zuur</a:t>
            </a: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400" dirty="0" smtClean="0"/>
              <a:t>.</a:t>
            </a:r>
          </a:p>
          <a:p>
            <a:pPr>
              <a:spcAft>
                <a:spcPts val="200"/>
              </a:spcAft>
            </a:pPr>
            <a:r>
              <a:rPr lang="en-US" sz="1400" dirty="0" err="1" smtClean="0"/>
              <a:t>zuur</a:t>
            </a: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400" dirty="0" smtClean="0"/>
              <a:t>.</a:t>
            </a:r>
          </a:p>
          <a:p>
            <a:pPr>
              <a:spcAft>
                <a:spcPts val="200"/>
              </a:spcAft>
            </a:pPr>
            <a:r>
              <a:rPr lang="en-US" sz="1400" dirty="0" err="1" smtClean="0"/>
              <a:t>neutraal</a:t>
            </a:r>
            <a:endParaRPr lang="en-US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 err="1" smtClean="0"/>
              <a:t>basisch</a:t>
            </a:r>
            <a:endParaRPr lang="nl-NL" sz="1400" dirty="0" smtClean="0"/>
          </a:p>
        </p:txBody>
      </p:sp>
      <p:sp>
        <p:nvSpPr>
          <p:cNvPr id="16" name="TextBox 9"/>
          <p:cNvSpPr txBox="1"/>
          <p:nvPr/>
        </p:nvSpPr>
        <p:spPr>
          <a:xfrm>
            <a:off x="4776941" y="1052736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17" name="TextBox 8"/>
          <p:cNvSpPr txBox="1"/>
          <p:nvPr/>
        </p:nvSpPr>
        <p:spPr>
          <a:xfrm>
            <a:off x="142844" y="104401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nl-NL" dirty="0" smtClean="0"/>
          </a:p>
          <a:p>
            <a:r>
              <a:rPr lang="en-US" dirty="0" err="1" smtClean="0"/>
              <a:t>Rm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Standplaatsfactoren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Voedselrijkdom</a:t>
            </a:r>
            <a:r>
              <a:rPr lang="en-US" sz="1800" b="0" dirty="0" smtClean="0"/>
              <a:t> – </a:t>
            </a:r>
            <a:r>
              <a:rPr lang="en-US" sz="1800" b="0" dirty="0" err="1" smtClean="0"/>
              <a:t>korte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vegetaties</a:t>
            </a:r>
            <a:endParaRPr 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" y="1051200"/>
            <a:ext cx="4343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800" y="1044000"/>
            <a:ext cx="43497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ep 11"/>
          <p:cNvGrpSpPr/>
          <p:nvPr/>
        </p:nvGrpSpPr>
        <p:grpSpPr>
          <a:xfrm>
            <a:off x="3460366" y="5232230"/>
            <a:ext cx="1192317" cy="1015663"/>
            <a:chOff x="3451401" y="5232230"/>
            <a:chExt cx="1192317" cy="101566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1401" y="5316070"/>
              <a:ext cx="256241" cy="896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kstvak 13"/>
            <p:cNvSpPr txBox="1"/>
            <p:nvPr/>
          </p:nvSpPr>
          <p:spPr>
            <a:xfrm>
              <a:off x="3696444" y="5232230"/>
              <a:ext cx="947274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/>
                <a:t>zeer</a:t>
              </a:r>
              <a:r>
                <a:rPr lang="en-US" sz="1500" dirty="0" smtClean="0"/>
                <a:t> arm</a:t>
              </a:r>
            </a:p>
            <a:p>
              <a:r>
                <a:rPr lang="en-US" sz="1500" dirty="0" smtClean="0"/>
                <a:t>arm</a:t>
              </a:r>
            </a:p>
            <a:p>
              <a:r>
                <a:rPr lang="en-US" sz="1500" dirty="0" err="1" smtClean="0"/>
                <a:t>rijk</a:t>
              </a:r>
              <a:endParaRPr lang="en-US" sz="1500" dirty="0" smtClean="0"/>
            </a:p>
            <a:p>
              <a:r>
                <a:rPr lang="en-US" sz="1500" dirty="0" err="1" smtClean="0"/>
                <a:t>zeer</a:t>
              </a:r>
              <a:r>
                <a:rPr lang="en-US" sz="1500" dirty="0" smtClean="0"/>
                <a:t> </a:t>
              </a:r>
              <a:r>
                <a:rPr lang="en-US" sz="1500" dirty="0" err="1" smtClean="0"/>
                <a:t>rijk</a:t>
              </a:r>
              <a:endParaRPr lang="en-US" sz="1500" dirty="0" smtClean="0"/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4776941" y="1052736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6" name="TextBox 8"/>
          <p:cNvSpPr txBox="1"/>
          <p:nvPr/>
        </p:nvSpPr>
        <p:spPr>
          <a:xfrm>
            <a:off x="142844" y="104401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nl-NL" dirty="0" smtClean="0"/>
          </a:p>
          <a:p>
            <a:r>
              <a:rPr lang="en-US" dirty="0" smtClean="0"/>
              <a:t>Nm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Standplaatsfactoren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Voedselrijkom</a:t>
            </a:r>
            <a:r>
              <a:rPr lang="en-US" sz="1800" b="0" dirty="0" smtClean="0"/>
              <a:t> – </a:t>
            </a:r>
            <a:r>
              <a:rPr lang="en-US" sz="1800" b="0" dirty="0" err="1" smtClean="0"/>
              <a:t>hoge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vegetaties</a:t>
            </a:r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" y="1051200"/>
            <a:ext cx="43497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800" y="1044000"/>
            <a:ext cx="43497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ep 13"/>
          <p:cNvGrpSpPr/>
          <p:nvPr/>
        </p:nvGrpSpPr>
        <p:grpSpPr>
          <a:xfrm>
            <a:off x="3460366" y="5232230"/>
            <a:ext cx="1192317" cy="1015663"/>
            <a:chOff x="3451401" y="5232230"/>
            <a:chExt cx="1192317" cy="1015663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1401" y="5316070"/>
              <a:ext cx="256241" cy="896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kstvak 12"/>
            <p:cNvSpPr txBox="1"/>
            <p:nvPr/>
          </p:nvSpPr>
          <p:spPr>
            <a:xfrm>
              <a:off x="3696444" y="5232230"/>
              <a:ext cx="947274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/>
                <a:t>zeer</a:t>
              </a:r>
              <a:r>
                <a:rPr lang="en-US" sz="1500" dirty="0" smtClean="0"/>
                <a:t> arm</a:t>
              </a:r>
            </a:p>
            <a:p>
              <a:r>
                <a:rPr lang="en-US" sz="1500" dirty="0" smtClean="0"/>
                <a:t>arm</a:t>
              </a:r>
            </a:p>
            <a:p>
              <a:r>
                <a:rPr lang="en-US" sz="1500" dirty="0" err="1" smtClean="0"/>
                <a:t>rijk</a:t>
              </a:r>
              <a:endParaRPr lang="en-US" sz="1500" dirty="0" smtClean="0"/>
            </a:p>
            <a:p>
              <a:r>
                <a:rPr lang="en-US" sz="1500" dirty="0" err="1" smtClean="0"/>
                <a:t>zeer</a:t>
              </a:r>
              <a:r>
                <a:rPr lang="en-US" sz="1500" dirty="0" smtClean="0"/>
                <a:t> </a:t>
              </a:r>
              <a:r>
                <a:rPr lang="en-US" sz="1500" dirty="0" err="1" smtClean="0"/>
                <a:t>rijk</a:t>
              </a:r>
              <a:endParaRPr lang="en-US" sz="1500" dirty="0" smtClean="0"/>
            </a:p>
          </p:txBody>
        </p:sp>
      </p:grpSp>
      <p:sp>
        <p:nvSpPr>
          <p:cNvPr id="17" name="TextBox 9"/>
          <p:cNvSpPr txBox="1"/>
          <p:nvPr/>
        </p:nvSpPr>
        <p:spPr>
          <a:xfrm>
            <a:off x="4776941" y="1052736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" name="TextBox 8"/>
          <p:cNvSpPr txBox="1"/>
          <p:nvPr/>
        </p:nvSpPr>
        <p:spPr>
          <a:xfrm>
            <a:off x="142844" y="104401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PROBE-waternood</a:t>
            </a:r>
            <a:endParaRPr lang="nl-NL" dirty="0" smtClean="0"/>
          </a:p>
          <a:p>
            <a:r>
              <a:rPr lang="en-US" dirty="0" smtClean="0"/>
              <a:t>Nm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00" y="3668400"/>
            <a:ext cx="2166326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8000" y="1040400"/>
            <a:ext cx="2172931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56" y="1044000"/>
            <a:ext cx="2170126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8800" y="1044000"/>
            <a:ext cx="4348800" cy="51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Stoplichtkaarten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VSN</a:t>
            </a:r>
            <a:endParaRPr lang="en-US" b="0" dirty="0"/>
          </a:p>
        </p:txBody>
      </p:sp>
      <p:sp>
        <p:nvSpPr>
          <p:cNvPr id="18" name="TextBox 8"/>
          <p:cNvSpPr txBox="1"/>
          <p:nvPr/>
        </p:nvSpPr>
        <p:spPr>
          <a:xfrm>
            <a:off x="133700" y="10805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GVG</a:t>
            </a:r>
            <a:endParaRPr lang="en-US" dirty="0"/>
          </a:p>
        </p:txBody>
      </p:sp>
      <p:sp>
        <p:nvSpPr>
          <p:cNvPr id="17" name="TextBox 9"/>
          <p:cNvSpPr txBox="1"/>
          <p:nvPr/>
        </p:nvSpPr>
        <p:spPr>
          <a:xfrm>
            <a:off x="186653" y="370449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2" name="TextBox 8"/>
          <p:cNvSpPr txBox="1"/>
          <p:nvPr/>
        </p:nvSpPr>
        <p:spPr>
          <a:xfrm>
            <a:off x="2380076" y="106839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pH</a:t>
            </a:r>
            <a:endParaRPr lang="en-US" dirty="0"/>
          </a:p>
        </p:txBody>
      </p:sp>
      <p:sp>
        <p:nvSpPr>
          <p:cNvPr id="14" name="TextBox 8"/>
          <p:cNvSpPr txBox="1"/>
          <p:nvPr/>
        </p:nvSpPr>
        <p:spPr>
          <a:xfrm>
            <a:off x="4717892" y="104706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Combinatie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432303" y="3945584"/>
          <a:ext cx="2075691" cy="223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38"/>
                <a:gridCol w="415138"/>
                <a:gridCol w="415138"/>
                <a:gridCol w="254947"/>
                <a:gridCol w="575330"/>
              </a:tblGrid>
              <a:tr h="358430">
                <a:tc>
                  <a:txBody>
                    <a:bodyPr/>
                    <a:lstStyle/>
                    <a:p>
                      <a:r>
                        <a:rPr lang="nl-NL" sz="800" b="0" dirty="0" smtClean="0">
                          <a:solidFill>
                            <a:schemeClr val="tx1"/>
                          </a:solidFill>
                        </a:rPr>
                        <a:t>GVG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0" dirty="0" smtClean="0">
                          <a:solidFill>
                            <a:schemeClr val="tx1"/>
                          </a:solidFill>
                        </a:rPr>
                        <a:t>NO3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0" dirty="0" smtClean="0">
                          <a:solidFill>
                            <a:schemeClr val="tx1"/>
                          </a:solidFill>
                        </a:rPr>
                        <a:t>Combi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/>
          <p:nvPr/>
        </p:nvSpPr>
        <p:spPr>
          <a:xfrm>
            <a:off x="2422748" y="3671390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One</a:t>
            </a:r>
            <a:r>
              <a:rPr lang="nl-NL" sz="1400" dirty="0" smtClean="0"/>
              <a:t> out, all out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Stoplichtkaarten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VSN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888" y="1097279"/>
            <a:ext cx="6504432" cy="523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569464" y="4965192"/>
            <a:ext cx="2706624" cy="66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51176" y="5056632"/>
            <a:ext cx="168988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/>
              <a:t>VSN	PROBE</a:t>
            </a:r>
            <a:endParaRPr lang="en-US" sz="13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596128" y="3218688"/>
            <a:ext cx="300755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Concept </a:t>
            </a:r>
          </a:p>
          <a:p>
            <a:r>
              <a:rPr lang="nl-NL" sz="4000" dirty="0" smtClean="0">
                <a:solidFill>
                  <a:srgbClr val="FF0000"/>
                </a:solidFill>
              </a:rPr>
              <a:t>Nog invullen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9432" y="2066544"/>
            <a:ext cx="585216" cy="284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794" y="4633362"/>
            <a:ext cx="2230374" cy="161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Stoplichtkaarten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VSN</a:t>
            </a:r>
            <a:endParaRPr 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960120"/>
            <a:ext cx="4274242" cy="57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29" y="960121"/>
            <a:ext cx="4362899" cy="57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Stoplichtkaarten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VSN</a:t>
            </a:r>
            <a:endParaRPr lang="en-US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936" y="10895"/>
            <a:ext cx="5740975" cy="684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Totale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natuurwaarden</a:t>
            </a:r>
            <a:endParaRPr lang="en-US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3561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096" y="1034504"/>
            <a:ext cx="4343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105273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6941" y="105273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  <a:endParaRPr lang="en-US" dirty="0"/>
          </a:p>
        </p:txBody>
      </p:sp>
      <p:grpSp>
        <p:nvGrpSpPr>
          <p:cNvPr id="14" name="Groep 13"/>
          <p:cNvGrpSpPr/>
          <p:nvPr/>
        </p:nvGrpSpPr>
        <p:grpSpPr>
          <a:xfrm>
            <a:off x="3851919" y="4529152"/>
            <a:ext cx="862676" cy="1708160"/>
            <a:chOff x="3491880" y="4673747"/>
            <a:chExt cx="1229024" cy="1901307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4725144"/>
              <a:ext cx="3429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kstvak 15"/>
            <p:cNvSpPr txBox="1"/>
            <p:nvPr/>
          </p:nvSpPr>
          <p:spPr>
            <a:xfrm>
              <a:off x="3845774" y="4673747"/>
              <a:ext cx="875130" cy="19013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/>
                <a:t>laag</a:t>
              </a:r>
              <a:endParaRPr lang="en-US" sz="1500" dirty="0" smtClean="0"/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err="1" smtClean="0"/>
                <a:t>hoog</a:t>
              </a:r>
              <a:endParaRPr lang="nl-NL" sz="15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Natuurwaarden</a:t>
            </a:r>
            <a:r>
              <a:rPr lang="en-US" sz="1800" b="0" dirty="0" smtClean="0"/>
              <a:t> – </a:t>
            </a:r>
            <a:r>
              <a:rPr lang="en-US" sz="1800" b="0" dirty="0" err="1" smtClean="0"/>
              <a:t>korte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vegetaties</a:t>
            </a:r>
            <a:endParaRPr 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699" y="1043771"/>
            <a:ext cx="43370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5" y="1052736"/>
            <a:ext cx="43434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104401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76941" y="105273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  <a:endParaRPr lang="en-US" dirty="0"/>
          </a:p>
        </p:txBody>
      </p:sp>
      <p:grpSp>
        <p:nvGrpSpPr>
          <p:cNvPr id="12" name="Groep 11"/>
          <p:cNvGrpSpPr/>
          <p:nvPr/>
        </p:nvGrpSpPr>
        <p:grpSpPr>
          <a:xfrm>
            <a:off x="3851919" y="4529152"/>
            <a:ext cx="862676" cy="1708160"/>
            <a:chOff x="3491880" y="4673747"/>
            <a:chExt cx="1229024" cy="1901307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4725144"/>
              <a:ext cx="3429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kstvak 13"/>
            <p:cNvSpPr txBox="1"/>
            <p:nvPr/>
          </p:nvSpPr>
          <p:spPr>
            <a:xfrm>
              <a:off x="3845774" y="4673747"/>
              <a:ext cx="875130" cy="19013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/>
                <a:t>laag</a:t>
              </a:r>
              <a:endParaRPr lang="en-US" sz="1500" dirty="0" smtClean="0"/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err="1" smtClean="0"/>
                <a:t>hoog</a:t>
              </a:r>
              <a:endParaRPr lang="nl-NL" sz="15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Natuurwaarden</a:t>
            </a:r>
            <a:r>
              <a:rPr lang="en-US" sz="1800" b="0" dirty="0" smtClean="0"/>
              <a:t> – </a:t>
            </a:r>
            <a:r>
              <a:rPr lang="en-US" sz="1800" b="0" dirty="0" err="1" smtClean="0"/>
              <a:t>hoge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vegetaties</a:t>
            </a:r>
            <a:endParaRPr lang="en-US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15" y="1051859"/>
            <a:ext cx="43370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600" y="1041038"/>
            <a:ext cx="43497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ep 11"/>
          <p:cNvGrpSpPr/>
          <p:nvPr/>
        </p:nvGrpSpPr>
        <p:grpSpPr>
          <a:xfrm>
            <a:off x="3851919" y="4529152"/>
            <a:ext cx="862676" cy="1708160"/>
            <a:chOff x="3491880" y="4673747"/>
            <a:chExt cx="1229024" cy="1901307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4725144"/>
              <a:ext cx="3429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kstvak 13"/>
            <p:cNvSpPr txBox="1"/>
            <p:nvPr/>
          </p:nvSpPr>
          <p:spPr>
            <a:xfrm>
              <a:off x="3845774" y="4673747"/>
              <a:ext cx="875130" cy="19013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/>
                <a:t>laag</a:t>
              </a:r>
              <a:endParaRPr lang="en-US" sz="1500" dirty="0" smtClean="0"/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smtClean="0"/>
                <a:t>.</a:t>
              </a:r>
            </a:p>
            <a:p>
              <a:r>
                <a:rPr lang="en-US" sz="1500" dirty="0" err="1" smtClean="0"/>
                <a:t>hoog</a:t>
              </a:r>
              <a:endParaRPr lang="nl-NL" sz="1500" dirty="0" smtClean="0"/>
            </a:p>
          </p:txBody>
        </p:sp>
      </p:grpSp>
      <p:sp>
        <p:nvSpPr>
          <p:cNvPr id="15" name="TextBox 8"/>
          <p:cNvSpPr txBox="1"/>
          <p:nvPr/>
        </p:nvSpPr>
        <p:spPr>
          <a:xfrm>
            <a:off x="142844" y="104401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en-US" dirty="0" smtClean="0"/>
          </a:p>
        </p:txBody>
      </p:sp>
      <p:sp>
        <p:nvSpPr>
          <p:cNvPr id="16" name="TextBox 9"/>
          <p:cNvSpPr txBox="1"/>
          <p:nvPr/>
        </p:nvSpPr>
        <p:spPr>
          <a:xfrm>
            <a:off x="4776941" y="105273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Detail – </a:t>
            </a:r>
            <a:r>
              <a:rPr lang="en-US" sz="1800" b="0" dirty="0" err="1" smtClean="0"/>
              <a:t>Noord</a:t>
            </a:r>
            <a:r>
              <a:rPr lang="en-US" sz="1800" b="0" dirty="0" smtClean="0"/>
              <a:t> NL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000108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100010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 l="10012"/>
          <a:stretch>
            <a:fillRect/>
          </a:stretch>
        </p:blipFill>
        <p:spPr bwMode="auto">
          <a:xfrm>
            <a:off x="-15" y="1339342"/>
            <a:ext cx="4473403" cy="34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l="10015"/>
          <a:stretch>
            <a:fillRect/>
          </a:stretch>
        </p:blipFill>
        <p:spPr bwMode="auto">
          <a:xfrm>
            <a:off x="4616813" y="1335740"/>
            <a:ext cx="4515864" cy="348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ep 19"/>
          <p:cNvGrpSpPr/>
          <p:nvPr/>
        </p:nvGrpSpPr>
        <p:grpSpPr>
          <a:xfrm>
            <a:off x="3565498" y="4491190"/>
            <a:ext cx="1025872" cy="1923604"/>
            <a:chOff x="3906168" y="4527050"/>
            <a:chExt cx="1025872" cy="192360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6168" y="4605341"/>
              <a:ext cx="3429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kstvak 15"/>
            <p:cNvSpPr txBox="1"/>
            <p:nvPr/>
          </p:nvSpPr>
          <p:spPr>
            <a:xfrm>
              <a:off x="4260061" y="4527050"/>
              <a:ext cx="671979" cy="19236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dirty="0" err="1" smtClean="0"/>
                <a:t>laag</a:t>
              </a:r>
              <a:endParaRPr lang="en-US" sz="1700" dirty="0" smtClean="0"/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err="1" smtClean="0"/>
                <a:t>hoog</a:t>
              </a:r>
              <a:endParaRPr lang="nl-NL" sz="17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5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Detail – </a:t>
            </a:r>
            <a:r>
              <a:rPr lang="en-US" sz="1800" b="0" dirty="0" err="1" smtClean="0"/>
              <a:t>midden</a:t>
            </a:r>
            <a:r>
              <a:rPr lang="en-US" sz="1800" b="0" dirty="0" smtClean="0"/>
              <a:t> NL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00010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43438" y="100010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  <a:endParaRPr lang="en-US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7"/>
            <a:ext cx="4447128" cy="30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7"/>
            <a:ext cx="44375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168" y="4560516"/>
            <a:ext cx="342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kstvak 15"/>
          <p:cNvSpPr txBox="1"/>
          <p:nvPr/>
        </p:nvSpPr>
        <p:spPr>
          <a:xfrm>
            <a:off x="4260061" y="4509120"/>
            <a:ext cx="671979" cy="19236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dirty="0" err="1" smtClean="0"/>
              <a:t>laag</a:t>
            </a:r>
            <a:endParaRPr lang="en-US" sz="1700" dirty="0" smtClean="0"/>
          </a:p>
          <a:p>
            <a:r>
              <a:rPr lang="en-US" sz="1700" dirty="0" smtClean="0"/>
              <a:t>.</a:t>
            </a:r>
          </a:p>
          <a:p>
            <a:r>
              <a:rPr lang="en-US" sz="1700" dirty="0" smtClean="0"/>
              <a:t>.</a:t>
            </a:r>
          </a:p>
          <a:p>
            <a:r>
              <a:rPr lang="en-US" sz="1700" dirty="0" smtClean="0"/>
              <a:t>.</a:t>
            </a:r>
          </a:p>
          <a:p>
            <a:r>
              <a:rPr lang="en-US" sz="1700" dirty="0" smtClean="0"/>
              <a:t>.</a:t>
            </a:r>
          </a:p>
          <a:p>
            <a:r>
              <a:rPr lang="en-US" sz="1700" dirty="0" smtClean="0"/>
              <a:t>.</a:t>
            </a:r>
          </a:p>
          <a:p>
            <a:r>
              <a:rPr lang="en-US" sz="1700" dirty="0" err="1" smtClean="0"/>
              <a:t>hoog</a:t>
            </a:r>
            <a:endParaRPr lang="nl-NL" sz="1700" dirty="0" smtClean="0"/>
          </a:p>
        </p:txBody>
      </p:sp>
    </p:spTree>
    <p:extLst>
      <p:ext uri="{BB962C8B-B14F-4D97-AF65-F5344CB8AC3E}">
        <p14:creationId xmlns="" xmlns:p14="http://schemas.microsoft.com/office/powerpoint/2010/main" val="295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Detail – </a:t>
            </a:r>
            <a:r>
              <a:rPr lang="en-US" sz="1800" b="0" dirty="0" err="1" smtClean="0"/>
              <a:t>zuid</a:t>
            </a:r>
            <a:r>
              <a:rPr lang="en-US" sz="1800" b="0" dirty="0" smtClean="0"/>
              <a:t> NL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00010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43438" y="100010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2215"/>
          <a:stretch>
            <a:fillRect/>
          </a:stretch>
        </p:blipFill>
        <p:spPr bwMode="auto">
          <a:xfrm>
            <a:off x="70953" y="1354461"/>
            <a:ext cx="4357605" cy="399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ep 10"/>
          <p:cNvGrpSpPr/>
          <p:nvPr/>
        </p:nvGrpSpPr>
        <p:grpSpPr>
          <a:xfrm>
            <a:off x="929885" y="4401544"/>
            <a:ext cx="1025872" cy="1923604"/>
            <a:chOff x="3906168" y="4509120"/>
            <a:chExt cx="1025872" cy="1923604"/>
          </a:xfrm>
        </p:grpSpPr>
        <p:sp>
          <p:nvSpPr>
            <p:cNvPr id="16" name="Tekstvak 15"/>
            <p:cNvSpPr txBox="1"/>
            <p:nvPr/>
          </p:nvSpPr>
          <p:spPr>
            <a:xfrm>
              <a:off x="4260061" y="4509120"/>
              <a:ext cx="671979" cy="19236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dirty="0" err="1" smtClean="0"/>
                <a:t>laag</a:t>
              </a:r>
              <a:endParaRPr lang="en-US" sz="1700" dirty="0" smtClean="0"/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smtClean="0"/>
                <a:t>.</a:t>
              </a:r>
            </a:p>
            <a:p>
              <a:r>
                <a:rPr lang="en-US" sz="1700" dirty="0" err="1" smtClean="0"/>
                <a:t>hoog</a:t>
              </a:r>
              <a:endParaRPr lang="nl-NL" sz="1700" dirty="0" smtClean="0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168" y="4560516"/>
              <a:ext cx="3429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21721"/>
          <a:stretch>
            <a:fillRect/>
          </a:stretch>
        </p:blipFill>
        <p:spPr bwMode="auto">
          <a:xfrm>
            <a:off x="4509245" y="1346140"/>
            <a:ext cx="4563036" cy="405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Standplaatsfactoren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Vochtigheid</a:t>
            </a:r>
            <a:endParaRPr lang="en-US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800" y="1049245"/>
            <a:ext cx="43370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" y="1049243"/>
            <a:ext cx="43370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8"/>
          <p:cNvSpPr txBox="1"/>
          <p:nvPr/>
        </p:nvSpPr>
        <p:spPr>
          <a:xfrm>
            <a:off x="142844" y="104401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nl-NL" dirty="0" smtClean="0"/>
          </a:p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15" name="TextBox 9"/>
          <p:cNvSpPr txBox="1"/>
          <p:nvPr/>
        </p:nvSpPr>
        <p:spPr>
          <a:xfrm>
            <a:off x="4776941" y="10527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smtClean="0"/>
              <a:t>GVG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148" y="4733365"/>
            <a:ext cx="167768" cy="15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kstvak 16"/>
          <p:cNvSpPr txBox="1"/>
          <p:nvPr/>
        </p:nvSpPr>
        <p:spPr>
          <a:xfrm>
            <a:off x="3956428" y="4622610"/>
            <a:ext cx="719071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nat</a:t>
            </a:r>
            <a:endParaRPr lang="en-US" sz="1500" dirty="0" smtClean="0"/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err="1" smtClean="0"/>
              <a:t>droog</a:t>
            </a:r>
            <a:endParaRPr lang="nl-NL" sz="1500" dirty="0" smtClean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29 april 2013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Standplaatsfactoren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Zuurgraad</a:t>
            </a:r>
            <a:r>
              <a:rPr lang="en-US" sz="1800" b="0" dirty="0" smtClean="0"/>
              <a:t> – </a:t>
            </a:r>
            <a:r>
              <a:rPr lang="en-US" sz="1800" b="0" dirty="0" err="1" smtClean="0"/>
              <a:t>korte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vegetaties</a:t>
            </a:r>
            <a:endParaRPr lang="en-US" b="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72" y="1044000"/>
            <a:ext cx="43561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72" y="1041472"/>
            <a:ext cx="4343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360" y="4873433"/>
            <a:ext cx="27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kstvak 20"/>
          <p:cNvSpPr txBox="1"/>
          <p:nvPr/>
        </p:nvSpPr>
        <p:spPr>
          <a:xfrm>
            <a:off x="3669550" y="4846719"/>
            <a:ext cx="93831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err="1" smtClean="0"/>
              <a:t>zeer</a:t>
            </a:r>
            <a:r>
              <a:rPr lang="en-US" sz="1400" dirty="0" smtClean="0"/>
              <a:t> </a:t>
            </a:r>
            <a:r>
              <a:rPr lang="en-US" sz="1400" dirty="0" err="1" smtClean="0"/>
              <a:t>zuur</a:t>
            </a: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400" dirty="0" smtClean="0"/>
              <a:t>.</a:t>
            </a:r>
          </a:p>
          <a:p>
            <a:pPr>
              <a:spcAft>
                <a:spcPts val="200"/>
              </a:spcAft>
            </a:pPr>
            <a:r>
              <a:rPr lang="en-US" sz="1400" dirty="0" err="1" smtClean="0"/>
              <a:t>zuur</a:t>
            </a: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400" dirty="0" smtClean="0"/>
              <a:t>.</a:t>
            </a:r>
          </a:p>
          <a:p>
            <a:pPr>
              <a:spcAft>
                <a:spcPts val="200"/>
              </a:spcAft>
            </a:pPr>
            <a:r>
              <a:rPr lang="en-US" sz="1400" dirty="0" err="1" smtClean="0"/>
              <a:t>neutraal</a:t>
            </a:r>
            <a:endParaRPr lang="en-US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 err="1" smtClean="0"/>
              <a:t>basisch</a:t>
            </a:r>
            <a:endParaRPr lang="nl-NL" sz="1400" dirty="0" smtClean="0"/>
          </a:p>
        </p:txBody>
      </p:sp>
      <p:sp>
        <p:nvSpPr>
          <p:cNvPr id="16" name="TextBox 8"/>
          <p:cNvSpPr txBox="1"/>
          <p:nvPr/>
        </p:nvSpPr>
        <p:spPr>
          <a:xfrm>
            <a:off x="142844" y="1044014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PROBE-waternood</a:t>
            </a:r>
            <a:endParaRPr lang="nl-NL" dirty="0" smtClean="0"/>
          </a:p>
          <a:p>
            <a:r>
              <a:rPr lang="en-US" dirty="0" err="1" smtClean="0"/>
              <a:t>Rm</a:t>
            </a:r>
            <a:endParaRPr lang="en-US" dirty="0"/>
          </a:p>
        </p:txBody>
      </p:sp>
      <p:sp>
        <p:nvSpPr>
          <p:cNvPr id="17" name="TextBox 9"/>
          <p:cNvSpPr txBox="1"/>
          <p:nvPr/>
        </p:nvSpPr>
        <p:spPr>
          <a:xfrm>
            <a:off x="4776941" y="1052736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smtClean="0"/>
              <a:t>pH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sz="1300" dirty="0" smtClean="0"/>
        </a:defPPr>
      </a:lstStyle>
    </a:txDef>
  </a:objectDefaults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1055</TotalTime>
  <Words>172</Words>
  <Application>Microsoft Office PowerPoint</Application>
  <PresentationFormat>On-screen Show (4:3)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Effectmodule natuur Resultaten</vt:lpstr>
      <vt:lpstr>Potentiele botanische natuurwaarden Totale natuurwaarden</vt:lpstr>
      <vt:lpstr>Potentiele botanische natuurwaarden Natuurwaarden – korte vegetaties</vt:lpstr>
      <vt:lpstr>Potentiele botanische natuurwaarden Natuurwaarden – hoge vegetaties</vt:lpstr>
      <vt:lpstr>Potentiele botanische natuurwaarden Detail – Noord NL</vt:lpstr>
      <vt:lpstr>Potentiele botanische natuurwaarden Detail – midden NL</vt:lpstr>
      <vt:lpstr>Potentiele botanische natuurwaarden Detail – zuid NL</vt:lpstr>
      <vt:lpstr>Standplaatsfactoren Vochtigheid</vt:lpstr>
      <vt:lpstr>Standplaatsfactoren Zuurgraad – korte vegetaties</vt:lpstr>
      <vt:lpstr>Standplaatsfactoren Zuurgraad – hoge vegetaties</vt:lpstr>
      <vt:lpstr>Standplaatsfactoren Voedselrijkdom – korte vegetaties</vt:lpstr>
      <vt:lpstr>Standplaatsfactoren Voedselrijkom – hoge vegetaties</vt:lpstr>
      <vt:lpstr>Stoplichtkaarten VSN</vt:lpstr>
      <vt:lpstr>Stoplichtkaarten VSN</vt:lpstr>
      <vt:lpstr>Stoplichtkaarten VSN</vt:lpstr>
      <vt:lpstr>Stoplichtkaarten VSN</vt:lpstr>
    </vt:vector>
  </TitlesOfParts>
  <Company>Stichting Deltares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 werkzaamheden </dc:title>
  <dc:creator>drs. Remco van Ek</dc:creator>
  <cp:lastModifiedBy>Remco van Ek</cp:lastModifiedBy>
  <cp:revision>58</cp:revision>
  <cp:lastPrinted>2007-11-21T13:24:47Z</cp:lastPrinted>
  <dcterms:created xsi:type="dcterms:W3CDTF">2013-02-19T14:41:05Z</dcterms:created>
  <dcterms:modified xsi:type="dcterms:W3CDTF">2013-04-29T11:05:38Z</dcterms:modified>
</cp:coreProperties>
</file>