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345" r:id="rId3"/>
    <p:sldId id="364" r:id="rId4"/>
    <p:sldId id="370" r:id="rId5"/>
    <p:sldId id="373" r:id="rId6"/>
    <p:sldId id="377" r:id="rId7"/>
    <p:sldId id="374" r:id="rId8"/>
    <p:sldId id="372" r:id="rId9"/>
    <p:sldId id="369" r:id="rId10"/>
    <p:sldId id="360" r:id="rId11"/>
    <p:sldId id="347" r:id="rId12"/>
    <p:sldId id="361" r:id="rId13"/>
    <p:sldId id="344" r:id="rId14"/>
    <p:sldId id="335" r:id="rId15"/>
    <p:sldId id="349" r:id="rId16"/>
    <p:sldId id="354" r:id="rId17"/>
    <p:sldId id="375" r:id="rId18"/>
    <p:sldId id="355" r:id="rId19"/>
    <p:sldId id="376" r:id="rId20"/>
    <p:sldId id="357" r:id="rId21"/>
  </p:sldIdLst>
  <p:sldSz cx="9144000" cy="6858000" type="screen4x3"/>
  <p:notesSz cx="6797675" cy="9926638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99CCFF"/>
    <a:srgbClr val="C8C8C8"/>
    <a:srgbClr val="FFFFCC"/>
    <a:srgbClr val="FFFF99"/>
    <a:srgbClr val="D2D2D2"/>
    <a:srgbClr val="DCDCDC"/>
    <a:srgbClr val="FEFEFE"/>
    <a:srgbClr val="FFFFFE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72" d="100"/>
          <a:sy n="72" d="100"/>
        </p:scale>
        <p:origin x="-2400" y="-114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F34BC86-26B2-4E97-84BC-86D2BECDFB93}" type="datetime4">
              <a:rPr lang="nl-NL"/>
              <a:pPr/>
              <a:t>5 januari 2016</a:t>
            </a:fld>
            <a:endParaRPr lang="nl-NL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4813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5ECE614-CF06-4360-A034-A4F9B9C4995D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92900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87936C7-6A70-449E-955C-4D17B497A807}" type="datetime4">
              <a:rPr lang="nl-NL"/>
              <a:pPr/>
              <a:t>5 januari 2016</a:t>
            </a:fld>
            <a:endParaRPr lang="nl-NL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4813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A2684D4-5C03-4A46-9CBF-D8F1FEEB2460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3732423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D87936C7-6A70-449E-955C-4D17B497A807}" type="datetime4">
              <a:rPr lang="nl-NL" smtClean="0"/>
              <a:pPr/>
              <a:t>5 januari 2016</a:t>
            </a:fld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2684D4-5C03-4A46-9CBF-D8F1FEEB2460}" type="slidenum">
              <a:rPr lang="nl-NL" smtClean="0"/>
              <a:pPr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70990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D87936C7-6A70-449E-955C-4D17B497A807}" type="datetime4">
              <a:rPr lang="nl-NL" smtClean="0"/>
              <a:pPr/>
              <a:t>5 januari 2016</a:t>
            </a:fld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2684D4-5C03-4A46-9CBF-D8F1FEEB2460}" type="slidenum">
              <a:rPr lang="nl-NL" smtClean="0"/>
              <a:pPr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7131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D87936C7-6A70-449E-955C-4D17B497A807}" type="datetime4">
              <a:rPr lang="nl-NL" smtClean="0"/>
              <a:pPr/>
              <a:t>5 januari 2016</a:t>
            </a:fld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2684D4-5C03-4A46-9CBF-D8F1FEEB2460}" type="slidenum">
              <a:rPr lang="nl-NL" smtClean="0"/>
              <a:pPr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96819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D87936C7-6A70-449E-955C-4D17B497A807}" type="datetime4">
              <a:rPr lang="nl-NL" smtClean="0"/>
              <a:pPr/>
              <a:t>5 januari 2016</a:t>
            </a:fld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2684D4-5C03-4A46-9CBF-D8F1FEEB2460}" type="slidenum">
              <a:rPr lang="nl-NL" smtClean="0"/>
              <a:pPr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96819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D87936C7-6A70-449E-955C-4D17B497A807}" type="datetime4">
              <a:rPr lang="nl-NL" smtClean="0"/>
              <a:pPr/>
              <a:t>5 januari 2016</a:t>
            </a:fld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2684D4-5C03-4A46-9CBF-D8F1FEEB2460}" type="slidenum">
              <a:rPr lang="nl-NL" smtClean="0"/>
              <a:pPr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2287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D87936C7-6A70-449E-955C-4D17B497A807}" type="datetime4">
              <a:rPr lang="nl-NL" smtClean="0"/>
              <a:pPr/>
              <a:t>5 januari 2016</a:t>
            </a:fld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2684D4-5C03-4A46-9CBF-D8F1FEEB2460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1489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D87936C7-6A70-449E-955C-4D17B497A807}" type="datetime4">
              <a:rPr lang="nl-NL" smtClean="0"/>
              <a:pPr/>
              <a:t>5 januari 2016</a:t>
            </a:fld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2684D4-5C03-4A46-9CBF-D8F1FEEB2460}" type="slidenum">
              <a:rPr lang="nl-NL" smtClean="0"/>
              <a:pPr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95638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D87936C7-6A70-449E-955C-4D17B497A807}" type="datetime4">
              <a:rPr lang="nl-NL" smtClean="0"/>
              <a:pPr/>
              <a:t>5 januari 2016</a:t>
            </a:fld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2684D4-5C03-4A46-9CBF-D8F1FEEB2460}" type="slidenum">
              <a:rPr lang="nl-NL" smtClean="0"/>
              <a:pPr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3772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D87936C7-6A70-449E-955C-4D17B497A807}" type="datetime4">
              <a:rPr lang="nl-NL" smtClean="0"/>
              <a:pPr/>
              <a:t>5 januari 2016</a:t>
            </a:fld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2684D4-5C03-4A46-9CBF-D8F1FEEB2460}" type="slidenum">
              <a:rPr lang="nl-NL" smtClean="0"/>
              <a:pPr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88558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D87936C7-6A70-449E-955C-4D17B497A807}" type="datetime4">
              <a:rPr lang="nl-NL" smtClean="0"/>
              <a:pPr/>
              <a:t>5 januari 2016</a:t>
            </a:fld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2684D4-5C03-4A46-9CBF-D8F1FEEB2460}" type="slidenum">
              <a:rPr lang="nl-NL" smtClean="0"/>
              <a:pPr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09399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D87936C7-6A70-449E-955C-4D17B497A807}" type="datetime4">
              <a:rPr lang="nl-NL" smtClean="0"/>
              <a:pPr/>
              <a:t>5 januari 2016</a:t>
            </a:fld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2684D4-5C03-4A46-9CBF-D8F1FEEB2460}" type="slidenum">
              <a:rPr lang="nl-NL" smtClean="0"/>
              <a:pPr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86019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D87936C7-6A70-449E-955C-4D17B497A807}" type="datetime4">
              <a:rPr lang="nl-NL" smtClean="0"/>
              <a:pPr/>
              <a:t>5 januari 2016</a:t>
            </a:fld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2684D4-5C03-4A46-9CBF-D8F1FEEB2460}" type="slidenum">
              <a:rPr lang="nl-NL" smtClean="0"/>
              <a:pPr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42158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D87936C7-6A70-449E-955C-4D17B497A807}" type="datetime4">
              <a:rPr lang="nl-NL" smtClean="0"/>
              <a:pPr/>
              <a:t>5 januari 2016</a:t>
            </a:fld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2684D4-5C03-4A46-9CBF-D8F1FEEB2460}" type="slidenum">
              <a:rPr lang="nl-NL" smtClean="0"/>
              <a:pPr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713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57400" y="3076575"/>
            <a:ext cx="6618288" cy="885825"/>
          </a:xfrm>
        </p:spPr>
        <p:txBody>
          <a:bodyPr tIns="0" bIns="0"/>
          <a:lstStyle>
            <a:lvl1pPr>
              <a:defRPr>
                <a:solidFill>
                  <a:srgbClr val="008BBF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nl-NL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4113213"/>
            <a:ext cx="6618288" cy="1144587"/>
          </a:xfrm>
        </p:spPr>
        <p:txBody>
          <a:bodyPr/>
          <a:lstStyle>
            <a:lvl1pPr marL="0" indent="0">
              <a:defRPr>
                <a:solidFill>
                  <a:srgbClr val="008BBF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nl-NL" noProof="0" smtClean="0"/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4146550" cy="2547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333375"/>
            <a:ext cx="2170112" cy="995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0" y="1595438"/>
            <a:ext cx="9144000" cy="319087"/>
          </a:xfrm>
          <a:prstGeom prst="rect">
            <a:avLst/>
          </a:prstGeom>
          <a:solidFill>
            <a:srgbClr val="7FA1B6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0" y="1914525"/>
            <a:ext cx="9144000" cy="319088"/>
          </a:xfrm>
          <a:prstGeom prst="rect">
            <a:avLst/>
          </a:prstGeom>
          <a:solidFill>
            <a:srgbClr val="7FA1B6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0" y="2233613"/>
            <a:ext cx="9144000" cy="319087"/>
          </a:xfrm>
          <a:prstGeom prst="rect">
            <a:avLst/>
          </a:prstGeom>
          <a:solidFill>
            <a:srgbClr val="7FA1B6">
              <a:alpha val="7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pPr algn="ctr" defTabSz="414338" hangingPunct="0">
              <a:lnSpc>
                <a:spcPct val="80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1600">
              <a:solidFill>
                <a:schemeClr val="bg1"/>
              </a:solidFill>
              <a:ea typeface="MS Gothic" charset="-128"/>
            </a:endParaRPr>
          </a:p>
        </p:txBody>
      </p:sp>
      <p:sp>
        <p:nvSpPr>
          <p:cNvPr id="3085" name="Line 13"/>
          <p:cNvSpPr>
            <a:spLocks noChangeShapeType="1"/>
          </p:cNvSpPr>
          <p:nvPr/>
        </p:nvSpPr>
        <p:spPr bwMode="auto">
          <a:xfrm>
            <a:off x="0" y="1914525"/>
            <a:ext cx="9144000" cy="158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6" name="Line 14"/>
          <p:cNvSpPr>
            <a:spLocks noChangeShapeType="1"/>
          </p:cNvSpPr>
          <p:nvPr/>
        </p:nvSpPr>
        <p:spPr bwMode="auto">
          <a:xfrm>
            <a:off x="0" y="2233613"/>
            <a:ext cx="9144000" cy="1587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7" name="Line 15"/>
          <p:cNvSpPr>
            <a:spLocks noChangeShapeType="1"/>
          </p:cNvSpPr>
          <p:nvPr/>
        </p:nvSpPr>
        <p:spPr bwMode="auto">
          <a:xfrm>
            <a:off x="0" y="1595438"/>
            <a:ext cx="9144000" cy="1587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9" name="Rectangle 17"/>
          <p:cNvSpPr>
            <a:spLocks noGrp="1" noChangeArrowheads="1"/>
          </p:cNvSpPr>
          <p:nvPr>
            <p:ph type="dt" sz="quarter" idx="2"/>
          </p:nvPr>
        </p:nvSpPr>
        <p:spPr>
          <a:xfrm>
            <a:off x="2057400" y="5803900"/>
            <a:ext cx="6618288" cy="338138"/>
          </a:xfrm>
        </p:spPr>
        <p:txBody>
          <a:bodyPr/>
          <a:lstStyle>
            <a:lvl1pPr>
              <a:defRPr sz="1600"/>
            </a:lvl1pPr>
          </a:lstStyle>
          <a:p>
            <a:fld id="{160C8537-CD5B-4F6A-8990-14BC11FCC3F8}" type="datetime4">
              <a:rPr lang="nl-NL"/>
              <a:pPr/>
              <a:t>5 januari 2016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291F89-4BA7-4C49-BB83-D4DCEE9C4456}" type="datetime4">
              <a:rPr lang="nl-NL"/>
              <a:pPr/>
              <a:t>5 januari 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818E87-0CAE-4287-929D-B4842452C8B9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268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5300" y="233363"/>
            <a:ext cx="2047875" cy="5549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6913" y="233363"/>
            <a:ext cx="5995987" cy="5549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72B385-FD84-40AD-B908-87ABF84FD2B9}" type="datetime4">
              <a:rPr lang="nl-NL"/>
              <a:pPr/>
              <a:t>5 januari 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A78DCF-9440-4728-B0F5-FDF8D942C7C7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2585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861030A-D9DC-426C-A4D0-5E7AEAC0AFF5}" type="datetime4">
              <a:rPr lang="nl-NL"/>
              <a:pPr/>
              <a:t>5 januari 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88C096-3EE4-4BEC-940C-289F65359199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7104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BC86C5-C2DA-4EDA-978F-153C5DCCD893}" type="datetime4">
              <a:rPr lang="nl-NL"/>
              <a:pPr/>
              <a:t>5 januari 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9D835F-19BB-40F0-A624-FCF442D93431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3393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6913" y="1482725"/>
            <a:ext cx="3860800" cy="43005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0113" y="1482725"/>
            <a:ext cx="3860800" cy="43005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FA4A45C-8E2C-4CC1-BAFB-88DD43DE8E64}" type="datetime4">
              <a:rPr lang="nl-NL"/>
              <a:pPr/>
              <a:t>5 januari 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9EC3BE-B9AC-4CC1-B14D-FDB303D2EBD7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07489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801291-FFFF-4F4C-A168-DA7A6385C733}" type="datetime4">
              <a:rPr lang="nl-NL"/>
              <a:pPr/>
              <a:t>5 januari 2016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918990-E9C6-47B7-89CA-82525F27E0F2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0343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2829E7-E8E5-4B14-BE56-71B664FDC8B4}" type="datetime4">
              <a:rPr lang="nl-NL"/>
              <a:pPr/>
              <a:t>5 januari 2016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CDB34A-53C9-4D7D-8EBA-7309284EFFDA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8070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722F8CD-E568-4F97-8364-BEB69C552994}" type="datetime4">
              <a:rPr lang="nl-NL"/>
              <a:pPr/>
              <a:t>5 januari 2016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3D0F2F-A621-435F-B4D2-0418B1EB607A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9685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9A1269-1AEE-4084-8D63-4001D443C445}" type="datetime4">
              <a:rPr lang="nl-NL"/>
              <a:pPr/>
              <a:t>5 januari 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1E9F8B-D355-436C-A5FF-D203EE356B4D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6791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AFB461-D481-48BC-950A-0FE646C02DF3}" type="datetime4">
              <a:rPr lang="nl-NL"/>
              <a:pPr/>
              <a:t>5 januari 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010FE2-BC66-4C11-B2D2-0546B1B667B1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5891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6913" y="1482725"/>
            <a:ext cx="7874000" cy="430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 om de opmaakprofielen van de modeltekst te bewerken</a:t>
            </a:r>
          </a:p>
          <a:p>
            <a:pPr lvl="1"/>
            <a:r>
              <a:rPr lang="en-GB" smtClean="0"/>
              <a:t>Tweede niveau</a:t>
            </a:r>
          </a:p>
          <a:p>
            <a:pPr lvl="2"/>
            <a:r>
              <a:rPr lang="en-GB" smtClean="0"/>
              <a:t>Derde niveau</a:t>
            </a:r>
          </a:p>
          <a:p>
            <a:pPr lvl="3"/>
            <a:r>
              <a:rPr lang="en-GB" smtClean="0"/>
              <a:t>Vierde niveau</a:t>
            </a:r>
          </a:p>
          <a:p>
            <a:pPr lvl="4"/>
            <a:r>
              <a:rPr lang="en-GB" smtClean="0"/>
              <a:t>Vijfde niveau</a:t>
            </a:r>
          </a:p>
          <a:p>
            <a:pPr lvl="0"/>
            <a:endParaRPr lang="nl-NL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122613" y="6613525"/>
            <a:ext cx="1436687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8BBF"/>
                </a:solidFill>
              </a:defRPr>
            </a:lvl1pPr>
          </a:lstStyle>
          <a:p>
            <a:fld id="{66F9FA89-AA74-4661-B676-D671F0EF0075}" type="datetime4">
              <a:rPr lang="nl-NL"/>
              <a:pPr/>
              <a:t>5 januari 2016</a:t>
            </a:fld>
            <a:endParaRPr 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5800" y="6613525"/>
            <a:ext cx="243998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008BBF"/>
                </a:solidFill>
              </a:defRPr>
            </a:lvl1pPr>
          </a:lstStyle>
          <a:p>
            <a:endParaRPr 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483100" y="6613525"/>
            <a:ext cx="4683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8BBF"/>
                </a:solidFill>
              </a:defRPr>
            </a:lvl1pPr>
          </a:lstStyle>
          <a:p>
            <a:fld id="{DC5A28C5-F21B-4021-BE2C-2B9D4123791C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-1588"/>
            <a:ext cx="9123363" cy="954088"/>
          </a:xfrm>
          <a:prstGeom prst="rect">
            <a:avLst/>
          </a:prstGeom>
          <a:solidFill>
            <a:srgbClr val="A6A69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925" y="-1588"/>
            <a:ext cx="1489075" cy="955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3" name="Picture 9" descr="D111-007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788" y="-22225"/>
            <a:ext cx="1585912" cy="97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-14288" y="-26988"/>
            <a:ext cx="9123363" cy="319088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317500"/>
            <a:ext cx="9123363" cy="317500"/>
          </a:xfrm>
          <a:prstGeom prst="rect">
            <a:avLst/>
          </a:prstGeom>
          <a:solidFill>
            <a:schemeClr val="tx1">
              <a:alpha val="35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635000"/>
            <a:ext cx="9123363" cy="3175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pPr algn="ctr" defTabSz="414338" hangingPunct="0">
              <a:lnSpc>
                <a:spcPct val="80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1600">
              <a:solidFill>
                <a:schemeClr val="bg1"/>
              </a:solidFill>
              <a:ea typeface="MS Gothic" charset="-128"/>
            </a:endParaRPr>
          </a:p>
        </p:txBody>
      </p:sp>
      <p:sp>
        <p:nvSpPr>
          <p:cNvPr id="1037" name="Line 13"/>
          <p:cNvSpPr>
            <a:spLocks noChangeShapeType="1"/>
          </p:cNvSpPr>
          <p:nvPr/>
        </p:nvSpPr>
        <p:spPr bwMode="auto">
          <a:xfrm>
            <a:off x="0" y="317500"/>
            <a:ext cx="9123363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8" name="Line 14"/>
          <p:cNvSpPr>
            <a:spLocks noChangeShapeType="1"/>
          </p:cNvSpPr>
          <p:nvPr/>
        </p:nvSpPr>
        <p:spPr bwMode="auto">
          <a:xfrm>
            <a:off x="0" y="635000"/>
            <a:ext cx="9123363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9" name="Line 15"/>
          <p:cNvSpPr>
            <a:spLocks noChangeShapeType="1"/>
          </p:cNvSpPr>
          <p:nvPr/>
        </p:nvSpPr>
        <p:spPr bwMode="auto">
          <a:xfrm>
            <a:off x="0" y="952500"/>
            <a:ext cx="9123363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96913" y="233363"/>
            <a:ext cx="8196262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te bewerken</a:t>
            </a:r>
          </a:p>
        </p:txBody>
      </p:sp>
      <p:pic>
        <p:nvPicPr>
          <p:cNvPr id="1042" name="Picture 18" descr="woordmerk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323013"/>
            <a:ext cx="1573213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B2B2B2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Line 19"/>
          <p:cNvSpPr>
            <a:spLocks noChangeShapeType="1"/>
          </p:cNvSpPr>
          <p:nvPr/>
        </p:nvSpPr>
        <p:spPr bwMode="auto">
          <a:xfrm flipH="1">
            <a:off x="0" y="6467475"/>
            <a:ext cx="7032625" cy="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FFFFE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FFFFE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FFFFE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FFFFE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FFFFE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FFFFE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FFFFE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FFFFE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FFFFE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8BBF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8BBF"/>
        </a:buClr>
        <a:buFont typeface="Arial" charset="0"/>
        <a:buChar char="&gt;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8BBF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8BBF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8BBF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8BBF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8BBF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8BBF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g"/><Relationship Id="rId4" Type="http://schemas.openxmlformats.org/officeDocument/2006/relationships/image" Target="../media/image7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5.png"/><Relationship Id="rId5" Type="http://schemas.openxmlformats.org/officeDocument/2006/relationships/image" Target="../media/image11.png"/><Relationship Id="rId10" Type="http://schemas.openxmlformats.org/officeDocument/2006/relationships/image" Target="../media/image14.png"/><Relationship Id="rId4" Type="http://schemas.openxmlformats.org/officeDocument/2006/relationships/image" Target="../media/image10.gif"/><Relationship Id="rId9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5.png"/><Relationship Id="rId5" Type="http://schemas.openxmlformats.org/officeDocument/2006/relationships/image" Target="../media/image11.png"/><Relationship Id="rId10" Type="http://schemas.openxmlformats.org/officeDocument/2006/relationships/image" Target="../media/image14.png"/><Relationship Id="rId4" Type="http://schemas.openxmlformats.org/officeDocument/2006/relationships/image" Target="../media/image10.gif"/><Relationship Id="rId9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5.png"/><Relationship Id="rId5" Type="http://schemas.openxmlformats.org/officeDocument/2006/relationships/image" Target="../media/image11.png"/><Relationship Id="rId10" Type="http://schemas.openxmlformats.org/officeDocument/2006/relationships/image" Target="../media/image14.png"/><Relationship Id="rId4" Type="http://schemas.openxmlformats.org/officeDocument/2006/relationships/image" Target="../media/image10.gif"/><Relationship Id="rId9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5.png"/><Relationship Id="rId5" Type="http://schemas.openxmlformats.org/officeDocument/2006/relationships/image" Target="../media/image11.png"/><Relationship Id="rId10" Type="http://schemas.openxmlformats.org/officeDocument/2006/relationships/image" Target="../media/image14.png"/><Relationship Id="rId4" Type="http://schemas.openxmlformats.org/officeDocument/2006/relationships/image" Target="../media/image10.gif"/><Relationship Id="rId9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5.png"/><Relationship Id="rId5" Type="http://schemas.openxmlformats.org/officeDocument/2006/relationships/image" Target="../media/image11.png"/><Relationship Id="rId10" Type="http://schemas.openxmlformats.org/officeDocument/2006/relationships/image" Target="../media/image14.png"/><Relationship Id="rId4" Type="http://schemas.openxmlformats.org/officeDocument/2006/relationships/image" Target="../media/image10.gif"/><Relationship Id="rId9" Type="http://schemas.openxmlformats.org/officeDocument/2006/relationships/image" Target="../media/image7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5.png"/><Relationship Id="rId5" Type="http://schemas.openxmlformats.org/officeDocument/2006/relationships/image" Target="../media/image11.png"/><Relationship Id="rId10" Type="http://schemas.openxmlformats.org/officeDocument/2006/relationships/image" Target="../media/image14.png"/><Relationship Id="rId4" Type="http://schemas.openxmlformats.org/officeDocument/2006/relationships/image" Target="../media/image10.gif"/><Relationship Id="rId9" Type="http://schemas.openxmlformats.org/officeDocument/2006/relationships/image" Target="../media/image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/>
          <a:p>
            <a:fld id="{0F1C1D6C-4B74-4CA6-AD23-50FFC11087F7}" type="datetime4">
              <a:rPr lang="nl-NL"/>
              <a:pPr/>
              <a:t>5 januari 2016</a:t>
            </a:fld>
            <a:endParaRPr lang="nl-NL" dirty="0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57400" y="2743077"/>
            <a:ext cx="6618288" cy="885825"/>
          </a:xfrm>
        </p:spPr>
        <p:txBody>
          <a:bodyPr/>
          <a:lstStyle/>
          <a:p>
            <a:r>
              <a:rPr lang="nl-NL" dirty="0" smtClean="0"/>
              <a:t>Klimaatrobuuste effectvoorspelling</a:t>
            </a:r>
            <a:br>
              <a:rPr lang="nl-NL" dirty="0" smtClean="0"/>
            </a:br>
            <a:r>
              <a:rPr lang="nl-NL" dirty="0" smtClean="0"/>
              <a:t>voor natuur: het lonkend perspectief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Remco van </a:t>
            </a:r>
            <a:r>
              <a:rPr lang="en-US" sz="1600" dirty="0" err="1" smtClean="0"/>
              <a:t>Ek</a:t>
            </a:r>
            <a:r>
              <a:rPr lang="en-US" sz="1600" dirty="0" smtClean="0"/>
              <a:t>, Flip Witte, Janet Mol, </a:t>
            </a:r>
            <a:r>
              <a:rPr lang="en-US" sz="1600" b="0" dirty="0" smtClean="0"/>
              <a:t/>
            </a:r>
            <a:br>
              <a:rPr lang="en-US" sz="1600" b="0" dirty="0" smtClean="0"/>
            </a:br>
            <a:r>
              <a:rPr lang="en-US" sz="1600" b="0" dirty="0" smtClean="0"/>
              <a:t>Wim de Vries, </a:t>
            </a:r>
            <a:r>
              <a:rPr lang="en-US" sz="1600" b="0" dirty="0" err="1" smtClean="0"/>
              <a:t>Wieger</a:t>
            </a:r>
            <a:r>
              <a:rPr lang="en-US" sz="1600" b="0" dirty="0" smtClean="0"/>
              <a:t> Wamelink, Wim van </a:t>
            </a:r>
            <a:r>
              <a:rPr lang="en-US" sz="1600" b="0" dirty="0"/>
              <a:t>der Linden, </a:t>
            </a:r>
            <a:r>
              <a:rPr lang="en-US" sz="1600" b="0" dirty="0" smtClean="0"/>
              <a:t>Han </a:t>
            </a:r>
            <a:r>
              <a:rPr lang="en-US" sz="1600" b="0" dirty="0"/>
              <a:t>Runhaar, </a:t>
            </a:r>
            <a:r>
              <a:rPr lang="en-US" sz="1600" b="0" dirty="0" smtClean="0"/>
              <a:t>Ruud </a:t>
            </a:r>
            <a:r>
              <a:rPr lang="en-US" sz="1600" b="0" dirty="0"/>
              <a:t>Bartholomeus, </a:t>
            </a:r>
            <a:r>
              <a:rPr lang="en-US" sz="1600" b="0" dirty="0" err="1" smtClean="0"/>
              <a:t>Gijsbert</a:t>
            </a:r>
            <a:r>
              <a:rPr lang="en-US" sz="1600" b="0" dirty="0" smtClean="0"/>
              <a:t> </a:t>
            </a:r>
            <a:r>
              <a:rPr lang="en-US" sz="1600" b="0" dirty="0" err="1" smtClean="0"/>
              <a:t>Cirkel</a:t>
            </a:r>
            <a:r>
              <a:rPr lang="en-US" sz="1600" b="0" dirty="0" smtClean="0"/>
              <a:t>, Yuki </a:t>
            </a:r>
            <a:r>
              <a:rPr lang="en-US" sz="1600" b="0" dirty="0"/>
              <a:t>Fujita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255"/>
          <a:stretch/>
        </p:blipFill>
        <p:spPr>
          <a:xfrm>
            <a:off x="4267200" y="4994232"/>
            <a:ext cx="3249168" cy="685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5094244"/>
            <a:ext cx="1450730" cy="408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D47B-D3B8-4E22-B0E7-789ED2DCD0DC}" type="datetime4">
              <a:rPr lang="nl-NL"/>
              <a:pPr/>
              <a:t>5 januari 2016</a:t>
            </a:fld>
            <a:endParaRPr lang="nl-NL" dirty="0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96913" y="259997"/>
            <a:ext cx="7835900" cy="611187"/>
          </a:xfrm>
        </p:spPr>
        <p:txBody>
          <a:bodyPr/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Lonkend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perspectief</a:t>
            </a:r>
            <a:r>
              <a:rPr lang="en-US" sz="2400" dirty="0" smtClean="0">
                <a:solidFill>
                  <a:schemeClr val="bg1"/>
                </a:solidFill>
              </a:rPr>
              <a:t/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000" b="0" dirty="0" err="1" smtClean="0">
                <a:solidFill>
                  <a:schemeClr val="bg1"/>
                </a:solidFill>
              </a:rPr>
              <a:t>Klimaatrobuuste</a:t>
            </a:r>
            <a:r>
              <a:rPr lang="en-US" sz="2000" b="0" dirty="0" smtClean="0">
                <a:solidFill>
                  <a:schemeClr val="bg1"/>
                </a:solidFill>
              </a:rPr>
              <a:t> </a:t>
            </a:r>
            <a:r>
              <a:rPr lang="en-US" sz="2000" b="0" dirty="0" err="1" smtClean="0">
                <a:solidFill>
                  <a:schemeClr val="bg1"/>
                </a:solidFill>
              </a:rPr>
              <a:t>effectvoorspelling</a:t>
            </a:r>
            <a:endParaRPr lang="en-US" b="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2767" y="1240575"/>
            <a:ext cx="825051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b="1" dirty="0" smtClean="0"/>
              <a:t>breed </a:t>
            </a:r>
            <a:r>
              <a:rPr lang="en-US" b="1" dirty="0" err="1" smtClean="0"/>
              <a:t>beschikbaar</a:t>
            </a:r>
            <a:r>
              <a:rPr lang="en-US" b="1" dirty="0" smtClean="0"/>
              <a:t> en </a:t>
            </a:r>
            <a:r>
              <a:rPr lang="en-US" b="1" dirty="0" err="1" smtClean="0"/>
              <a:t>inzetbaar</a:t>
            </a:r>
            <a:r>
              <a:rPr lang="en-US" b="1" dirty="0" smtClean="0"/>
              <a:t> tool </a:t>
            </a:r>
            <a:r>
              <a:rPr lang="en-US" dirty="0" err="1" smtClean="0"/>
              <a:t>voor</a:t>
            </a:r>
            <a:r>
              <a:rPr lang="en-US" dirty="0" smtClean="0"/>
              <a:t> </a:t>
            </a:r>
            <a:r>
              <a:rPr lang="en-US" dirty="0" err="1" smtClean="0"/>
              <a:t>effectbepaling</a:t>
            </a:r>
            <a:r>
              <a:rPr lang="en-US" dirty="0" smtClean="0"/>
              <a:t> van: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err="1" smtClean="0"/>
              <a:t>Klimaatscenario’s</a:t>
            </a:r>
            <a:r>
              <a:rPr lang="en-US" dirty="0" smtClean="0"/>
              <a:t>,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err="1" smtClean="0"/>
              <a:t>Waterhuishoudkundige</a:t>
            </a:r>
            <a:r>
              <a:rPr lang="en-US" dirty="0" smtClean="0"/>
              <a:t> </a:t>
            </a:r>
            <a:r>
              <a:rPr lang="en-US" dirty="0" err="1" smtClean="0"/>
              <a:t>maatregelen</a:t>
            </a:r>
            <a:r>
              <a:rPr lang="en-US" dirty="0" smtClean="0"/>
              <a:t>,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err="1" smtClean="0"/>
              <a:t>Beheersmaatregelen</a:t>
            </a:r>
            <a:r>
              <a:rPr lang="en-US" dirty="0" smtClean="0"/>
              <a:t>,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err="1" smtClean="0"/>
              <a:t>Atmosferische</a:t>
            </a:r>
            <a:r>
              <a:rPr lang="en-US" dirty="0" smtClean="0"/>
              <a:t> </a:t>
            </a:r>
            <a:r>
              <a:rPr lang="en-US" dirty="0" err="1" smtClean="0"/>
              <a:t>depositie</a:t>
            </a:r>
            <a:r>
              <a:rPr lang="en-US" dirty="0" smtClean="0"/>
              <a:t> (PAS)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Basis is </a:t>
            </a:r>
            <a:r>
              <a:rPr lang="en-US" b="1" dirty="0" err="1" smtClean="0"/>
              <a:t>procesmodellen</a:t>
            </a:r>
            <a:r>
              <a:rPr lang="en-US" dirty="0" smtClean="0"/>
              <a:t>, </a:t>
            </a:r>
            <a:r>
              <a:rPr lang="en-US" dirty="0" err="1" smtClean="0"/>
              <a:t>waardoor</a:t>
            </a:r>
            <a:r>
              <a:rPr lang="en-US" dirty="0" smtClean="0"/>
              <a:t> </a:t>
            </a:r>
            <a:r>
              <a:rPr lang="en-US" b="1" dirty="0" err="1" smtClean="0"/>
              <a:t>nieuwe</a:t>
            </a:r>
            <a:r>
              <a:rPr lang="en-US" b="1" dirty="0" smtClean="0"/>
              <a:t> </a:t>
            </a:r>
            <a:r>
              <a:rPr lang="en-US" b="1" dirty="0" err="1" smtClean="0"/>
              <a:t>inzichten</a:t>
            </a:r>
            <a:r>
              <a:rPr lang="en-US" b="1" dirty="0" smtClean="0"/>
              <a:t> </a:t>
            </a:r>
            <a:r>
              <a:rPr lang="en-US" dirty="0" err="1" smtClean="0"/>
              <a:t>kunnen</a:t>
            </a:r>
            <a:r>
              <a:rPr lang="en-US" dirty="0" smtClean="0"/>
              <a:t> </a:t>
            </a:r>
            <a:r>
              <a:rPr lang="en-US" dirty="0" err="1" smtClean="0"/>
              <a:t>worden</a:t>
            </a:r>
            <a:r>
              <a:rPr lang="en-US" dirty="0" smtClean="0"/>
              <a:t> </a:t>
            </a:r>
            <a:r>
              <a:rPr lang="en-US" dirty="0" err="1" smtClean="0"/>
              <a:t>ingebouwd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/>
              <a:t>Kennis</a:t>
            </a:r>
            <a:r>
              <a:rPr lang="en-US" dirty="0" smtClean="0"/>
              <a:t> in </a:t>
            </a:r>
            <a:r>
              <a:rPr lang="en-US" dirty="0" err="1" smtClean="0"/>
              <a:t>procesmodellen</a:t>
            </a:r>
            <a:r>
              <a:rPr lang="en-US" dirty="0" smtClean="0"/>
              <a:t> </a:t>
            </a:r>
            <a:r>
              <a:rPr lang="en-US" dirty="0" err="1" smtClean="0"/>
              <a:t>wordt</a:t>
            </a:r>
            <a:r>
              <a:rPr lang="en-US" dirty="0" smtClean="0"/>
              <a:t> </a:t>
            </a:r>
            <a:r>
              <a:rPr lang="en-US" dirty="0" err="1" smtClean="0"/>
              <a:t>omgezet</a:t>
            </a:r>
            <a:r>
              <a:rPr lang="en-US" dirty="0" smtClean="0"/>
              <a:t> </a:t>
            </a:r>
            <a:r>
              <a:rPr lang="en-US" dirty="0" err="1" smtClean="0"/>
              <a:t>naar</a:t>
            </a:r>
            <a:r>
              <a:rPr lang="en-US" dirty="0" smtClean="0"/>
              <a:t> </a:t>
            </a:r>
            <a:r>
              <a:rPr lang="en-US" dirty="0" err="1" smtClean="0"/>
              <a:t>reprofuncties</a:t>
            </a:r>
            <a:r>
              <a:rPr lang="en-US" dirty="0" smtClean="0"/>
              <a:t>, </a:t>
            </a:r>
            <a:r>
              <a:rPr lang="en-US" dirty="0" err="1" smtClean="0"/>
              <a:t>waardoor</a:t>
            </a:r>
            <a:endParaRPr lang="en-US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b="1" dirty="0" err="1" smtClean="0"/>
              <a:t>snel</a:t>
            </a:r>
            <a:r>
              <a:rPr lang="en-US" dirty="0" smtClean="0"/>
              <a:t> en </a:t>
            </a:r>
            <a:r>
              <a:rPr lang="en-US" b="1" dirty="0" err="1" smtClean="0"/>
              <a:t>praktisch</a:t>
            </a:r>
            <a:r>
              <a:rPr lang="en-US" b="1" dirty="0" smtClean="0"/>
              <a:t> </a:t>
            </a:r>
            <a:r>
              <a:rPr lang="en-US" b="1" dirty="0" err="1" smtClean="0"/>
              <a:t>toepasbaar</a:t>
            </a:r>
            <a:r>
              <a:rPr lang="en-US" b="1" dirty="0" smtClean="0"/>
              <a:t> </a:t>
            </a:r>
            <a:r>
              <a:rPr lang="en-US" dirty="0" smtClean="0"/>
              <a:t>tool </a:t>
            </a:r>
            <a:r>
              <a:rPr lang="en-US" dirty="0" err="1" smtClean="0"/>
              <a:t>ontstaat</a:t>
            </a:r>
            <a:endParaRPr lang="en-US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err="1" smtClean="0"/>
              <a:t>Wat</a:t>
            </a:r>
            <a:r>
              <a:rPr lang="en-US" dirty="0" smtClean="0"/>
              <a:t> </a:t>
            </a:r>
            <a:r>
              <a:rPr lang="en-US" b="1" dirty="0" err="1" smtClean="0"/>
              <a:t>grote</a:t>
            </a:r>
            <a:r>
              <a:rPr lang="en-US" b="1" dirty="0" smtClean="0"/>
              <a:t> </a:t>
            </a:r>
            <a:r>
              <a:rPr lang="en-US" b="1" dirty="0" err="1" smtClean="0"/>
              <a:t>gebieden</a:t>
            </a:r>
            <a:r>
              <a:rPr lang="en-US" b="1" dirty="0" smtClean="0"/>
              <a:t> </a:t>
            </a:r>
            <a:r>
              <a:rPr lang="en-US" dirty="0" smtClean="0"/>
              <a:t>met </a:t>
            </a:r>
            <a:r>
              <a:rPr lang="en-US" b="1" dirty="0" err="1" smtClean="0"/>
              <a:t>hoge</a:t>
            </a:r>
            <a:r>
              <a:rPr lang="en-US" b="1" dirty="0" smtClean="0"/>
              <a:t> </a:t>
            </a:r>
            <a:r>
              <a:rPr lang="en-US" b="1" dirty="0" err="1" smtClean="0"/>
              <a:t>resolutie</a:t>
            </a:r>
            <a:r>
              <a:rPr lang="en-US" b="1" dirty="0" smtClean="0"/>
              <a:t> </a:t>
            </a:r>
            <a:r>
              <a:rPr lang="en-US" b="1" dirty="0" err="1" smtClean="0"/>
              <a:t>snel</a:t>
            </a:r>
            <a:r>
              <a:rPr lang="en-US" b="1" dirty="0" smtClean="0"/>
              <a:t> </a:t>
            </a:r>
            <a:r>
              <a:rPr lang="en-US" dirty="0" err="1" smtClean="0"/>
              <a:t>kan</a:t>
            </a:r>
            <a:r>
              <a:rPr lang="en-US" dirty="0" smtClean="0"/>
              <a:t> </a:t>
            </a:r>
            <a:r>
              <a:rPr lang="en-US" dirty="0" err="1" smtClean="0"/>
              <a:t>doorrekenen</a:t>
            </a:r>
            <a:endParaRPr lang="en-US" dirty="0" smtClean="0"/>
          </a:p>
          <a:p>
            <a:pPr marL="742950" lvl="1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err="1" smtClean="0"/>
              <a:t>Flexibel</a:t>
            </a:r>
            <a:r>
              <a:rPr lang="en-US" b="1" dirty="0" smtClean="0"/>
              <a:t> qua </a:t>
            </a:r>
            <a:r>
              <a:rPr lang="en-US" b="1" dirty="0" err="1" smtClean="0"/>
              <a:t>te</a:t>
            </a:r>
            <a:r>
              <a:rPr lang="en-US" b="1" dirty="0" smtClean="0"/>
              <a:t> </a:t>
            </a:r>
            <a:r>
              <a:rPr lang="en-US" b="1" dirty="0" err="1" smtClean="0"/>
              <a:t>hanteren</a:t>
            </a:r>
            <a:r>
              <a:rPr lang="en-US" b="1" dirty="0" smtClean="0"/>
              <a:t> </a:t>
            </a:r>
            <a:r>
              <a:rPr lang="en-US" b="1" dirty="0" err="1" smtClean="0"/>
              <a:t>vegetatie</a:t>
            </a:r>
            <a:r>
              <a:rPr lang="en-US" b="1" dirty="0" smtClean="0"/>
              <a:t> </a:t>
            </a:r>
            <a:r>
              <a:rPr lang="en-US" b="1" dirty="0" err="1" smtClean="0"/>
              <a:t>eenheden</a:t>
            </a:r>
            <a:r>
              <a:rPr lang="en-US" b="1" dirty="0" smtClean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aansluiting</a:t>
            </a:r>
            <a:r>
              <a:rPr lang="en-US" dirty="0" smtClean="0"/>
              <a:t> op SNL </a:t>
            </a:r>
            <a:r>
              <a:rPr lang="en-US" dirty="0" err="1" smtClean="0"/>
              <a:t>beheertypen</a:t>
            </a:r>
            <a:r>
              <a:rPr lang="en-US" dirty="0" smtClean="0"/>
              <a:t>, </a:t>
            </a:r>
            <a:r>
              <a:rPr lang="en-US" dirty="0" err="1" smtClean="0"/>
              <a:t>Natura</a:t>
            </a:r>
            <a:r>
              <a:rPr lang="en-US" dirty="0" smtClean="0"/>
              <a:t> 2000 </a:t>
            </a:r>
            <a:r>
              <a:rPr lang="en-US" dirty="0" err="1" smtClean="0"/>
              <a:t>habitattypen</a:t>
            </a:r>
            <a:r>
              <a:rPr lang="en-US" dirty="0" smtClean="0"/>
              <a:t>)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/>
              <a:t>Voorzien</a:t>
            </a:r>
            <a:r>
              <a:rPr lang="en-US" dirty="0" smtClean="0"/>
              <a:t> van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b="1" dirty="0" err="1" smtClean="0"/>
              <a:t>gebruikersvriendelijke</a:t>
            </a:r>
            <a:r>
              <a:rPr lang="en-US" b="1" dirty="0" smtClean="0"/>
              <a:t> </a:t>
            </a:r>
            <a:r>
              <a:rPr lang="en-US" b="1" dirty="0" err="1" smtClean="0"/>
              <a:t>schil</a:t>
            </a:r>
            <a:r>
              <a:rPr lang="en-US" b="1" dirty="0" smtClean="0"/>
              <a:t> (</a:t>
            </a:r>
            <a:r>
              <a:rPr lang="en-US" b="1" dirty="0" err="1" smtClean="0">
                <a:solidFill>
                  <a:srgbClr val="C00000"/>
                </a:solidFill>
              </a:rPr>
              <a:t>voorbeeld</a:t>
            </a:r>
            <a:r>
              <a:rPr lang="en-US" b="1" dirty="0" smtClean="0"/>
              <a:t>)</a:t>
            </a:r>
            <a:endParaRPr lang="en-GB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255"/>
          <a:stretch/>
        </p:blipFill>
        <p:spPr>
          <a:xfrm>
            <a:off x="0" y="6256865"/>
            <a:ext cx="2569828" cy="5424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556" y="6367245"/>
            <a:ext cx="1321888" cy="37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96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D47B-D3B8-4E22-B0E7-789ED2DCD0DC}" type="datetime4">
              <a:rPr lang="nl-NL"/>
              <a:pPr/>
              <a:t>5 januari 2016</a:t>
            </a:fld>
            <a:endParaRPr lang="nl-NL" dirty="0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96913" y="259997"/>
            <a:ext cx="7835900" cy="611187"/>
          </a:xfrm>
        </p:spPr>
        <p:txBody>
          <a:bodyPr/>
          <a:lstStyle/>
          <a:p>
            <a:r>
              <a:rPr lang="en-US" sz="2400" dirty="0">
                <a:solidFill>
                  <a:schemeClr val="bg1"/>
                </a:solidFill>
              </a:rPr>
              <a:t>2. </a:t>
            </a:r>
            <a:r>
              <a:rPr lang="nl-NL" sz="2400" dirty="0" smtClean="0">
                <a:solidFill>
                  <a:schemeClr val="bg1"/>
                </a:solidFill>
              </a:rPr>
              <a:t>Waarom </a:t>
            </a:r>
            <a:r>
              <a:rPr lang="nl-NL" sz="2400" dirty="0">
                <a:solidFill>
                  <a:schemeClr val="bg1"/>
                </a:solidFill>
              </a:rPr>
              <a:t>modellen / tools </a:t>
            </a:r>
            <a:r>
              <a:rPr lang="nl-NL" sz="2400" dirty="0" smtClean="0">
                <a:solidFill>
                  <a:schemeClr val="bg1"/>
                </a:solidFill>
              </a:rPr>
              <a:t>?</a:t>
            </a:r>
            <a:br>
              <a:rPr lang="nl-NL" sz="2400" dirty="0" smtClean="0">
                <a:solidFill>
                  <a:schemeClr val="bg1"/>
                </a:solidFill>
              </a:rPr>
            </a:br>
            <a:r>
              <a:rPr lang="nl-NL" sz="2000" b="0" dirty="0" smtClean="0">
                <a:solidFill>
                  <a:schemeClr val="bg1"/>
                </a:solidFill>
              </a:rPr>
              <a:t>Huidige situatie</a:t>
            </a:r>
            <a:endParaRPr lang="en-US" b="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81235" y="1630234"/>
            <a:ext cx="8243667" cy="409342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Beheersvragen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provincie</a:t>
            </a:r>
            <a:r>
              <a:rPr lang="en-US" sz="2000" b="1" dirty="0" smtClean="0"/>
              <a:t> en </a:t>
            </a:r>
            <a:r>
              <a:rPr lang="en-US" sz="2000" b="1" dirty="0" err="1" smtClean="0"/>
              <a:t>waterschap</a:t>
            </a:r>
            <a:endParaRPr lang="en-US" sz="2000" b="1" dirty="0" smtClean="0"/>
          </a:p>
          <a:p>
            <a:endParaRPr lang="en-US" sz="2000" dirty="0" smtClean="0"/>
          </a:p>
          <a:p>
            <a:r>
              <a:rPr lang="en-US" sz="2000" dirty="0" err="1" smtClean="0"/>
              <a:t>Wat</a:t>
            </a:r>
            <a:r>
              <a:rPr lang="en-US" sz="2000" dirty="0" smtClean="0"/>
              <a:t> is de… 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 smtClean="0"/>
          </a:p>
          <a:p>
            <a:r>
              <a:rPr lang="en-US" sz="2000" dirty="0" smtClean="0"/>
              <a:t>1. </a:t>
            </a:r>
            <a:r>
              <a:rPr lang="en-US" sz="2000" dirty="0" err="1" smtClean="0"/>
              <a:t>kwantiteit</a:t>
            </a:r>
            <a:r>
              <a:rPr lang="en-US" sz="2000" dirty="0" smtClean="0"/>
              <a:t>- en </a:t>
            </a:r>
            <a:r>
              <a:rPr lang="en-US" sz="2000" dirty="0" err="1" smtClean="0"/>
              <a:t>kwaliteit</a:t>
            </a:r>
            <a:r>
              <a:rPr lang="en-US" sz="2000" dirty="0" smtClean="0"/>
              <a:t> van </a:t>
            </a:r>
            <a:r>
              <a:rPr lang="en-US" sz="2000" b="1" dirty="0" err="1" smtClean="0">
                <a:solidFill>
                  <a:schemeClr val="accent5">
                    <a:lumMod val="50000"/>
                  </a:schemeClr>
                </a:solidFill>
              </a:rPr>
              <a:t>bestaande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50000"/>
                  </a:schemeClr>
                </a:solidFill>
              </a:rPr>
              <a:t>natuur</a:t>
            </a:r>
            <a:r>
              <a:rPr lang="en-US" sz="2000" dirty="0" smtClean="0"/>
              <a:t>?</a:t>
            </a:r>
          </a:p>
          <a:p>
            <a:pPr marL="631825" lvl="1" indent="-342900">
              <a:buFont typeface="Wingdings" panose="05000000000000000000" pitchFamily="2" charset="2"/>
              <a:buChar char="Ø"/>
            </a:pPr>
            <a:r>
              <a:rPr lang="en-US" sz="2000" dirty="0" err="1" smtClean="0">
                <a:solidFill>
                  <a:srgbClr val="C00000"/>
                </a:solidFill>
              </a:rPr>
              <a:t>Waternood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versie</a:t>
            </a:r>
            <a:r>
              <a:rPr lang="en-US" sz="2000" dirty="0" smtClean="0">
                <a:solidFill>
                  <a:srgbClr val="C00000"/>
                </a:solidFill>
              </a:rPr>
              <a:t> 3</a:t>
            </a:r>
            <a:r>
              <a:rPr lang="en-US" sz="2000" dirty="0" smtClean="0"/>
              <a:t> (</a:t>
            </a:r>
            <a:r>
              <a:rPr lang="en-US" sz="2000" dirty="0" err="1" smtClean="0"/>
              <a:t>operationeel</a:t>
            </a:r>
            <a:r>
              <a:rPr lang="en-US" sz="2000" dirty="0" smtClean="0"/>
              <a:t> </a:t>
            </a:r>
            <a:r>
              <a:rPr lang="en-US" sz="2000" dirty="0" err="1" smtClean="0"/>
              <a:t>onder</a:t>
            </a:r>
            <a:r>
              <a:rPr lang="en-US" sz="2000" dirty="0" smtClean="0"/>
              <a:t> </a:t>
            </a:r>
            <a:r>
              <a:rPr lang="en-US" sz="2000" dirty="0" err="1" smtClean="0"/>
              <a:t>oudere</a:t>
            </a:r>
            <a:r>
              <a:rPr lang="en-US" sz="2000" dirty="0" smtClean="0"/>
              <a:t> ArcGIS </a:t>
            </a:r>
            <a:r>
              <a:rPr lang="en-US" sz="2000" dirty="0" err="1" smtClean="0"/>
              <a:t>versie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	</a:t>
            </a:r>
          </a:p>
          <a:p>
            <a:r>
              <a:rPr lang="en-US" sz="2000" dirty="0" smtClean="0"/>
              <a:t>2. </a:t>
            </a:r>
            <a:r>
              <a:rPr lang="en-US" sz="2000" dirty="0" err="1" smtClean="0"/>
              <a:t>kwantiteit</a:t>
            </a:r>
            <a:r>
              <a:rPr lang="en-US" sz="2000" dirty="0" smtClean="0"/>
              <a:t>- en </a:t>
            </a:r>
            <a:r>
              <a:rPr lang="en-US" sz="2000" dirty="0" err="1" smtClean="0"/>
              <a:t>kwaliteit</a:t>
            </a:r>
            <a:r>
              <a:rPr lang="en-US" sz="2000" dirty="0" smtClean="0"/>
              <a:t> van </a:t>
            </a:r>
            <a:r>
              <a:rPr lang="en-US" sz="2000" b="1" dirty="0" err="1" smtClean="0">
                <a:solidFill>
                  <a:schemeClr val="accent5">
                    <a:lumMod val="50000"/>
                  </a:schemeClr>
                </a:solidFill>
              </a:rPr>
              <a:t>nieuwe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50000"/>
                  </a:schemeClr>
                </a:solidFill>
              </a:rPr>
              <a:t>natuur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 in </a:t>
            </a:r>
            <a:r>
              <a:rPr lang="en-US" sz="2000" b="1" dirty="0" err="1" smtClean="0">
                <a:solidFill>
                  <a:schemeClr val="accent5">
                    <a:lumMod val="50000"/>
                  </a:schemeClr>
                </a:solidFill>
              </a:rPr>
              <a:t>huidig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50000"/>
                  </a:schemeClr>
                </a:solidFill>
              </a:rPr>
              <a:t>klimaat</a:t>
            </a:r>
            <a:r>
              <a:rPr lang="en-US" sz="2000" dirty="0" smtClean="0"/>
              <a:t>?</a:t>
            </a:r>
            <a:endParaRPr lang="en-US" sz="2000" dirty="0"/>
          </a:p>
          <a:p>
            <a:pPr marL="630238" lvl="1" indent="-350838">
              <a:buFont typeface="Wingdings" panose="05000000000000000000" pitchFamily="2" charset="2"/>
              <a:buChar char="Ø"/>
            </a:pPr>
            <a:r>
              <a:rPr lang="en-US" sz="2000" dirty="0" err="1" smtClean="0">
                <a:solidFill>
                  <a:srgbClr val="C00000"/>
                </a:solidFill>
              </a:rPr>
              <a:t>Waternood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kansrijkdom</a:t>
            </a:r>
            <a:r>
              <a:rPr lang="en-US" sz="2000" dirty="0" smtClean="0">
                <a:solidFill>
                  <a:srgbClr val="C00000"/>
                </a:solidFill>
              </a:rPr>
              <a:t> module </a:t>
            </a:r>
            <a:r>
              <a:rPr lang="en-US" sz="2000" dirty="0" smtClean="0"/>
              <a:t>(</a:t>
            </a:r>
            <a:r>
              <a:rPr lang="en-US" sz="2000" dirty="0" err="1" smtClean="0"/>
              <a:t>beschikbaar</a:t>
            </a:r>
            <a:r>
              <a:rPr lang="en-US" sz="2000" dirty="0" smtClean="0"/>
              <a:t>, </a:t>
            </a:r>
            <a:r>
              <a:rPr lang="en-US" sz="2000" dirty="0" err="1" smtClean="0"/>
              <a:t>niet</a:t>
            </a:r>
            <a:r>
              <a:rPr lang="en-US" sz="2000" dirty="0" smtClean="0"/>
              <a:t> </a:t>
            </a:r>
            <a:r>
              <a:rPr lang="en-US" sz="2000" dirty="0" err="1" smtClean="0"/>
              <a:t>operationeel</a:t>
            </a:r>
            <a:r>
              <a:rPr lang="en-US" sz="2000" dirty="0" smtClean="0"/>
              <a:t>)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/>
          </a:p>
          <a:p>
            <a:r>
              <a:rPr lang="en-US" sz="2000" dirty="0" smtClean="0"/>
              <a:t>3. </a:t>
            </a:r>
            <a:r>
              <a:rPr lang="en-US" sz="2000" dirty="0" err="1" smtClean="0"/>
              <a:t>kwantiteit</a:t>
            </a:r>
            <a:r>
              <a:rPr lang="en-US" sz="2000" dirty="0" smtClean="0"/>
              <a:t>- en </a:t>
            </a:r>
            <a:r>
              <a:rPr lang="en-US" sz="2000" dirty="0" err="1" smtClean="0"/>
              <a:t>kwaliteit</a:t>
            </a:r>
            <a:r>
              <a:rPr lang="en-US" sz="2000" dirty="0" smtClean="0"/>
              <a:t> van </a:t>
            </a:r>
            <a:r>
              <a:rPr lang="en-US" sz="2000" b="1" dirty="0" err="1" smtClean="0">
                <a:solidFill>
                  <a:schemeClr val="accent5">
                    <a:lumMod val="50000"/>
                  </a:schemeClr>
                </a:solidFill>
              </a:rPr>
              <a:t>natuur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 in </a:t>
            </a:r>
            <a:r>
              <a:rPr lang="en-US" sz="2000" b="1" dirty="0" err="1" smtClean="0">
                <a:solidFill>
                  <a:schemeClr val="accent5">
                    <a:lumMod val="50000"/>
                  </a:schemeClr>
                </a:solidFill>
              </a:rPr>
              <a:t>toekomstig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50000"/>
                  </a:schemeClr>
                </a:solidFill>
              </a:rPr>
              <a:t>klimaat</a:t>
            </a:r>
            <a:r>
              <a:rPr lang="en-US" sz="2000" dirty="0" smtClean="0"/>
              <a:t>?</a:t>
            </a:r>
          </a:p>
          <a:p>
            <a:pPr marL="631825" lvl="1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C00000"/>
                </a:solidFill>
              </a:rPr>
              <a:t>Diverse </a:t>
            </a:r>
            <a:r>
              <a:rPr lang="en-US" sz="2000" dirty="0" err="1" smtClean="0">
                <a:solidFill>
                  <a:srgbClr val="C00000"/>
                </a:solidFill>
              </a:rPr>
              <a:t>losse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modellijnen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smtClean="0">
                <a:solidFill>
                  <a:srgbClr val="C00000"/>
                </a:solidFill>
                <a:sym typeface="Wingdings" panose="05000000000000000000" pitchFamily="2" charset="2"/>
              </a:rPr>
              <a:t> </a:t>
            </a:r>
            <a:r>
              <a:rPr lang="en-US" sz="2000" dirty="0" err="1" smtClean="0"/>
              <a:t>naar</a:t>
            </a:r>
            <a:r>
              <a:rPr lang="en-US" sz="2000" dirty="0" smtClean="0"/>
              <a:t> één </a:t>
            </a:r>
            <a:r>
              <a:rPr lang="en-US" sz="2000" dirty="0" err="1" smtClean="0"/>
              <a:t>klimaatrobuust</a:t>
            </a:r>
            <a:r>
              <a:rPr lang="en-US" sz="2000" dirty="0" smtClean="0"/>
              <a:t> model</a:t>
            </a:r>
          </a:p>
          <a:p>
            <a:pPr lvl="1"/>
            <a:endParaRPr lang="en-US" sz="20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255"/>
          <a:stretch/>
        </p:blipFill>
        <p:spPr>
          <a:xfrm>
            <a:off x="0" y="6256865"/>
            <a:ext cx="2569828" cy="5424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556" y="6367245"/>
            <a:ext cx="1321888" cy="37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99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D47B-D3B8-4E22-B0E7-789ED2DCD0DC}" type="datetime4">
              <a:rPr lang="nl-NL"/>
              <a:pPr/>
              <a:t>5 januari 2016</a:t>
            </a:fld>
            <a:endParaRPr lang="nl-NL" dirty="0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96913" y="259997"/>
            <a:ext cx="7835900" cy="611187"/>
          </a:xfrm>
        </p:spPr>
        <p:txBody>
          <a:bodyPr/>
          <a:lstStyle/>
          <a:p>
            <a:r>
              <a:rPr lang="en-US" sz="2400" dirty="0" smtClean="0">
                <a:solidFill>
                  <a:schemeClr val="bg1"/>
                </a:solidFill>
              </a:rPr>
              <a:t>2. </a:t>
            </a:r>
            <a:r>
              <a:rPr lang="nl-NL" sz="2400" dirty="0" smtClean="0">
                <a:solidFill>
                  <a:schemeClr val="bg1"/>
                </a:solidFill>
              </a:rPr>
              <a:t>Waarom modellen / tools ?</a:t>
            </a:r>
            <a:r>
              <a:rPr lang="en-GB" dirty="0">
                <a:solidFill>
                  <a:schemeClr val="bg1"/>
                </a:solidFill>
                <a:latin typeface="Calibri"/>
                <a:ea typeface="SimSun"/>
                <a:cs typeface="Times New Roman"/>
              </a:rPr>
              <a:t/>
            </a:r>
            <a:br>
              <a:rPr lang="en-GB" dirty="0">
                <a:solidFill>
                  <a:schemeClr val="bg1"/>
                </a:solidFill>
                <a:latin typeface="Calibri"/>
                <a:ea typeface="SimSun"/>
                <a:cs typeface="Times New Roman"/>
              </a:rPr>
            </a:b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b="0" dirty="0">
              <a:solidFill>
                <a:schemeClr val="bg1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891095"/>
              </p:ext>
            </p:extLst>
          </p:nvPr>
        </p:nvGraphicFramePr>
        <p:xfrm>
          <a:off x="663947" y="1077877"/>
          <a:ext cx="7733433" cy="57243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33433"/>
              </a:tblGrid>
              <a:tr h="31818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NL" sz="18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nl-NL" sz="18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 dirty="0" smtClean="0">
                          <a:solidFill>
                            <a:schemeClr val="tx1"/>
                          </a:solidFill>
                          <a:effectLst/>
                        </a:rPr>
                        <a:t>Voordelen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nl-NL" sz="1800" b="0" dirty="0">
                          <a:solidFill>
                            <a:schemeClr val="tx1"/>
                          </a:solidFill>
                          <a:effectLst/>
                        </a:rPr>
                        <a:t>Kennis expliciet en reproduceerbaar </a:t>
                      </a:r>
                      <a:r>
                        <a:rPr lang="nl-NL" sz="18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(</a:t>
                      </a:r>
                      <a:r>
                        <a:rPr lang="nl-NL" sz="1800" b="0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wetenschappelijke vereiste</a:t>
                      </a:r>
                      <a:r>
                        <a:rPr lang="nl-NL" sz="18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)</a:t>
                      </a:r>
                      <a:endParaRPr lang="en-GB" sz="20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endParaRPr lang="nl-NL" sz="18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nl-NL" sz="1800" b="0" dirty="0" smtClean="0">
                          <a:solidFill>
                            <a:schemeClr val="tx1"/>
                          </a:solidFill>
                          <a:effectLst/>
                        </a:rPr>
                        <a:t>Eenduidig </a:t>
                      </a:r>
                      <a:r>
                        <a:rPr lang="nl-NL" sz="18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(</a:t>
                      </a:r>
                      <a:r>
                        <a:rPr lang="nl-NL" sz="1800" b="0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eerlijke </a:t>
                      </a:r>
                      <a:r>
                        <a:rPr lang="nl-NL" sz="1800" b="0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vergelijking </a:t>
                      </a:r>
                      <a:r>
                        <a:rPr lang="nl-NL" sz="1800" b="0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mogelijk van gebieden en ecosystemen</a:t>
                      </a:r>
                      <a:r>
                        <a:rPr lang="nl-NL" sz="18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)</a:t>
                      </a:r>
                      <a:endParaRPr lang="en-GB" sz="20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endParaRPr lang="nl-NL" sz="18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nl-NL" sz="1800" b="0" dirty="0" smtClean="0">
                          <a:solidFill>
                            <a:schemeClr val="tx1"/>
                          </a:solidFill>
                          <a:effectLst/>
                        </a:rPr>
                        <a:t>Geautomatiseerde </a:t>
                      </a:r>
                      <a:r>
                        <a:rPr lang="nl-NL" sz="1800" b="0" dirty="0">
                          <a:solidFill>
                            <a:schemeClr val="tx1"/>
                          </a:solidFill>
                          <a:effectLst/>
                        </a:rPr>
                        <a:t>methodiek </a:t>
                      </a:r>
                      <a:r>
                        <a:rPr lang="nl-NL" sz="18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(</a:t>
                      </a:r>
                      <a:r>
                        <a:rPr lang="nl-NL" sz="1800" b="0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scenario’s/maatregelen kunnen snel worden geëvalueerd</a:t>
                      </a:r>
                      <a:r>
                        <a:rPr lang="nl-NL" sz="18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)</a:t>
                      </a:r>
                      <a:endParaRPr lang="en-GB" sz="20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endParaRPr lang="nl-NL" sz="18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nl-NL" sz="1800" b="0" i="0" dirty="0" smtClean="0">
                          <a:solidFill>
                            <a:schemeClr val="tx1"/>
                          </a:solidFill>
                          <a:effectLst/>
                        </a:rPr>
                        <a:t>Optimaal gebruik </a:t>
                      </a:r>
                      <a:r>
                        <a:rPr lang="nl-NL" sz="1800" b="0" dirty="0" smtClean="0">
                          <a:solidFill>
                            <a:schemeClr val="tx1"/>
                          </a:solidFill>
                          <a:effectLst/>
                        </a:rPr>
                        <a:t>van </a:t>
                      </a:r>
                      <a:r>
                        <a:rPr lang="nl-NL" sz="1800" b="0" dirty="0">
                          <a:solidFill>
                            <a:schemeClr val="tx1"/>
                          </a:solidFill>
                          <a:effectLst/>
                        </a:rPr>
                        <a:t>beschikbare </a:t>
                      </a:r>
                      <a:r>
                        <a:rPr lang="nl-NL" sz="1800" b="0" dirty="0" smtClean="0">
                          <a:solidFill>
                            <a:schemeClr val="tx1"/>
                          </a:solidFill>
                          <a:effectLst/>
                        </a:rPr>
                        <a:t>(ruimtelijke) </a:t>
                      </a:r>
                      <a:r>
                        <a:rPr lang="nl-NL" sz="1800" b="0" dirty="0">
                          <a:solidFill>
                            <a:schemeClr val="tx1"/>
                          </a:solidFill>
                          <a:effectLst/>
                        </a:rPr>
                        <a:t>informatie </a:t>
                      </a:r>
                      <a:endParaRPr lang="nl-NL" sz="18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lvl="0" indent="0"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nl-NL" sz="18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     (</a:t>
                      </a:r>
                      <a:r>
                        <a:rPr lang="nl-NL" sz="1800" b="0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gebruik </a:t>
                      </a:r>
                      <a:r>
                        <a:rPr lang="nl-NL" sz="1800" b="0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van GIS, integrale analyse</a:t>
                      </a:r>
                      <a:r>
                        <a:rPr lang="nl-NL" sz="18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)</a:t>
                      </a:r>
                      <a:endParaRPr lang="en-GB" sz="20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endParaRPr lang="nl-NL" sz="18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nl-NL" sz="1800" b="0" dirty="0" smtClean="0">
                          <a:solidFill>
                            <a:schemeClr val="tx1"/>
                          </a:solidFill>
                          <a:effectLst/>
                        </a:rPr>
                        <a:t>Kennisopbouw </a:t>
                      </a:r>
                      <a:r>
                        <a:rPr lang="nl-NL" sz="18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(</a:t>
                      </a:r>
                      <a:r>
                        <a:rPr lang="nl-NL" sz="1800" b="0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kapstok</a:t>
                      </a:r>
                      <a:r>
                        <a:rPr lang="nl-NL" sz="18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) </a:t>
                      </a:r>
                      <a:r>
                        <a:rPr lang="nl-NL" sz="1800" b="0" dirty="0">
                          <a:solidFill>
                            <a:schemeClr val="tx1"/>
                          </a:solidFill>
                          <a:effectLst/>
                        </a:rPr>
                        <a:t>en vastlegging </a:t>
                      </a:r>
                      <a:r>
                        <a:rPr lang="nl-NL" sz="18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(</a:t>
                      </a:r>
                      <a:r>
                        <a:rPr lang="nl-NL" sz="1800" b="0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digitalisering</a:t>
                      </a:r>
                      <a:r>
                        <a:rPr lang="nl-NL" sz="18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)</a:t>
                      </a:r>
                      <a:endParaRPr lang="en-GB" sz="20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1579062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Symbol"/>
                        <a:buNone/>
                      </a:pPr>
                      <a:endParaRPr lang="en-GB" sz="20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255"/>
          <a:stretch/>
        </p:blipFill>
        <p:spPr>
          <a:xfrm>
            <a:off x="0" y="6256865"/>
            <a:ext cx="2569828" cy="5424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556" y="6367245"/>
            <a:ext cx="1321888" cy="37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82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D47B-D3B8-4E22-B0E7-789ED2DCD0DC}" type="datetime4">
              <a:rPr lang="nl-NL"/>
              <a:pPr/>
              <a:t>5 januari 2016</a:t>
            </a:fld>
            <a:endParaRPr lang="nl-NL" dirty="0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96913" y="259997"/>
            <a:ext cx="7835900" cy="611187"/>
          </a:xfrm>
        </p:spPr>
        <p:txBody>
          <a:bodyPr/>
          <a:lstStyle/>
          <a:p>
            <a:r>
              <a:rPr lang="en-US" sz="2400" dirty="0" smtClean="0">
                <a:solidFill>
                  <a:schemeClr val="bg1"/>
                </a:solidFill>
              </a:rPr>
              <a:t>3. </a:t>
            </a:r>
            <a:r>
              <a:rPr lang="en-US" sz="2400" dirty="0" err="1" smtClean="0">
                <a:solidFill>
                  <a:schemeClr val="bg1"/>
                </a:solidFill>
              </a:rPr>
              <a:t>Voorstel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voor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samenwerking</a:t>
            </a:r>
            <a:r>
              <a:rPr lang="en-US" sz="2400" dirty="0" smtClean="0">
                <a:solidFill>
                  <a:schemeClr val="bg1"/>
                </a:solidFill>
              </a:rPr>
              <a:t/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000" b="0" dirty="0" err="1" smtClean="0">
                <a:solidFill>
                  <a:schemeClr val="bg1"/>
                </a:solidFill>
              </a:rPr>
              <a:t>klimaatrobuust</a:t>
            </a:r>
            <a:r>
              <a:rPr lang="en-US" sz="2000" b="0" dirty="0" smtClean="0">
                <a:solidFill>
                  <a:schemeClr val="bg1"/>
                </a:solidFill>
              </a:rPr>
              <a:t> </a:t>
            </a:r>
            <a:r>
              <a:rPr lang="en-US" sz="2000" b="0" dirty="0" err="1" smtClean="0">
                <a:solidFill>
                  <a:schemeClr val="bg1"/>
                </a:solidFill>
              </a:rPr>
              <a:t>natuur</a:t>
            </a:r>
            <a:r>
              <a:rPr lang="en-US" sz="2000" b="0" dirty="0" smtClean="0">
                <a:solidFill>
                  <a:schemeClr val="bg1"/>
                </a:solidFill>
              </a:rPr>
              <a:t>-effect model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b="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15052" y="2338965"/>
            <a:ext cx="4509857" cy="2077375"/>
          </a:xfrm>
          <a:prstGeom prst="rect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5388049" y="2664683"/>
            <a:ext cx="123397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PROBE-2 </a:t>
            </a:r>
            <a:r>
              <a:rPr lang="en-US" dirty="0" smtClean="0"/>
              <a:t> 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59439" y="2541870"/>
            <a:ext cx="1196027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Repro-</a:t>
            </a:r>
          </a:p>
          <a:p>
            <a:r>
              <a:rPr lang="en-US" sz="1600" dirty="0" err="1" smtClean="0"/>
              <a:t>functies</a:t>
            </a:r>
            <a:endParaRPr lang="en-US" sz="16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3968317" y="3235608"/>
            <a:ext cx="12880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F </a:t>
            </a:r>
            <a:r>
              <a:rPr lang="en-US" sz="1200" dirty="0" err="1" smtClean="0">
                <a:solidFill>
                  <a:schemeClr val="accent1">
                    <a:lumMod val="75000"/>
                  </a:schemeClr>
                </a:solidFill>
              </a:rPr>
              <a:t>Vochttoestand</a:t>
            </a: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N </a:t>
            </a:r>
            <a:r>
              <a:rPr lang="en-US" sz="1200" dirty="0" err="1" smtClean="0">
                <a:solidFill>
                  <a:schemeClr val="accent1">
                    <a:lumMod val="75000"/>
                  </a:schemeClr>
                </a:solidFill>
              </a:rPr>
              <a:t>Voedselrijkdom</a:t>
            </a:r>
            <a:endParaRPr lang="en-US" sz="12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R </a:t>
            </a:r>
            <a:r>
              <a:rPr lang="en-US" sz="1200" dirty="0" err="1" smtClean="0">
                <a:solidFill>
                  <a:schemeClr val="accent1">
                    <a:lumMod val="75000"/>
                  </a:schemeClr>
                </a:solidFill>
              </a:rPr>
              <a:t>Zuurgraad</a:t>
            </a:r>
            <a:endParaRPr lang="en-US" sz="12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S </a:t>
            </a:r>
            <a:r>
              <a:rPr lang="en-US" sz="1200" dirty="0" err="1" smtClean="0">
                <a:solidFill>
                  <a:schemeClr val="accent1">
                    <a:lumMod val="75000"/>
                  </a:schemeClr>
                </a:solidFill>
              </a:rPr>
              <a:t>Saliniteit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00946" y="2504112"/>
            <a:ext cx="1327728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VSD+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80688" y="2426458"/>
            <a:ext cx="1464319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Visualisatie</a:t>
            </a:r>
            <a:r>
              <a:rPr lang="en-US" sz="1400" dirty="0" smtClean="0"/>
              <a:t> &amp; </a:t>
            </a:r>
            <a:r>
              <a:rPr lang="en-US" sz="1400" dirty="0" err="1" smtClean="0"/>
              <a:t>nabewerkings</a:t>
            </a:r>
            <a:endParaRPr lang="en-US" sz="1400" dirty="0" smtClean="0"/>
          </a:p>
          <a:p>
            <a:r>
              <a:rPr lang="en-US" sz="1400" dirty="0" smtClean="0"/>
              <a:t>module</a:t>
            </a:r>
            <a:endParaRPr lang="en-GB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1602426" y="2922842"/>
            <a:ext cx="1327728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SUMO</a:t>
            </a:r>
            <a:endParaRPr lang="en-US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1603900" y="3322752"/>
            <a:ext cx="1327728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CENTURY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89104" y="2101668"/>
            <a:ext cx="1327728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SWAP</a:t>
            </a:r>
            <a:endParaRPr lang="en-US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1500343" y="1477832"/>
            <a:ext cx="2698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(</a:t>
            </a:r>
            <a:r>
              <a:rPr lang="en-US" dirty="0" err="1">
                <a:solidFill>
                  <a:srgbClr val="C00000"/>
                </a:solidFill>
              </a:rPr>
              <a:t>B</a:t>
            </a:r>
            <a:r>
              <a:rPr lang="en-US" dirty="0" err="1" smtClean="0">
                <a:solidFill>
                  <a:srgbClr val="C00000"/>
                </a:solidFill>
              </a:rPr>
              <a:t>odem</a:t>
            </a:r>
            <a:r>
              <a:rPr lang="en-US" dirty="0" smtClean="0">
                <a:solidFill>
                  <a:srgbClr val="C00000"/>
                </a:solidFill>
              </a:rPr>
              <a:t>)</a:t>
            </a:r>
            <a:r>
              <a:rPr lang="en-US" dirty="0" err="1" smtClean="0">
                <a:solidFill>
                  <a:srgbClr val="C00000"/>
                </a:solidFill>
              </a:rPr>
              <a:t>procesmodellen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06871" y="5299252"/>
            <a:ext cx="1322760" cy="830997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(NHI)</a:t>
            </a:r>
          </a:p>
          <a:p>
            <a:r>
              <a:rPr lang="en-US" sz="1600" dirty="0" err="1" smtClean="0"/>
              <a:t>MetaSWAP</a:t>
            </a:r>
            <a:endParaRPr lang="en-US" sz="1600" dirty="0" smtClean="0"/>
          </a:p>
          <a:p>
            <a:r>
              <a:rPr lang="en-US" sz="1600" dirty="0" smtClean="0"/>
              <a:t>MODFLOW</a:t>
            </a:r>
            <a:endParaRPr lang="en-GB" sz="1600" dirty="0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2352603" y="4656202"/>
            <a:ext cx="2670" cy="2620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ight Brace 17"/>
          <p:cNvSpPr/>
          <p:nvPr/>
        </p:nvSpPr>
        <p:spPr>
          <a:xfrm>
            <a:off x="3080572" y="2001613"/>
            <a:ext cx="284085" cy="2533441"/>
          </a:xfrm>
          <a:prstGeom prst="rightBrace">
            <a:avLst>
              <a:gd name="adj1" fmla="val 8333"/>
              <a:gd name="adj2" fmla="val 34688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3417902" y="2880504"/>
            <a:ext cx="470517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491465" y="4908635"/>
            <a:ext cx="3001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C00000"/>
                </a:solidFill>
              </a:rPr>
              <a:t>(Geo)</a:t>
            </a:r>
            <a:r>
              <a:rPr lang="en-GB" dirty="0" err="1" smtClean="0">
                <a:solidFill>
                  <a:srgbClr val="C00000"/>
                </a:solidFill>
              </a:rPr>
              <a:t>hydrologische</a:t>
            </a:r>
            <a:r>
              <a:rPr lang="en-GB" dirty="0" smtClean="0">
                <a:solidFill>
                  <a:srgbClr val="C00000"/>
                </a:solidFill>
              </a:rPr>
              <a:t> </a:t>
            </a:r>
            <a:r>
              <a:rPr lang="en-GB" dirty="0" err="1" smtClean="0">
                <a:solidFill>
                  <a:srgbClr val="C00000"/>
                </a:solidFill>
              </a:rPr>
              <a:t>modellen</a:t>
            </a:r>
            <a:r>
              <a:rPr lang="en-GB" dirty="0" smtClean="0">
                <a:solidFill>
                  <a:srgbClr val="C00000"/>
                </a:solidFill>
              </a:rPr>
              <a:t> 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953665" y="1970085"/>
            <a:ext cx="32283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 smtClean="0">
                <a:solidFill>
                  <a:srgbClr val="C00000"/>
                </a:solidFill>
              </a:rPr>
              <a:t>Vegetatie</a:t>
            </a:r>
            <a:r>
              <a:rPr lang="en-GB" dirty="0" smtClean="0">
                <a:solidFill>
                  <a:srgbClr val="C00000"/>
                </a:solidFill>
              </a:rPr>
              <a:t> </a:t>
            </a:r>
            <a:r>
              <a:rPr lang="en-GB" dirty="0" err="1" smtClean="0">
                <a:solidFill>
                  <a:srgbClr val="C00000"/>
                </a:solidFill>
              </a:rPr>
              <a:t>respons</a:t>
            </a:r>
            <a:r>
              <a:rPr lang="en-GB" dirty="0" smtClean="0">
                <a:solidFill>
                  <a:srgbClr val="C00000"/>
                </a:solidFill>
              </a:rPr>
              <a:t> module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63917" y="3245961"/>
            <a:ext cx="13819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solidFill>
                  <a:schemeClr val="accent1">
                    <a:lumMod val="75000"/>
                  </a:schemeClr>
                </a:solidFill>
              </a:rPr>
              <a:t>Beleidsindicatoren</a:t>
            </a:r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1200" dirty="0" err="1">
                <a:solidFill>
                  <a:schemeClr val="accent1">
                    <a:lumMod val="75000"/>
                  </a:schemeClr>
                </a:solidFill>
              </a:rPr>
              <a:t>Kaarten</a:t>
            </a:r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1200" dirty="0" err="1">
                <a:solidFill>
                  <a:schemeClr val="accent1">
                    <a:lumMod val="75000"/>
                  </a:schemeClr>
                </a:solidFill>
              </a:rPr>
              <a:t>Grafieken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accent1">
                    <a:lumMod val="75000"/>
                  </a:schemeClr>
                </a:solidFill>
              </a:rPr>
              <a:t>Tabellen</a:t>
            </a:r>
            <a:endParaRPr lang="en-GB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001735" y="5537516"/>
            <a:ext cx="213064" cy="17755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1239904" y="5544867"/>
            <a:ext cx="213064" cy="17755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4912328" y="2581621"/>
            <a:ext cx="213064" cy="1775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6392019" y="2692321"/>
            <a:ext cx="213064" cy="1775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7864185" y="2958966"/>
            <a:ext cx="213064" cy="17755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8102354" y="2948561"/>
            <a:ext cx="213064" cy="17755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7779797" y="1418648"/>
            <a:ext cx="213064" cy="1775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7781268" y="1642077"/>
            <a:ext cx="213064" cy="17755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/>
          <p:cNvSpPr/>
          <p:nvPr/>
        </p:nvSpPr>
        <p:spPr>
          <a:xfrm>
            <a:off x="7773861" y="1874386"/>
            <a:ext cx="213064" cy="17755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/>
          <p:cNvSpPr txBox="1"/>
          <p:nvPr/>
        </p:nvSpPr>
        <p:spPr>
          <a:xfrm>
            <a:off x="7954384" y="1362417"/>
            <a:ext cx="79246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KWR</a:t>
            </a:r>
          </a:p>
          <a:p>
            <a:r>
              <a:rPr lang="en-US" sz="1400" dirty="0" err="1" smtClean="0"/>
              <a:t>Alterra</a:t>
            </a:r>
            <a:endParaRPr lang="en-US" sz="1400" dirty="0" smtClean="0"/>
          </a:p>
          <a:p>
            <a:r>
              <a:rPr lang="en-US" sz="1400" dirty="0" err="1" smtClean="0"/>
              <a:t>Deltares</a:t>
            </a:r>
            <a:endParaRPr lang="en-GB" sz="1400" dirty="0"/>
          </a:p>
        </p:txBody>
      </p:sp>
      <p:sp>
        <p:nvSpPr>
          <p:cNvPr id="33" name="Rectangle 32"/>
          <p:cNvSpPr/>
          <p:nvPr/>
        </p:nvSpPr>
        <p:spPr>
          <a:xfrm>
            <a:off x="7643672" y="1300279"/>
            <a:ext cx="1313895" cy="8611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/>
          <p:cNvSpPr/>
          <p:nvPr/>
        </p:nvSpPr>
        <p:spPr>
          <a:xfrm>
            <a:off x="2578974" y="2131207"/>
            <a:ext cx="61699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F S</a:t>
            </a:r>
            <a:endParaRPr lang="en-GB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562698" y="2541060"/>
            <a:ext cx="61699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N R</a:t>
            </a:r>
            <a:endParaRPr lang="en-GB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580453" y="2967188"/>
            <a:ext cx="61699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N R</a:t>
            </a:r>
            <a:endParaRPr lang="en-GB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695866" y="3356730"/>
            <a:ext cx="61699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N</a:t>
            </a:r>
            <a:endParaRPr lang="en-GB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906822" y="980676"/>
            <a:ext cx="21531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Zwaartepunt</a:t>
            </a:r>
            <a:r>
              <a:rPr lang="en-US" sz="1400" dirty="0" smtClean="0"/>
              <a:t> per </a:t>
            </a:r>
            <a:r>
              <a:rPr lang="en-US" sz="1400" dirty="0" err="1" smtClean="0"/>
              <a:t>instituut</a:t>
            </a:r>
            <a:endParaRPr lang="en-GB" sz="1400" dirty="0"/>
          </a:p>
        </p:txBody>
      </p:sp>
      <p:cxnSp>
        <p:nvCxnSpPr>
          <p:cNvPr id="42" name="Straight Arrow Connector 41"/>
          <p:cNvCxnSpPr/>
          <p:nvPr/>
        </p:nvCxnSpPr>
        <p:spPr>
          <a:xfrm flipV="1">
            <a:off x="5207794" y="2863922"/>
            <a:ext cx="163548" cy="310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09716" y="2094276"/>
            <a:ext cx="1388522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chemeClr val="bg1">
                    <a:lumMod val="65000"/>
                  </a:schemeClr>
                </a:solidFill>
              </a:rPr>
              <a:t>Water</a:t>
            </a:r>
          </a:p>
          <a:p>
            <a:pPr marL="285750" indent="-285750">
              <a:buFontTx/>
              <a:buChar char="-"/>
            </a:pPr>
            <a:r>
              <a:rPr lang="en-US" sz="1400" i="1" dirty="0" err="1" smtClean="0">
                <a:solidFill>
                  <a:schemeClr val="bg1">
                    <a:lumMod val="65000"/>
                  </a:schemeClr>
                </a:solidFill>
              </a:rPr>
              <a:t>Toestand</a:t>
            </a:r>
            <a:endParaRPr lang="en-US" sz="1400" i="1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1400" i="1" dirty="0" err="1" smtClean="0">
                <a:solidFill>
                  <a:schemeClr val="bg1">
                    <a:lumMod val="65000"/>
                  </a:schemeClr>
                </a:solidFill>
              </a:rPr>
              <a:t>Fluxen</a:t>
            </a:r>
            <a:endParaRPr lang="en-US" sz="1400" i="1" dirty="0" smtClean="0">
              <a:solidFill>
                <a:schemeClr val="bg1">
                  <a:lumMod val="65000"/>
                </a:schemeClr>
              </a:solidFill>
            </a:endParaRPr>
          </a:p>
          <a:p>
            <a:endParaRPr lang="en-US" sz="1400" i="1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400" i="1" dirty="0" err="1" smtClean="0">
                <a:solidFill>
                  <a:schemeClr val="bg1">
                    <a:lumMod val="65000"/>
                  </a:schemeClr>
                </a:solidFill>
              </a:rPr>
              <a:t>Accumulatie</a:t>
            </a:r>
            <a:endParaRPr lang="en-US" sz="1400" i="1" dirty="0" smtClean="0">
              <a:solidFill>
                <a:schemeClr val="bg1">
                  <a:lumMod val="65000"/>
                </a:schemeClr>
              </a:solidFill>
            </a:endParaRPr>
          </a:p>
          <a:p>
            <a:endParaRPr lang="en-US" sz="1400" i="1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400" i="1" dirty="0" err="1" smtClean="0">
                <a:solidFill>
                  <a:schemeClr val="bg1">
                    <a:lumMod val="65000"/>
                  </a:schemeClr>
                </a:solidFill>
              </a:rPr>
              <a:t>Mineralisatie</a:t>
            </a:r>
            <a:endParaRPr lang="en-US" sz="1400" i="1" dirty="0" smtClean="0">
              <a:solidFill>
                <a:schemeClr val="bg1">
                  <a:lumMod val="65000"/>
                </a:schemeClr>
              </a:solidFill>
            </a:endParaRPr>
          </a:p>
          <a:p>
            <a:endParaRPr lang="en-US" sz="1400" i="1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400" i="1" dirty="0" smtClean="0">
                <a:solidFill>
                  <a:schemeClr val="bg1">
                    <a:lumMod val="65000"/>
                  </a:schemeClr>
                </a:solidFill>
              </a:rPr>
              <a:t>Redox-</a:t>
            </a:r>
            <a:r>
              <a:rPr lang="en-US" sz="1400" i="1" dirty="0" err="1" smtClean="0">
                <a:solidFill>
                  <a:schemeClr val="bg1">
                    <a:lumMod val="65000"/>
                  </a:schemeClr>
                </a:solidFill>
              </a:rPr>
              <a:t>reacties</a:t>
            </a:r>
            <a:endParaRPr lang="en-US" sz="1400" i="1" dirty="0" smtClean="0">
              <a:solidFill>
                <a:schemeClr val="bg1">
                  <a:lumMod val="65000"/>
                </a:schemeClr>
              </a:solidFill>
            </a:endParaRPr>
          </a:p>
          <a:p>
            <a:endParaRPr lang="en-US" sz="1400" i="1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400" i="1" dirty="0" err="1" smtClean="0">
                <a:solidFill>
                  <a:schemeClr val="bg1">
                    <a:lumMod val="65000"/>
                  </a:schemeClr>
                </a:solidFill>
              </a:rPr>
              <a:t>Zouttransport</a:t>
            </a:r>
            <a:endParaRPr lang="en-GB" sz="1400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24466" y="1946786"/>
            <a:ext cx="2684206" cy="2597505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ctangle 44"/>
          <p:cNvSpPr/>
          <p:nvPr/>
        </p:nvSpPr>
        <p:spPr>
          <a:xfrm>
            <a:off x="1095142" y="2009536"/>
            <a:ext cx="213064" cy="17755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/>
          <p:cNvSpPr/>
          <p:nvPr/>
        </p:nvSpPr>
        <p:spPr>
          <a:xfrm>
            <a:off x="1348059" y="2002139"/>
            <a:ext cx="213064" cy="17755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ctangle 46"/>
          <p:cNvSpPr/>
          <p:nvPr/>
        </p:nvSpPr>
        <p:spPr>
          <a:xfrm>
            <a:off x="848534" y="2004063"/>
            <a:ext cx="213064" cy="1775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/>
          <p:cNvSpPr/>
          <p:nvPr/>
        </p:nvSpPr>
        <p:spPr>
          <a:xfrm>
            <a:off x="7621480" y="2955960"/>
            <a:ext cx="213064" cy="1775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TextBox 48"/>
          <p:cNvSpPr txBox="1"/>
          <p:nvPr/>
        </p:nvSpPr>
        <p:spPr>
          <a:xfrm>
            <a:off x="1608524" y="3733760"/>
            <a:ext cx="1327728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OCHESTRA</a:t>
            </a:r>
          </a:p>
        </p:txBody>
      </p:sp>
      <p:sp>
        <p:nvSpPr>
          <p:cNvPr id="50" name="Rectangle 49"/>
          <p:cNvSpPr/>
          <p:nvPr/>
        </p:nvSpPr>
        <p:spPr>
          <a:xfrm>
            <a:off x="2700490" y="3767738"/>
            <a:ext cx="61699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R</a:t>
            </a:r>
            <a:endParaRPr lang="en-GB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613148" y="4126296"/>
            <a:ext cx="1327728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TRANSOL</a:t>
            </a:r>
          </a:p>
        </p:txBody>
      </p:sp>
      <p:sp>
        <p:nvSpPr>
          <p:cNvPr id="52" name="Rectangle 51"/>
          <p:cNvSpPr/>
          <p:nvPr/>
        </p:nvSpPr>
        <p:spPr>
          <a:xfrm>
            <a:off x="2705114" y="4160274"/>
            <a:ext cx="61699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S</a:t>
            </a:r>
            <a:endParaRPr lang="en-GB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255"/>
          <a:stretch/>
        </p:blipFill>
        <p:spPr>
          <a:xfrm>
            <a:off x="0" y="6256865"/>
            <a:ext cx="2569828" cy="54241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556" y="6367245"/>
            <a:ext cx="1321888" cy="372532"/>
          </a:xfrm>
          <a:prstGeom prst="rect">
            <a:avLst/>
          </a:prstGeom>
        </p:spPr>
      </p:pic>
      <p:sp>
        <p:nvSpPr>
          <p:cNvPr id="55" name="Rectangular Callout 54"/>
          <p:cNvSpPr/>
          <p:nvPr/>
        </p:nvSpPr>
        <p:spPr>
          <a:xfrm>
            <a:off x="5843951" y="5173239"/>
            <a:ext cx="2441195" cy="783678"/>
          </a:xfrm>
          <a:prstGeom prst="wedgeRectCallout">
            <a:avLst>
              <a:gd name="adj1" fmla="val -47761"/>
              <a:gd name="adj2" fmla="val -14512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1600" b="1" dirty="0" err="1" smtClean="0">
                <a:solidFill>
                  <a:schemeClr val="tx1"/>
                </a:solidFill>
              </a:rPr>
              <a:t>Beschikbaar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voor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gebruikers</a:t>
            </a:r>
            <a:endParaRPr lang="en-US" sz="1600" b="1" dirty="0" smtClean="0">
              <a:solidFill>
                <a:schemeClr val="tx1"/>
              </a:solidFill>
            </a:endParaRPr>
          </a:p>
          <a:p>
            <a:pPr algn="ctr"/>
            <a:endParaRPr lang="en-US" sz="1600" b="1" dirty="0" smtClean="0">
              <a:solidFill>
                <a:schemeClr val="tx1"/>
              </a:solidFill>
            </a:endParaRPr>
          </a:p>
        </p:txBody>
      </p:sp>
      <p:cxnSp>
        <p:nvCxnSpPr>
          <p:cNvPr id="56" name="Straight Arrow Connector 55"/>
          <p:cNvCxnSpPr/>
          <p:nvPr/>
        </p:nvCxnSpPr>
        <p:spPr>
          <a:xfrm flipV="1">
            <a:off x="6665119" y="2863922"/>
            <a:ext cx="163548" cy="310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296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D47B-D3B8-4E22-B0E7-789ED2DCD0DC}" type="datetime4">
              <a:rPr lang="nl-NL"/>
              <a:pPr/>
              <a:t>5 januari 2016</a:t>
            </a:fld>
            <a:endParaRPr lang="nl-NL" dirty="0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96913" y="259997"/>
            <a:ext cx="7835900" cy="611187"/>
          </a:xfrm>
        </p:spPr>
        <p:txBody>
          <a:bodyPr/>
          <a:lstStyle/>
          <a:p>
            <a:r>
              <a:rPr lang="nl-NL" sz="2400" dirty="0" smtClean="0">
                <a:solidFill>
                  <a:schemeClr val="bg1"/>
                </a:solidFill>
              </a:rPr>
              <a:t>3. Voorstel voor samenwerking</a:t>
            </a:r>
            <a:br>
              <a:rPr lang="nl-NL" sz="2400" dirty="0" smtClean="0">
                <a:solidFill>
                  <a:schemeClr val="bg1"/>
                </a:solidFill>
              </a:rPr>
            </a:br>
            <a:r>
              <a:rPr lang="nl-NL" sz="2000" b="0" dirty="0" smtClean="0">
                <a:solidFill>
                  <a:schemeClr val="bg1"/>
                </a:solidFill>
              </a:rPr>
              <a:t>Belang</a:t>
            </a:r>
            <a:r>
              <a:rPr lang="en-GB" sz="2000" b="0" dirty="0">
                <a:solidFill>
                  <a:schemeClr val="bg1"/>
                </a:solidFill>
                <a:latin typeface="Calibri"/>
                <a:ea typeface="SimSun"/>
                <a:cs typeface="Times New Roman"/>
              </a:rPr>
              <a:t/>
            </a:r>
            <a:br>
              <a:rPr lang="en-GB" sz="2000" b="0" dirty="0">
                <a:solidFill>
                  <a:schemeClr val="bg1"/>
                </a:solidFill>
                <a:latin typeface="Calibri"/>
                <a:ea typeface="SimSun"/>
                <a:cs typeface="Times New Roman"/>
              </a:rPr>
            </a:br>
            <a:r>
              <a:rPr lang="en-GB" dirty="0">
                <a:solidFill>
                  <a:schemeClr val="bg1"/>
                </a:solidFill>
                <a:latin typeface="Calibri"/>
                <a:ea typeface="SimSun"/>
                <a:cs typeface="Times New Roman"/>
              </a:rPr>
              <a:t/>
            </a:r>
            <a:br>
              <a:rPr lang="en-GB" dirty="0">
                <a:solidFill>
                  <a:schemeClr val="bg1"/>
                </a:solidFill>
                <a:latin typeface="Calibri"/>
                <a:ea typeface="SimSun"/>
                <a:cs typeface="Times New Roman"/>
              </a:rPr>
            </a:b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b="0" dirty="0">
              <a:solidFill>
                <a:schemeClr val="bg1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789296"/>
              </p:ext>
            </p:extLst>
          </p:nvPr>
        </p:nvGraphicFramePr>
        <p:xfrm>
          <a:off x="714282" y="1718561"/>
          <a:ext cx="7414650" cy="33735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414650"/>
              </a:tblGrid>
              <a:tr h="33735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 dirty="0">
                          <a:solidFill>
                            <a:schemeClr val="tx1"/>
                          </a:solidFill>
                          <a:effectLst/>
                        </a:rPr>
                        <a:t>Voordeel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endParaRPr lang="nl-NL" sz="18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nl-NL" sz="1800" b="0" dirty="0" smtClean="0">
                          <a:solidFill>
                            <a:schemeClr val="tx1"/>
                          </a:solidFill>
                          <a:effectLst/>
                        </a:rPr>
                        <a:t>Bundelen van beschikbare kennis en expertise</a:t>
                      </a:r>
                      <a:endParaRPr lang="en-GB" sz="20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endParaRPr lang="nl-NL" sz="18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nl-NL" sz="1800" b="0" dirty="0" smtClean="0">
                          <a:solidFill>
                            <a:schemeClr val="tx1"/>
                          </a:solidFill>
                          <a:effectLst/>
                        </a:rPr>
                        <a:t>Kortere communicatielijnen tussen experts </a:t>
                      </a:r>
                    </a:p>
                    <a:p>
                      <a:pPr marL="360363" lvl="1" indent="0"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nl-NL" sz="18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(</a:t>
                      </a:r>
                      <a:r>
                        <a:rPr lang="nl-NL" sz="1800" b="0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minder misverstanden, onnodige strijd</a:t>
                      </a:r>
                      <a:r>
                        <a:rPr lang="nl-NL" sz="18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)</a:t>
                      </a:r>
                      <a:endParaRPr lang="en-GB" sz="2000" b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endParaRPr lang="nl-NL" sz="18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nl-NL" sz="1800" b="0" dirty="0" smtClean="0">
                          <a:solidFill>
                            <a:schemeClr val="tx1"/>
                          </a:solidFill>
                          <a:effectLst/>
                        </a:rPr>
                        <a:t>Bundelen van onderzoeksmiddelen </a:t>
                      </a:r>
                    </a:p>
                    <a:p>
                      <a:pPr marL="363538" lvl="1" indent="0"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nl-NL" sz="18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(</a:t>
                      </a:r>
                      <a:r>
                        <a:rPr lang="nl-NL" sz="1800" b="0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data, menskracht, budget</a:t>
                      </a:r>
                      <a:r>
                        <a:rPr lang="nl-NL" sz="18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)</a:t>
                      </a:r>
                      <a:endParaRPr lang="en-GB" sz="2000" b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endParaRPr lang="nl-NL" sz="18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nl-NL" sz="1800" b="0" dirty="0" smtClean="0">
                          <a:solidFill>
                            <a:schemeClr val="tx1"/>
                          </a:solidFill>
                          <a:effectLst/>
                        </a:rPr>
                        <a:t>Voorkomen van dubbel werk via complementair werken </a:t>
                      </a:r>
                    </a:p>
                    <a:p>
                      <a:pPr marL="363538" lvl="1" indent="0"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nl-NL" sz="1800" b="0" i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(efficiëntie winst)</a:t>
                      </a:r>
                      <a:endParaRPr lang="en-GB" sz="1800" b="0" i="1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255"/>
          <a:stretch/>
        </p:blipFill>
        <p:spPr>
          <a:xfrm>
            <a:off x="0" y="6256865"/>
            <a:ext cx="2569828" cy="5424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556" y="6367245"/>
            <a:ext cx="1321888" cy="37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10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4688894" y="4404804"/>
            <a:ext cx="3568823" cy="14470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896645" y="1251751"/>
            <a:ext cx="3568823" cy="14470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D47B-D3B8-4E22-B0E7-789ED2DCD0DC}" type="datetime4">
              <a:rPr lang="nl-NL"/>
              <a:pPr/>
              <a:t>5 januari 2016</a:t>
            </a:fld>
            <a:endParaRPr lang="nl-NL" dirty="0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96913" y="259997"/>
            <a:ext cx="7835900" cy="611187"/>
          </a:xfrm>
        </p:spPr>
        <p:txBody>
          <a:bodyPr/>
          <a:lstStyle/>
          <a:p>
            <a:r>
              <a:rPr lang="en-US" sz="2400" dirty="0" smtClean="0">
                <a:solidFill>
                  <a:schemeClr val="bg1"/>
                </a:solidFill>
              </a:rPr>
              <a:t>3. </a:t>
            </a:r>
            <a:r>
              <a:rPr lang="en-US" sz="2400" dirty="0" err="1" smtClean="0">
                <a:solidFill>
                  <a:schemeClr val="bg1"/>
                </a:solidFill>
              </a:rPr>
              <a:t>Voorstel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voor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samenwerking</a:t>
            </a:r>
            <a:r>
              <a:rPr lang="en-US" sz="2400" dirty="0" smtClean="0">
                <a:solidFill>
                  <a:schemeClr val="bg1"/>
                </a:solidFill>
              </a:rPr>
              <a:t/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000" b="0" dirty="0" err="1" smtClean="0">
                <a:solidFill>
                  <a:schemeClr val="bg1"/>
                </a:solidFill>
              </a:rPr>
              <a:t>Centrale</a:t>
            </a:r>
            <a:r>
              <a:rPr lang="en-US" sz="2000" b="0" dirty="0" smtClean="0">
                <a:solidFill>
                  <a:schemeClr val="bg1"/>
                </a:solidFill>
              </a:rPr>
              <a:t> </a:t>
            </a:r>
            <a:r>
              <a:rPr lang="en-US" sz="2000" b="0" dirty="0" err="1" smtClean="0">
                <a:solidFill>
                  <a:schemeClr val="bg1"/>
                </a:solidFill>
              </a:rPr>
              <a:t>aansturing</a:t>
            </a:r>
            <a:endParaRPr lang="en-US" sz="2400" b="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1032" y="1287247"/>
            <a:ext cx="348044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GEBRUIK</a:t>
            </a:r>
          </a:p>
          <a:p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b="1" dirty="0" err="1" smtClean="0">
                <a:solidFill>
                  <a:schemeClr val="accent5">
                    <a:lumMod val="50000"/>
                  </a:schemeClr>
                </a:solidFill>
              </a:rPr>
              <a:t>Collectief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5">
                    <a:lumMod val="50000"/>
                  </a:schemeClr>
                </a:solidFill>
              </a:rPr>
              <a:t>aan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5">
                    <a:lumMod val="50000"/>
                  </a:schemeClr>
                </a:solidFill>
              </a:rPr>
              <a:t>opdrachtgevers</a:t>
            </a:r>
            <a:endParaRPr lang="en-US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dirty="0" err="1" smtClean="0"/>
              <a:t>Provincies</a:t>
            </a:r>
            <a:r>
              <a:rPr lang="en-US" dirty="0" smtClean="0"/>
              <a:t>, </a:t>
            </a:r>
            <a:r>
              <a:rPr lang="en-US" dirty="0" err="1" smtClean="0"/>
              <a:t>waterschappen</a:t>
            </a:r>
            <a:r>
              <a:rPr lang="en-US" dirty="0" smtClean="0"/>
              <a:t>, </a:t>
            </a:r>
          </a:p>
          <a:p>
            <a:r>
              <a:rPr lang="en-US" dirty="0" smtClean="0"/>
              <a:t>STOWA, EZ, I&amp;M, VEWIN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14047" y="4447708"/>
            <a:ext cx="35573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ONTWIKKELING</a:t>
            </a:r>
          </a:p>
          <a:p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b="1" dirty="0" err="1" smtClean="0">
                <a:solidFill>
                  <a:schemeClr val="accent5">
                    <a:lumMod val="50000"/>
                  </a:schemeClr>
                </a:solidFill>
              </a:rPr>
              <a:t>Collectief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</a:rPr>
              <a:t>aan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</a:rPr>
              <a:t>opdrachtnemers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dirty="0"/>
              <a:t>WUR-</a:t>
            </a:r>
            <a:r>
              <a:rPr lang="en-US" dirty="0" err="1"/>
              <a:t>Alterra</a:t>
            </a:r>
            <a:r>
              <a:rPr lang="en-US" dirty="0"/>
              <a:t>, </a:t>
            </a:r>
            <a:r>
              <a:rPr lang="en-US" dirty="0" smtClean="0"/>
              <a:t>Deltares</a:t>
            </a:r>
            <a:r>
              <a:rPr lang="en-US" dirty="0"/>
              <a:t>, </a:t>
            </a:r>
            <a:r>
              <a:rPr lang="en-US" dirty="0" smtClean="0"/>
              <a:t>KWR</a:t>
            </a:r>
            <a:endParaRPr lang="en-GB" sz="1300" dirty="0" smtClean="0"/>
          </a:p>
        </p:txBody>
      </p:sp>
      <p:sp>
        <p:nvSpPr>
          <p:cNvPr id="8" name="Curved Left Arrow 7"/>
          <p:cNvSpPr/>
          <p:nvPr/>
        </p:nvSpPr>
        <p:spPr>
          <a:xfrm rot="19319894">
            <a:off x="5570275" y="728984"/>
            <a:ext cx="1269560" cy="3798298"/>
          </a:xfrm>
          <a:prstGeom prst="curvedLeftArrow">
            <a:avLst>
              <a:gd name="adj1" fmla="val 25000"/>
              <a:gd name="adj2" fmla="val 50596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2" name="Curved Left Arrow 11"/>
          <p:cNvSpPr/>
          <p:nvPr/>
        </p:nvSpPr>
        <p:spPr>
          <a:xfrm rot="8494088">
            <a:off x="2349601" y="2670840"/>
            <a:ext cx="1269560" cy="3623839"/>
          </a:xfrm>
          <a:prstGeom prst="curvedLeftArrow">
            <a:avLst>
              <a:gd name="adj1" fmla="val 25000"/>
              <a:gd name="adj2" fmla="val 50596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71316" y="1837678"/>
            <a:ext cx="19672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C00000"/>
                </a:solidFill>
              </a:rPr>
              <a:t>Gebruikswensen</a:t>
            </a:r>
            <a:r>
              <a:rPr lang="en-US" dirty="0" smtClean="0">
                <a:solidFill>
                  <a:srgbClr val="C00000"/>
                </a:solidFill>
              </a:rPr>
              <a:t>,</a:t>
            </a:r>
          </a:p>
          <a:p>
            <a:r>
              <a:rPr lang="en-US" dirty="0" err="1">
                <a:solidFill>
                  <a:srgbClr val="C00000"/>
                </a:solidFill>
              </a:rPr>
              <a:t>O</a:t>
            </a:r>
            <a:r>
              <a:rPr lang="en-US" dirty="0" err="1" smtClean="0">
                <a:solidFill>
                  <a:srgbClr val="C00000"/>
                </a:solidFill>
              </a:rPr>
              <a:t>pleveringsdata</a:t>
            </a:r>
            <a:endParaRPr lang="en-GB" dirty="0" smtClean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6485" y="4520214"/>
            <a:ext cx="24160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C00000"/>
                </a:solidFill>
              </a:rPr>
              <a:t>Voorstellen</a:t>
            </a:r>
            <a:r>
              <a:rPr lang="en-US" dirty="0" smtClean="0">
                <a:solidFill>
                  <a:srgbClr val="C00000"/>
                </a:solidFill>
              </a:rPr>
              <a:t>,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(On)</a:t>
            </a:r>
            <a:r>
              <a:rPr lang="en-US" dirty="0" err="1" smtClean="0">
                <a:solidFill>
                  <a:srgbClr val="C00000"/>
                </a:solidFill>
              </a:rPr>
              <a:t>mogelijkheden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</a:p>
          <a:p>
            <a:r>
              <a:rPr lang="en-US" dirty="0" err="1" smtClean="0">
                <a:solidFill>
                  <a:srgbClr val="C00000"/>
                </a:solidFill>
              </a:rPr>
              <a:t>Opleveringen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nieuwe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</a:p>
          <a:p>
            <a:r>
              <a:rPr lang="en-US" dirty="0" err="1" smtClean="0">
                <a:solidFill>
                  <a:srgbClr val="C00000"/>
                </a:solidFill>
              </a:rPr>
              <a:t>versies</a:t>
            </a:r>
            <a:endParaRPr lang="en-GB" dirty="0" smtClean="0">
              <a:solidFill>
                <a:srgbClr val="C0000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255"/>
          <a:stretch/>
        </p:blipFill>
        <p:spPr>
          <a:xfrm>
            <a:off x="0" y="6256865"/>
            <a:ext cx="2569828" cy="5424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556" y="6367245"/>
            <a:ext cx="1321888" cy="37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52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D47B-D3B8-4E22-B0E7-789ED2DCD0DC}" type="datetime4">
              <a:rPr lang="nl-NL"/>
              <a:pPr/>
              <a:t>5 januari 2016</a:t>
            </a:fld>
            <a:endParaRPr lang="nl-NL" dirty="0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96913" y="259997"/>
            <a:ext cx="7835900" cy="611187"/>
          </a:xfrm>
        </p:spPr>
        <p:txBody>
          <a:bodyPr/>
          <a:lstStyle/>
          <a:p>
            <a:r>
              <a:rPr lang="en-US" sz="2400" dirty="0" smtClean="0">
                <a:solidFill>
                  <a:schemeClr val="bg1"/>
                </a:solidFill>
              </a:rPr>
              <a:t>4. </a:t>
            </a:r>
            <a:r>
              <a:rPr lang="en-US" sz="2400" dirty="0" err="1" smtClean="0">
                <a:solidFill>
                  <a:schemeClr val="bg1"/>
                </a:solidFill>
              </a:rPr>
              <a:t>Voorbeeld</a:t>
            </a:r>
            <a:r>
              <a:rPr lang="en-US" sz="2400" dirty="0" smtClean="0">
                <a:solidFill>
                  <a:schemeClr val="bg1"/>
                </a:solidFill>
              </a:rPr>
              <a:t>: </a:t>
            </a:r>
            <a:r>
              <a:rPr lang="en-US" sz="2400" dirty="0" err="1" smtClean="0">
                <a:solidFill>
                  <a:schemeClr val="bg1"/>
                </a:solidFill>
              </a:rPr>
              <a:t>Gui</a:t>
            </a:r>
            <a:r>
              <a:rPr lang="en-US" sz="2400" dirty="0" smtClean="0">
                <a:solidFill>
                  <a:schemeClr val="bg1"/>
                </a:solidFill>
              </a:rPr>
              <a:t> PROBE2</a:t>
            </a:r>
            <a:endParaRPr lang="en-US" b="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415" y="1082811"/>
            <a:ext cx="5971171" cy="52427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03" r="38255"/>
          <a:stretch/>
        </p:blipFill>
        <p:spPr>
          <a:xfrm>
            <a:off x="0" y="6358855"/>
            <a:ext cx="2569828" cy="4404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556" y="6367245"/>
            <a:ext cx="1321888" cy="37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17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414" y="1075604"/>
            <a:ext cx="5969475" cy="524130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D47B-D3B8-4E22-B0E7-789ED2DCD0DC}" type="datetime4">
              <a:rPr lang="nl-NL"/>
              <a:pPr/>
              <a:t>5 januari 2016</a:t>
            </a:fld>
            <a:endParaRPr lang="nl-NL" dirty="0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96913" y="259997"/>
            <a:ext cx="7835900" cy="611187"/>
          </a:xfrm>
        </p:spPr>
        <p:txBody>
          <a:bodyPr/>
          <a:lstStyle/>
          <a:p>
            <a:r>
              <a:rPr lang="en-US" sz="2400" dirty="0">
                <a:solidFill>
                  <a:schemeClr val="bg1"/>
                </a:solidFill>
              </a:rPr>
              <a:t>4. </a:t>
            </a:r>
            <a:r>
              <a:rPr lang="en-US" sz="2400" dirty="0" err="1">
                <a:solidFill>
                  <a:schemeClr val="bg1"/>
                </a:solidFill>
              </a:rPr>
              <a:t>Voorbeeld</a:t>
            </a:r>
            <a:r>
              <a:rPr lang="en-US" sz="2400" dirty="0">
                <a:solidFill>
                  <a:schemeClr val="bg1"/>
                </a:solidFill>
              </a:rPr>
              <a:t>: </a:t>
            </a:r>
            <a:r>
              <a:rPr lang="en-US" sz="2400" dirty="0" err="1">
                <a:solidFill>
                  <a:schemeClr val="bg1"/>
                </a:solidFill>
              </a:rPr>
              <a:t>Gui</a:t>
            </a:r>
            <a:r>
              <a:rPr lang="en-US" sz="2400" dirty="0">
                <a:solidFill>
                  <a:schemeClr val="bg1"/>
                </a:solidFill>
              </a:rPr>
              <a:t> PROBE2</a:t>
            </a:r>
            <a:endParaRPr lang="en-US" b="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10" r="38255"/>
          <a:stretch/>
        </p:blipFill>
        <p:spPr>
          <a:xfrm>
            <a:off x="0" y="6342077"/>
            <a:ext cx="2569828" cy="457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556" y="6367245"/>
            <a:ext cx="1321888" cy="37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83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D47B-D3B8-4E22-B0E7-789ED2DCD0DC}" type="datetime4">
              <a:rPr lang="nl-NL"/>
              <a:pPr/>
              <a:t>5 januari 2016</a:t>
            </a:fld>
            <a:endParaRPr lang="nl-NL" dirty="0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96913" y="259997"/>
            <a:ext cx="7835900" cy="611187"/>
          </a:xfrm>
        </p:spPr>
        <p:txBody>
          <a:bodyPr/>
          <a:lstStyle/>
          <a:p>
            <a:r>
              <a:rPr lang="en-US" sz="2400" dirty="0">
                <a:solidFill>
                  <a:schemeClr val="bg1"/>
                </a:solidFill>
              </a:rPr>
              <a:t>4. </a:t>
            </a:r>
            <a:r>
              <a:rPr lang="en-US" sz="2400" dirty="0" err="1">
                <a:solidFill>
                  <a:schemeClr val="bg1"/>
                </a:solidFill>
              </a:rPr>
              <a:t>Voorbeeld</a:t>
            </a:r>
            <a:r>
              <a:rPr lang="en-US" sz="2400" dirty="0">
                <a:solidFill>
                  <a:schemeClr val="bg1"/>
                </a:solidFill>
              </a:rPr>
              <a:t>: </a:t>
            </a:r>
            <a:r>
              <a:rPr lang="en-US" sz="2400" dirty="0" err="1">
                <a:solidFill>
                  <a:schemeClr val="bg1"/>
                </a:solidFill>
              </a:rPr>
              <a:t>Gui</a:t>
            </a:r>
            <a:r>
              <a:rPr lang="en-US" sz="2400" dirty="0">
                <a:solidFill>
                  <a:schemeClr val="bg1"/>
                </a:solidFill>
              </a:rPr>
              <a:t> PROBE2</a:t>
            </a:r>
            <a:endParaRPr lang="en-US" b="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255"/>
          <a:stretch/>
        </p:blipFill>
        <p:spPr>
          <a:xfrm>
            <a:off x="0" y="6256865"/>
            <a:ext cx="2569828" cy="5424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556" y="6367245"/>
            <a:ext cx="1321888" cy="372532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478172" y="1098958"/>
            <a:ext cx="8137322" cy="5113701"/>
            <a:chOff x="478172" y="1098958"/>
            <a:chExt cx="8137322" cy="511370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4" t="327" r="199"/>
            <a:stretch/>
          </p:blipFill>
          <p:spPr>
            <a:xfrm>
              <a:off x="478172" y="1098958"/>
              <a:ext cx="8137322" cy="5113701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3401" y="2479475"/>
              <a:ext cx="4345613" cy="3077951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7031115" y="1651247"/>
              <a:ext cx="994299" cy="12162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22" t="44862" r="78584" b="9566"/>
            <a:stretch/>
          </p:blipFill>
          <p:spPr>
            <a:xfrm>
              <a:off x="7039992" y="1669000"/>
              <a:ext cx="701336" cy="1204469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7315200" y="1651247"/>
              <a:ext cx="479394" cy="213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79817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7"/>
          <a:stretch/>
        </p:blipFill>
        <p:spPr>
          <a:xfrm>
            <a:off x="469782" y="1118839"/>
            <a:ext cx="8124867" cy="5089014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D47B-D3B8-4E22-B0E7-789ED2DCD0DC}" type="datetime4">
              <a:rPr lang="nl-NL"/>
              <a:pPr/>
              <a:t>5 januari 2016</a:t>
            </a:fld>
            <a:endParaRPr lang="nl-NL" dirty="0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96913" y="259997"/>
            <a:ext cx="7835900" cy="611187"/>
          </a:xfrm>
        </p:spPr>
        <p:txBody>
          <a:bodyPr/>
          <a:lstStyle/>
          <a:p>
            <a:r>
              <a:rPr lang="en-US" sz="2400" dirty="0">
                <a:solidFill>
                  <a:schemeClr val="bg1"/>
                </a:solidFill>
              </a:rPr>
              <a:t>4. </a:t>
            </a:r>
            <a:r>
              <a:rPr lang="en-US" sz="2400" dirty="0" err="1">
                <a:solidFill>
                  <a:schemeClr val="bg1"/>
                </a:solidFill>
              </a:rPr>
              <a:t>Voorbeeld</a:t>
            </a:r>
            <a:r>
              <a:rPr lang="en-US" sz="2400" dirty="0">
                <a:solidFill>
                  <a:schemeClr val="bg1"/>
                </a:solidFill>
              </a:rPr>
              <a:t>: </a:t>
            </a:r>
            <a:r>
              <a:rPr lang="en-US" sz="2400" dirty="0" err="1">
                <a:solidFill>
                  <a:schemeClr val="bg1"/>
                </a:solidFill>
              </a:rPr>
              <a:t>Gui</a:t>
            </a:r>
            <a:r>
              <a:rPr lang="en-US" sz="2400" dirty="0">
                <a:solidFill>
                  <a:schemeClr val="bg1"/>
                </a:solidFill>
              </a:rPr>
              <a:t> PROBE2</a:t>
            </a:r>
            <a:endParaRPr lang="en-US" b="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255"/>
          <a:stretch/>
        </p:blipFill>
        <p:spPr>
          <a:xfrm>
            <a:off x="0" y="6256865"/>
            <a:ext cx="2569828" cy="5424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556" y="6367245"/>
            <a:ext cx="1321888" cy="3725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23099" y="2068493"/>
            <a:ext cx="208582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NL" sz="1200" dirty="0" err="1"/>
              <a:t>Junco-Molinion</a:t>
            </a:r>
            <a:r>
              <a:rPr lang="nl-NL" sz="1200" dirty="0"/>
              <a:t> </a:t>
            </a:r>
            <a:endParaRPr lang="nl-NL" sz="1200" dirty="0" smtClean="0"/>
          </a:p>
          <a:p>
            <a:r>
              <a:rPr lang="nl-NL" sz="1200" dirty="0" err="1" smtClean="0"/>
              <a:t>Mesotrophic</a:t>
            </a:r>
            <a:r>
              <a:rPr lang="nl-NL" sz="1200" dirty="0" smtClean="0"/>
              <a:t> </a:t>
            </a:r>
            <a:r>
              <a:rPr lang="nl-NL" sz="1200" dirty="0"/>
              <a:t>wet </a:t>
            </a:r>
            <a:r>
              <a:rPr lang="nl-NL" sz="1200" dirty="0" err="1" smtClean="0"/>
              <a:t>grasslands</a:t>
            </a:r>
            <a:endParaRPr lang="nl-NL" sz="1200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399" y="2478401"/>
            <a:ext cx="4345683" cy="307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" t="56433" r="67849" b="7802"/>
          <a:stretch/>
        </p:blipFill>
        <p:spPr>
          <a:xfrm>
            <a:off x="7053886" y="1660123"/>
            <a:ext cx="1477555" cy="12251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80696" y="1704864"/>
            <a:ext cx="495649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00" dirty="0" smtClean="0"/>
              <a:t>16AA</a:t>
            </a:r>
            <a:endParaRPr lang="nl-NL" sz="1000" dirty="0" smtClean="0"/>
          </a:p>
        </p:txBody>
      </p:sp>
    </p:spTree>
    <p:extLst>
      <p:ext uri="{BB962C8B-B14F-4D97-AF65-F5344CB8AC3E}">
        <p14:creationId xmlns:p14="http://schemas.microsoft.com/office/powerpoint/2010/main" val="27296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D47B-D3B8-4E22-B0E7-789ED2DCD0DC}" type="datetime4">
              <a:rPr lang="nl-NL"/>
              <a:pPr/>
              <a:t>5 januari 2016</a:t>
            </a:fld>
            <a:endParaRPr lang="nl-NL" dirty="0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96913" y="259997"/>
            <a:ext cx="7835900" cy="611187"/>
          </a:xfrm>
        </p:spPr>
        <p:txBody>
          <a:bodyPr/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Inhoud</a:t>
            </a:r>
            <a:endParaRPr lang="en-US" b="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72357" y="1740023"/>
            <a:ext cx="3937553" cy="378565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000" dirty="0" err="1" smtClean="0"/>
              <a:t>Ons</a:t>
            </a:r>
            <a:r>
              <a:rPr lang="en-US" sz="2000" dirty="0" smtClean="0"/>
              <a:t> </a:t>
            </a:r>
            <a:r>
              <a:rPr lang="en-US" sz="2000" dirty="0" err="1" smtClean="0"/>
              <a:t>droombeeld</a:t>
            </a:r>
            <a:r>
              <a:rPr lang="en-US" sz="2000" dirty="0" smtClean="0"/>
              <a:t>…</a:t>
            </a:r>
          </a:p>
          <a:p>
            <a:pPr marL="457200" indent="-457200">
              <a:buAutoNum type="arabicPeriod"/>
            </a:pPr>
            <a:endParaRPr lang="en-US" sz="2000" dirty="0" smtClean="0"/>
          </a:p>
          <a:p>
            <a:pPr marL="457200" indent="-457200">
              <a:buAutoNum type="arabicPeriod"/>
            </a:pPr>
            <a:r>
              <a:rPr lang="en-US" sz="2000" dirty="0" smtClean="0"/>
              <a:t>Waarom </a:t>
            </a:r>
            <a:r>
              <a:rPr lang="en-US" sz="2000" dirty="0" err="1" smtClean="0"/>
              <a:t>modellen</a:t>
            </a:r>
            <a:r>
              <a:rPr lang="en-US" sz="2000" dirty="0" smtClean="0"/>
              <a:t>/tools?</a:t>
            </a:r>
          </a:p>
          <a:p>
            <a:pPr marL="457200" indent="-457200">
              <a:buAutoNum type="arabicPeriod"/>
            </a:pPr>
            <a:endParaRPr lang="en-US" sz="2000" dirty="0" smtClean="0"/>
          </a:p>
          <a:p>
            <a:pPr marL="457200" indent="-457200">
              <a:buAutoNum type="arabicPeriod"/>
            </a:pPr>
            <a:r>
              <a:rPr lang="en-US" sz="2000" dirty="0" err="1" smtClean="0"/>
              <a:t>Voorstel</a:t>
            </a:r>
            <a:r>
              <a:rPr lang="en-US" sz="2000" dirty="0" smtClean="0"/>
              <a:t> </a:t>
            </a:r>
            <a:r>
              <a:rPr lang="en-US" sz="2000" dirty="0" err="1" smtClean="0"/>
              <a:t>voor</a:t>
            </a:r>
            <a:r>
              <a:rPr lang="en-US" sz="2000" dirty="0" smtClean="0"/>
              <a:t> </a:t>
            </a:r>
            <a:r>
              <a:rPr lang="en-US" sz="2000" dirty="0" err="1" smtClean="0"/>
              <a:t>samenwerking</a:t>
            </a:r>
            <a:r>
              <a:rPr lang="en-US" sz="2000" dirty="0" smtClean="0"/>
              <a:t> </a:t>
            </a:r>
          </a:p>
          <a:p>
            <a:pPr marL="457200" indent="-457200">
              <a:buAutoNum type="arabicPeriod"/>
            </a:pPr>
            <a:endParaRPr lang="en-US" sz="2000" dirty="0" smtClean="0"/>
          </a:p>
          <a:p>
            <a:pPr marL="457200" indent="-457200">
              <a:buFontTx/>
              <a:buAutoNum type="arabicPeriod"/>
            </a:pPr>
            <a:r>
              <a:rPr lang="en-US" sz="2000" dirty="0" err="1" smtClean="0"/>
              <a:t>Voorbeeld</a:t>
            </a:r>
            <a:r>
              <a:rPr lang="en-US" sz="2000" dirty="0" smtClean="0"/>
              <a:t>: </a:t>
            </a:r>
            <a:r>
              <a:rPr lang="en-US" sz="2000" dirty="0" err="1" smtClean="0"/>
              <a:t>Gui</a:t>
            </a:r>
            <a:r>
              <a:rPr lang="en-US" sz="2000" dirty="0" smtClean="0"/>
              <a:t> PROBE2</a:t>
            </a:r>
            <a:endParaRPr lang="en-US" sz="2000" dirty="0"/>
          </a:p>
          <a:p>
            <a:pPr marL="457200" indent="-457200">
              <a:buAutoNum type="arabicPeriod"/>
            </a:pPr>
            <a:endParaRPr lang="en-US" sz="2000" dirty="0" smtClean="0"/>
          </a:p>
          <a:p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255"/>
          <a:stretch/>
        </p:blipFill>
        <p:spPr>
          <a:xfrm>
            <a:off x="0" y="6256865"/>
            <a:ext cx="2569828" cy="5424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556" y="6367245"/>
            <a:ext cx="1321888" cy="37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59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D47B-D3B8-4E22-B0E7-789ED2DCD0DC}" type="datetime4">
              <a:rPr lang="nl-NL"/>
              <a:pPr/>
              <a:t>5 januari 2016</a:t>
            </a:fld>
            <a:endParaRPr lang="nl-NL" dirty="0"/>
          </a:p>
        </p:txBody>
      </p:sp>
      <p:sp>
        <p:nvSpPr>
          <p:cNvPr id="2" name="TextBox 1"/>
          <p:cNvSpPr txBox="1"/>
          <p:nvPr/>
        </p:nvSpPr>
        <p:spPr>
          <a:xfrm>
            <a:off x="1633491" y="1083077"/>
            <a:ext cx="6110968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Dank </a:t>
            </a:r>
            <a:r>
              <a:rPr lang="en-US" sz="4000" b="1" dirty="0" err="1" smtClean="0"/>
              <a:t>voor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uw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aandacht</a:t>
            </a:r>
            <a:r>
              <a:rPr lang="en-US" sz="4000" b="1" dirty="0" smtClean="0"/>
              <a:t>!</a:t>
            </a:r>
            <a:endParaRPr lang="en-GB" sz="4000" b="1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255"/>
          <a:stretch/>
        </p:blipFill>
        <p:spPr>
          <a:xfrm>
            <a:off x="0" y="6256865"/>
            <a:ext cx="2569828" cy="5424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556" y="6367245"/>
            <a:ext cx="1321888" cy="37253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224" y="1899821"/>
            <a:ext cx="3115775" cy="4200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859" y="1902490"/>
            <a:ext cx="3094654" cy="4201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04"/>
          <a:stretch/>
        </p:blipFill>
        <p:spPr bwMode="auto">
          <a:xfrm>
            <a:off x="1" y="1899822"/>
            <a:ext cx="3179396" cy="4216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817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645545" y="1606858"/>
            <a:ext cx="862737" cy="29238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300" dirty="0" err="1" smtClean="0"/>
              <a:t>nationaal</a:t>
            </a:r>
            <a:endParaRPr lang="en-GB" sz="1300" dirty="0" smtClean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005539" y="1873188"/>
            <a:ext cx="0" cy="3604333"/>
          </a:xfrm>
          <a:prstGeom prst="straightConnector1">
            <a:avLst/>
          </a:prstGeom>
          <a:ln w="25400"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Left-Right Arrow 15"/>
          <p:cNvSpPr/>
          <p:nvPr/>
        </p:nvSpPr>
        <p:spPr>
          <a:xfrm>
            <a:off x="2147582" y="3162650"/>
            <a:ext cx="1694576" cy="117445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/>
          <p:cNvSpPr/>
          <p:nvPr/>
        </p:nvSpPr>
        <p:spPr>
          <a:xfrm>
            <a:off x="4857225" y="2659309"/>
            <a:ext cx="2457975" cy="2424419"/>
          </a:xfrm>
          <a:prstGeom prst="ellipse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D47B-D3B8-4E22-B0E7-789ED2DCD0DC}" type="datetime4">
              <a:rPr lang="nl-NL"/>
              <a:pPr/>
              <a:t>5 januari 2016</a:t>
            </a:fld>
            <a:endParaRPr lang="nl-NL" dirty="0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96913" y="259997"/>
            <a:ext cx="7835900" cy="611187"/>
          </a:xfrm>
        </p:spPr>
        <p:txBody>
          <a:bodyPr/>
          <a:lstStyle/>
          <a:p>
            <a:r>
              <a:rPr lang="en-US" sz="2400" dirty="0" smtClean="0">
                <a:solidFill>
                  <a:schemeClr val="bg1"/>
                </a:solidFill>
              </a:rPr>
              <a:t>1. </a:t>
            </a:r>
            <a:r>
              <a:rPr lang="en-US" sz="2400" dirty="0" err="1" smtClean="0">
                <a:solidFill>
                  <a:schemeClr val="bg1"/>
                </a:solidFill>
              </a:rPr>
              <a:t>Ons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droombeeld</a:t>
            </a:r>
            <a:r>
              <a:rPr lang="en-US" sz="2400" dirty="0" smtClean="0">
                <a:solidFill>
                  <a:schemeClr val="bg1"/>
                </a:solidFill>
              </a:rPr>
              <a:t>… </a:t>
            </a:r>
            <a:endParaRPr lang="en-US" b="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51206" y="3781861"/>
            <a:ext cx="1225015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Veld</a:t>
            </a:r>
          </a:p>
          <a:p>
            <a:r>
              <a:rPr lang="en-US" sz="2000" b="1" dirty="0" err="1" smtClean="0">
                <a:solidFill>
                  <a:srgbClr val="C00000"/>
                </a:solidFill>
              </a:rPr>
              <a:t>ecologie</a:t>
            </a:r>
            <a:endParaRPr lang="en-GB" sz="2000" b="1" dirty="0" smtClean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47351" y="3801096"/>
            <a:ext cx="1225015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Desktop</a:t>
            </a:r>
          </a:p>
          <a:p>
            <a:r>
              <a:rPr lang="en-US" sz="2000" b="1" dirty="0" err="1" smtClean="0">
                <a:solidFill>
                  <a:srgbClr val="C00000"/>
                </a:solidFill>
              </a:rPr>
              <a:t>ecologie</a:t>
            </a:r>
            <a:endParaRPr lang="en-GB" sz="2000" b="1" dirty="0" smtClean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7964" y="1316854"/>
            <a:ext cx="1537600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rgbClr val="C00000"/>
                </a:solidFill>
              </a:rPr>
              <a:t>Gebruikers</a:t>
            </a:r>
            <a:endParaRPr lang="en-GB" sz="2000" b="1" dirty="0" smtClean="0">
              <a:solidFill>
                <a:srgbClr val="C00000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46" y="1669001"/>
            <a:ext cx="1440032" cy="1440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79" y="5595937"/>
            <a:ext cx="2186223" cy="604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589768" y="3614691"/>
            <a:ext cx="872355" cy="29238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300" dirty="0" err="1" smtClean="0"/>
              <a:t>regionaal</a:t>
            </a:r>
            <a:endParaRPr lang="en-GB" sz="1300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2609003" y="5498237"/>
            <a:ext cx="620683" cy="29238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300" dirty="0" err="1" smtClean="0"/>
              <a:t>lokaal</a:t>
            </a:r>
            <a:endParaRPr lang="en-GB" sz="1300" dirty="0" smtClean="0"/>
          </a:p>
        </p:txBody>
      </p:sp>
      <p:sp>
        <p:nvSpPr>
          <p:cNvPr id="23" name="TextBox 22"/>
          <p:cNvSpPr txBox="1"/>
          <p:nvPr/>
        </p:nvSpPr>
        <p:spPr>
          <a:xfrm>
            <a:off x="5453848" y="5906583"/>
            <a:ext cx="1510350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C00000"/>
                </a:solidFill>
              </a:rPr>
              <a:t>O</a:t>
            </a:r>
            <a:r>
              <a:rPr lang="en-US" sz="2000" b="1" dirty="0" err="1" smtClean="0">
                <a:solidFill>
                  <a:srgbClr val="C00000"/>
                </a:solidFill>
              </a:rPr>
              <a:t>nderzoek</a:t>
            </a:r>
            <a:endParaRPr lang="en-GB" sz="2000" b="1" dirty="0" smtClean="0">
              <a:solidFill>
                <a:srgbClr val="C0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641" y="4422664"/>
            <a:ext cx="724547" cy="1397341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6438162" y="1921232"/>
            <a:ext cx="1937130" cy="1731532"/>
            <a:chOff x="6438162" y="2613716"/>
            <a:chExt cx="1937130" cy="173153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8162" y="3000652"/>
              <a:ext cx="1937130" cy="1344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25422" y="2613716"/>
              <a:ext cx="610710" cy="594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49805" y="2373425"/>
            <a:ext cx="1619817" cy="1434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3900881" y="2659310"/>
            <a:ext cx="184558" cy="151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Rectangle 25"/>
          <p:cNvSpPr/>
          <p:nvPr/>
        </p:nvSpPr>
        <p:spPr>
          <a:xfrm>
            <a:off x="4640510" y="2526484"/>
            <a:ext cx="184558" cy="151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Rectangle 26"/>
          <p:cNvSpPr/>
          <p:nvPr/>
        </p:nvSpPr>
        <p:spPr>
          <a:xfrm>
            <a:off x="4650297" y="2930554"/>
            <a:ext cx="184558" cy="151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255"/>
          <a:stretch/>
        </p:blipFill>
        <p:spPr>
          <a:xfrm>
            <a:off x="0" y="6256865"/>
            <a:ext cx="2569828" cy="54241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556" y="6367245"/>
            <a:ext cx="1321888" cy="372532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186431" y="3009530"/>
            <a:ext cx="2139517" cy="2357987"/>
            <a:chOff x="186431" y="3009530"/>
            <a:chExt cx="2139517" cy="2357987"/>
          </a:xfrm>
        </p:grpSpPr>
        <p:pic>
          <p:nvPicPr>
            <p:cNvPr id="31" name="Picture 2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7089" y="3994946"/>
              <a:ext cx="1158859" cy="13725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6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707" y="3009530"/>
              <a:ext cx="1338863" cy="1544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TextBox 32"/>
            <p:cNvSpPr txBox="1"/>
            <p:nvPr/>
          </p:nvSpPr>
          <p:spPr>
            <a:xfrm>
              <a:off x="186431" y="4332302"/>
              <a:ext cx="821059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050" dirty="0" err="1" smtClean="0">
                  <a:solidFill>
                    <a:schemeClr val="bg2"/>
                  </a:solidFill>
                </a:rPr>
                <a:t>provincies</a:t>
              </a:r>
              <a:endParaRPr lang="nl-NL" sz="1050" dirty="0" smtClean="0">
                <a:solidFill>
                  <a:schemeClr val="bg2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906999" y="5159401"/>
              <a:ext cx="916918" cy="16158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50" dirty="0" err="1" smtClean="0">
                  <a:solidFill>
                    <a:schemeClr val="bg2"/>
                  </a:solidFill>
                </a:rPr>
                <a:t>waterschappen</a:t>
              </a:r>
              <a:endParaRPr lang="nl-NL" sz="1050" dirty="0" smtClean="0">
                <a:solidFill>
                  <a:schemeClr val="bg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529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2645545" y="1606858"/>
            <a:ext cx="862737" cy="29238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300" dirty="0" err="1" smtClean="0"/>
              <a:t>nationaal</a:t>
            </a:r>
            <a:endParaRPr lang="en-GB" sz="1300" dirty="0" smtClean="0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3005539" y="1873188"/>
            <a:ext cx="0" cy="3604333"/>
          </a:xfrm>
          <a:prstGeom prst="straightConnector1">
            <a:avLst/>
          </a:prstGeom>
          <a:ln w="25400"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4857225" y="2659309"/>
            <a:ext cx="2457975" cy="2424419"/>
          </a:xfrm>
          <a:prstGeom prst="ellipse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D47B-D3B8-4E22-B0E7-789ED2DCD0DC}" type="datetime4">
              <a:rPr lang="nl-NL"/>
              <a:pPr/>
              <a:t>5 januari 2016</a:t>
            </a:fld>
            <a:endParaRPr lang="nl-NL" dirty="0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96913" y="259997"/>
            <a:ext cx="7835900" cy="611187"/>
          </a:xfrm>
        </p:spPr>
        <p:txBody>
          <a:bodyPr/>
          <a:lstStyle/>
          <a:p>
            <a:r>
              <a:rPr lang="en-US" sz="2400" dirty="0">
                <a:solidFill>
                  <a:schemeClr val="bg1"/>
                </a:solidFill>
              </a:rPr>
              <a:t>1. </a:t>
            </a:r>
            <a:r>
              <a:rPr lang="en-US" sz="2400" dirty="0" err="1">
                <a:solidFill>
                  <a:schemeClr val="bg1"/>
                </a:solidFill>
              </a:rPr>
              <a:t>Ons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droombeeld</a:t>
            </a:r>
            <a:r>
              <a:rPr lang="en-US" sz="2400" dirty="0" smtClean="0">
                <a:solidFill>
                  <a:schemeClr val="bg1"/>
                </a:solidFill>
              </a:rPr>
              <a:t>… </a:t>
            </a:r>
            <a:endParaRPr lang="en-US" b="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51206" y="3781861"/>
            <a:ext cx="1141659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Veld</a:t>
            </a:r>
          </a:p>
          <a:p>
            <a:r>
              <a:rPr lang="en-US" sz="2000" dirty="0" err="1" smtClean="0">
                <a:solidFill>
                  <a:srgbClr val="C00000"/>
                </a:solidFill>
              </a:rPr>
              <a:t>ecologie</a:t>
            </a:r>
            <a:endParaRPr lang="en-GB" sz="2000" dirty="0" smtClean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47351" y="3801096"/>
            <a:ext cx="1141659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Desktop</a:t>
            </a:r>
          </a:p>
          <a:p>
            <a:r>
              <a:rPr lang="en-US" sz="2000" dirty="0" err="1" smtClean="0">
                <a:solidFill>
                  <a:srgbClr val="C00000"/>
                </a:solidFill>
              </a:rPr>
              <a:t>ecologie</a:t>
            </a:r>
            <a:endParaRPr lang="en-GB" sz="2000" dirty="0" smtClean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7964" y="1316854"/>
            <a:ext cx="143821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C00000"/>
                </a:solidFill>
              </a:rPr>
              <a:t>Gebruikers</a:t>
            </a:r>
            <a:endParaRPr lang="en-GB" sz="2000" dirty="0" smtClean="0">
              <a:solidFill>
                <a:srgbClr val="C00000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46" y="1669001"/>
            <a:ext cx="1440032" cy="1440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79" y="5595937"/>
            <a:ext cx="2186223" cy="604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5453848" y="5906583"/>
            <a:ext cx="143821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C00000"/>
                </a:solidFill>
              </a:rPr>
              <a:t>O</a:t>
            </a:r>
            <a:r>
              <a:rPr lang="en-US" sz="2000" dirty="0" err="1" smtClean="0">
                <a:solidFill>
                  <a:srgbClr val="C00000"/>
                </a:solidFill>
              </a:rPr>
              <a:t>nderzoek</a:t>
            </a:r>
            <a:endParaRPr lang="en-GB" sz="2000" dirty="0" smtClean="0">
              <a:solidFill>
                <a:srgbClr val="C0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641" y="4422664"/>
            <a:ext cx="724547" cy="1397341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6438162" y="1921232"/>
            <a:ext cx="1937130" cy="1731532"/>
            <a:chOff x="6438162" y="2613716"/>
            <a:chExt cx="1937130" cy="173153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8162" y="3000652"/>
              <a:ext cx="1937130" cy="1344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25422" y="2613716"/>
              <a:ext cx="610710" cy="594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49805" y="2373425"/>
            <a:ext cx="1619817" cy="1434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ular Callout 13"/>
          <p:cNvSpPr/>
          <p:nvPr/>
        </p:nvSpPr>
        <p:spPr>
          <a:xfrm>
            <a:off x="4563611" y="1216404"/>
            <a:ext cx="3196205" cy="998289"/>
          </a:xfrm>
          <a:prstGeom prst="wedgeRectCallout">
            <a:avLst>
              <a:gd name="adj1" fmla="val -3892"/>
              <a:gd name="adj2" fmla="val 18580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Focus op één breed </a:t>
            </a:r>
            <a:r>
              <a:rPr lang="en-US" sz="1600" b="1" dirty="0" err="1" smtClean="0">
                <a:solidFill>
                  <a:schemeClr val="tx1"/>
                </a:solidFill>
              </a:rPr>
              <a:t>toepasbaar</a:t>
            </a:r>
            <a:r>
              <a:rPr lang="en-US" sz="1600" b="1" dirty="0" smtClean="0">
                <a:solidFill>
                  <a:schemeClr val="tx1"/>
                </a:solidFill>
              </a:rPr>
              <a:t> en </a:t>
            </a:r>
            <a:r>
              <a:rPr lang="en-US" sz="1600" b="1" dirty="0" err="1" smtClean="0">
                <a:solidFill>
                  <a:schemeClr val="tx1"/>
                </a:solidFill>
              </a:rPr>
              <a:t>beschikbaar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instrumentarium</a:t>
            </a:r>
            <a:endParaRPr lang="en-US" sz="1600" b="1" dirty="0" smtClean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900881" y="2659310"/>
            <a:ext cx="184558" cy="151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Rectangle 23"/>
          <p:cNvSpPr/>
          <p:nvPr/>
        </p:nvSpPr>
        <p:spPr>
          <a:xfrm>
            <a:off x="4640510" y="2526484"/>
            <a:ext cx="184558" cy="151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Rectangle 24"/>
          <p:cNvSpPr/>
          <p:nvPr/>
        </p:nvSpPr>
        <p:spPr>
          <a:xfrm>
            <a:off x="4650297" y="2930554"/>
            <a:ext cx="184558" cy="151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Left-Right Arrow 25"/>
          <p:cNvSpPr/>
          <p:nvPr/>
        </p:nvSpPr>
        <p:spPr>
          <a:xfrm>
            <a:off x="2147582" y="3162650"/>
            <a:ext cx="1694576" cy="117445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TextBox 28"/>
          <p:cNvSpPr txBox="1"/>
          <p:nvPr/>
        </p:nvSpPr>
        <p:spPr>
          <a:xfrm>
            <a:off x="2589768" y="3614691"/>
            <a:ext cx="872355" cy="29238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300" dirty="0" err="1" smtClean="0"/>
              <a:t>regionaal</a:t>
            </a:r>
            <a:endParaRPr lang="en-GB" sz="1300" dirty="0" smtClean="0"/>
          </a:p>
        </p:txBody>
      </p:sp>
      <p:sp>
        <p:nvSpPr>
          <p:cNvPr id="30" name="TextBox 29"/>
          <p:cNvSpPr txBox="1"/>
          <p:nvPr/>
        </p:nvSpPr>
        <p:spPr>
          <a:xfrm>
            <a:off x="2609003" y="5498237"/>
            <a:ext cx="620683" cy="29238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300" dirty="0" err="1" smtClean="0"/>
              <a:t>lokaal</a:t>
            </a:r>
            <a:endParaRPr lang="en-GB" sz="1300" dirty="0" smtClean="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255"/>
          <a:stretch/>
        </p:blipFill>
        <p:spPr>
          <a:xfrm>
            <a:off x="0" y="6256865"/>
            <a:ext cx="2569828" cy="54241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556" y="6367245"/>
            <a:ext cx="1321888" cy="372532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86431" y="3009530"/>
            <a:ext cx="2139517" cy="2357987"/>
            <a:chOff x="186431" y="3009530"/>
            <a:chExt cx="2139517" cy="2357987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7089" y="3994946"/>
              <a:ext cx="1158859" cy="13725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707" y="3009530"/>
              <a:ext cx="1338863" cy="1544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186431" y="4332302"/>
              <a:ext cx="821059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050" dirty="0" err="1" smtClean="0">
                  <a:solidFill>
                    <a:schemeClr val="bg2"/>
                  </a:solidFill>
                </a:rPr>
                <a:t>provincies</a:t>
              </a:r>
              <a:endParaRPr lang="nl-NL" sz="1050" dirty="0" smtClean="0">
                <a:solidFill>
                  <a:schemeClr val="bg2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906999" y="5159401"/>
              <a:ext cx="916918" cy="16158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50" dirty="0" err="1" smtClean="0">
                  <a:solidFill>
                    <a:schemeClr val="bg2"/>
                  </a:solidFill>
                </a:rPr>
                <a:t>waterschappen</a:t>
              </a:r>
              <a:endParaRPr lang="nl-NL" sz="1050" dirty="0" smtClean="0">
                <a:solidFill>
                  <a:schemeClr val="bg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213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2645545" y="1606858"/>
            <a:ext cx="862737" cy="29238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300" dirty="0" err="1" smtClean="0"/>
              <a:t>nationaal</a:t>
            </a:r>
            <a:endParaRPr lang="en-GB" sz="1300" dirty="0" smtClean="0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3005539" y="1873188"/>
            <a:ext cx="0" cy="3604333"/>
          </a:xfrm>
          <a:prstGeom prst="straightConnector1">
            <a:avLst/>
          </a:prstGeom>
          <a:ln w="25400"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4857225" y="2659309"/>
            <a:ext cx="2457975" cy="2424419"/>
          </a:xfrm>
          <a:prstGeom prst="ellipse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D47B-D3B8-4E22-B0E7-789ED2DCD0DC}" type="datetime4">
              <a:rPr lang="nl-NL"/>
              <a:pPr/>
              <a:t>5 januari 2016</a:t>
            </a:fld>
            <a:endParaRPr lang="nl-NL" dirty="0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96913" y="259997"/>
            <a:ext cx="7835900" cy="611187"/>
          </a:xfrm>
        </p:spPr>
        <p:txBody>
          <a:bodyPr/>
          <a:lstStyle/>
          <a:p>
            <a:r>
              <a:rPr lang="en-US" sz="2400" dirty="0">
                <a:solidFill>
                  <a:schemeClr val="bg1"/>
                </a:solidFill>
              </a:rPr>
              <a:t>1. </a:t>
            </a:r>
            <a:r>
              <a:rPr lang="en-US" sz="2400" dirty="0" err="1">
                <a:solidFill>
                  <a:schemeClr val="bg1"/>
                </a:solidFill>
              </a:rPr>
              <a:t>Ons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droombeeld</a:t>
            </a:r>
            <a:r>
              <a:rPr lang="en-US" sz="2400" dirty="0" smtClean="0">
                <a:solidFill>
                  <a:schemeClr val="bg1"/>
                </a:solidFill>
              </a:rPr>
              <a:t>… </a:t>
            </a:r>
            <a:endParaRPr lang="en-US" b="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51206" y="3781861"/>
            <a:ext cx="1141659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Veld</a:t>
            </a:r>
          </a:p>
          <a:p>
            <a:r>
              <a:rPr lang="en-US" sz="2000" dirty="0" err="1" smtClean="0">
                <a:solidFill>
                  <a:srgbClr val="C00000"/>
                </a:solidFill>
              </a:rPr>
              <a:t>ecologie</a:t>
            </a:r>
            <a:endParaRPr lang="en-GB" sz="2000" dirty="0" smtClean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47351" y="3801096"/>
            <a:ext cx="1141659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Desktop</a:t>
            </a:r>
          </a:p>
          <a:p>
            <a:r>
              <a:rPr lang="en-US" sz="2000" dirty="0" err="1" smtClean="0">
                <a:solidFill>
                  <a:srgbClr val="C00000"/>
                </a:solidFill>
              </a:rPr>
              <a:t>ecologie</a:t>
            </a:r>
            <a:endParaRPr lang="en-GB" sz="2000" dirty="0" smtClean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7964" y="1316854"/>
            <a:ext cx="143821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C00000"/>
                </a:solidFill>
              </a:rPr>
              <a:t>Gebruikers</a:t>
            </a:r>
            <a:endParaRPr lang="en-GB" sz="2000" dirty="0" smtClean="0">
              <a:solidFill>
                <a:srgbClr val="C00000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46" y="1669001"/>
            <a:ext cx="1440032" cy="1440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79" y="5595937"/>
            <a:ext cx="2186223" cy="604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5453848" y="5906583"/>
            <a:ext cx="143821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C00000"/>
                </a:solidFill>
              </a:rPr>
              <a:t>O</a:t>
            </a:r>
            <a:r>
              <a:rPr lang="en-US" sz="2000" dirty="0" err="1" smtClean="0">
                <a:solidFill>
                  <a:srgbClr val="C00000"/>
                </a:solidFill>
              </a:rPr>
              <a:t>nderzoek</a:t>
            </a:r>
            <a:endParaRPr lang="en-GB" sz="2000" dirty="0" smtClean="0">
              <a:solidFill>
                <a:srgbClr val="C0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641" y="4422664"/>
            <a:ext cx="724547" cy="1397341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6438162" y="1921232"/>
            <a:ext cx="1937130" cy="1731532"/>
            <a:chOff x="6438162" y="2613716"/>
            <a:chExt cx="1937130" cy="173153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8162" y="3000652"/>
              <a:ext cx="1937130" cy="1344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25422" y="2613716"/>
              <a:ext cx="610710" cy="594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49805" y="2373425"/>
            <a:ext cx="1619817" cy="1434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ular Callout 13"/>
          <p:cNvSpPr/>
          <p:nvPr/>
        </p:nvSpPr>
        <p:spPr>
          <a:xfrm>
            <a:off x="4563611" y="1216404"/>
            <a:ext cx="3196205" cy="998289"/>
          </a:xfrm>
          <a:prstGeom prst="wedgeRectCallout">
            <a:avLst>
              <a:gd name="adj1" fmla="val -92343"/>
              <a:gd name="adj2" fmla="val 6227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solidFill>
                  <a:schemeClr val="tx1"/>
                </a:solidFill>
              </a:rPr>
              <a:t>Eenvoudig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toepasbaar</a:t>
            </a:r>
            <a:r>
              <a:rPr lang="en-US" sz="1600" b="1" dirty="0" smtClean="0">
                <a:solidFill>
                  <a:schemeClr val="tx1"/>
                </a:solidFill>
              </a:rPr>
              <a:t> op </a:t>
            </a:r>
            <a:r>
              <a:rPr lang="en-US" sz="1600" b="1" dirty="0" err="1" smtClean="0">
                <a:solidFill>
                  <a:schemeClr val="tx1"/>
                </a:solidFill>
              </a:rPr>
              <a:t>verschillende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schalen</a:t>
            </a:r>
            <a:endParaRPr lang="nl-NL" sz="1600" b="1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900881" y="2659310"/>
            <a:ext cx="184558" cy="151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Rectangle 23"/>
          <p:cNvSpPr/>
          <p:nvPr/>
        </p:nvSpPr>
        <p:spPr>
          <a:xfrm>
            <a:off x="4640510" y="2526484"/>
            <a:ext cx="184558" cy="151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Rectangle 24"/>
          <p:cNvSpPr/>
          <p:nvPr/>
        </p:nvSpPr>
        <p:spPr>
          <a:xfrm>
            <a:off x="4650297" y="2930554"/>
            <a:ext cx="184558" cy="151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Left-Right Arrow 25"/>
          <p:cNvSpPr/>
          <p:nvPr/>
        </p:nvSpPr>
        <p:spPr>
          <a:xfrm>
            <a:off x="2147582" y="3162650"/>
            <a:ext cx="1694576" cy="117445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TextBox 28"/>
          <p:cNvSpPr txBox="1"/>
          <p:nvPr/>
        </p:nvSpPr>
        <p:spPr>
          <a:xfrm>
            <a:off x="2589768" y="3614691"/>
            <a:ext cx="872355" cy="29238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300" dirty="0" err="1" smtClean="0"/>
              <a:t>regionaal</a:t>
            </a:r>
            <a:endParaRPr lang="en-GB" sz="1300" dirty="0" smtClean="0"/>
          </a:p>
        </p:txBody>
      </p:sp>
      <p:sp>
        <p:nvSpPr>
          <p:cNvPr id="30" name="TextBox 29"/>
          <p:cNvSpPr txBox="1"/>
          <p:nvPr/>
        </p:nvSpPr>
        <p:spPr>
          <a:xfrm>
            <a:off x="2609003" y="5498237"/>
            <a:ext cx="620683" cy="29238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300" dirty="0" err="1" smtClean="0"/>
              <a:t>lokaal</a:t>
            </a:r>
            <a:endParaRPr lang="en-GB" sz="1300" dirty="0" smtClean="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255"/>
          <a:stretch/>
        </p:blipFill>
        <p:spPr>
          <a:xfrm>
            <a:off x="0" y="6256865"/>
            <a:ext cx="2569828" cy="54241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556" y="6367245"/>
            <a:ext cx="1321888" cy="372532"/>
          </a:xfrm>
          <a:prstGeom prst="rect">
            <a:avLst/>
          </a:prstGeom>
        </p:spPr>
      </p:pic>
      <p:grpSp>
        <p:nvGrpSpPr>
          <p:cNvPr id="38" name="Group 37"/>
          <p:cNvGrpSpPr/>
          <p:nvPr/>
        </p:nvGrpSpPr>
        <p:grpSpPr>
          <a:xfrm>
            <a:off x="186431" y="3009530"/>
            <a:ext cx="2139517" cy="2357987"/>
            <a:chOff x="186431" y="3009530"/>
            <a:chExt cx="2139517" cy="2357987"/>
          </a:xfrm>
        </p:grpSpPr>
        <p:pic>
          <p:nvPicPr>
            <p:cNvPr id="39" name="Picture 2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7089" y="3994946"/>
              <a:ext cx="1158859" cy="13725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Picture 6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707" y="3009530"/>
              <a:ext cx="1338863" cy="1544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" name="TextBox 40"/>
            <p:cNvSpPr txBox="1"/>
            <p:nvPr/>
          </p:nvSpPr>
          <p:spPr>
            <a:xfrm>
              <a:off x="186431" y="4332302"/>
              <a:ext cx="821059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050" dirty="0" err="1" smtClean="0">
                  <a:solidFill>
                    <a:schemeClr val="bg2"/>
                  </a:solidFill>
                </a:rPr>
                <a:t>provincies</a:t>
              </a:r>
              <a:endParaRPr lang="nl-NL" sz="1050" dirty="0" smtClean="0">
                <a:solidFill>
                  <a:schemeClr val="bg2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906999" y="5159401"/>
              <a:ext cx="916918" cy="16158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50" dirty="0" err="1" smtClean="0">
                  <a:solidFill>
                    <a:schemeClr val="bg2"/>
                  </a:solidFill>
                </a:rPr>
                <a:t>waterschappen</a:t>
              </a:r>
              <a:endParaRPr lang="nl-NL" sz="1050" dirty="0" smtClean="0">
                <a:solidFill>
                  <a:schemeClr val="bg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621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D47B-D3B8-4E22-B0E7-789ED2DCD0DC}" type="datetime4">
              <a:rPr lang="nl-NL"/>
              <a:pPr/>
              <a:t>5 januari 2016</a:t>
            </a:fld>
            <a:endParaRPr lang="nl-NL" dirty="0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96913" y="259997"/>
            <a:ext cx="7835900" cy="611187"/>
          </a:xfrm>
        </p:spPr>
        <p:txBody>
          <a:bodyPr/>
          <a:lstStyle/>
          <a:p>
            <a:r>
              <a:rPr lang="en-US" sz="2400" dirty="0">
                <a:solidFill>
                  <a:schemeClr val="bg1"/>
                </a:solidFill>
              </a:rPr>
              <a:t>1. </a:t>
            </a:r>
            <a:r>
              <a:rPr lang="en-US" sz="2400" dirty="0" err="1">
                <a:solidFill>
                  <a:schemeClr val="bg1"/>
                </a:solidFill>
              </a:rPr>
              <a:t>Ons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droombeeld</a:t>
            </a:r>
            <a:r>
              <a:rPr lang="en-US" sz="2400" dirty="0" smtClean="0">
                <a:solidFill>
                  <a:schemeClr val="bg1"/>
                </a:solidFill>
              </a:rPr>
              <a:t>… </a:t>
            </a:r>
            <a:endParaRPr lang="en-US" b="0" dirty="0">
              <a:solidFill>
                <a:schemeClr val="bg1"/>
              </a:solidFill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255"/>
          <a:stretch/>
        </p:blipFill>
        <p:spPr>
          <a:xfrm>
            <a:off x="0" y="6256865"/>
            <a:ext cx="2569828" cy="54241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556" y="6367245"/>
            <a:ext cx="1321888" cy="37253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38899" y="1954636"/>
            <a:ext cx="2432807" cy="16777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err="1">
                <a:solidFill>
                  <a:schemeClr val="tx1"/>
                </a:solidFill>
              </a:rPr>
              <a:t>Hydrologisch</a:t>
            </a:r>
            <a:r>
              <a:rPr lang="en-US" b="1" dirty="0">
                <a:solidFill>
                  <a:schemeClr val="tx1"/>
                </a:solidFill>
              </a:rPr>
              <a:t> model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tx1"/>
                </a:solidFill>
              </a:rPr>
              <a:t>Landelijke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toepassing</a:t>
            </a:r>
            <a:endParaRPr lang="en-US" sz="1600" dirty="0">
              <a:solidFill>
                <a:schemeClr val="tx1"/>
              </a:solidFill>
            </a:endParaRP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sz="1600" dirty="0" err="1" smtClean="0">
                <a:solidFill>
                  <a:schemeClr val="tx1"/>
                </a:solidFill>
              </a:rPr>
              <a:t>Regionale</a:t>
            </a:r>
            <a:r>
              <a:rPr lang="en-US" sz="1600" dirty="0" smtClean="0">
                <a:solidFill>
                  <a:schemeClr val="tx1"/>
                </a:solidFill>
              </a:rPr>
              <a:t>  </a:t>
            </a:r>
            <a:r>
              <a:rPr lang="en-US" sz="1600" dirty="0" err="1">
                <a:solidFill>
                  <a:schemeClr val="tx1"/>
                </a:solidFill>
              </a:rPr>
              <a:t>toepassing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endParaRPr lang="nl-NL" sz="1600" b="1" dirty="0">
              <a:solidFill>
                <a:schemeClr val="tx1"/>
              </a:solidFill>
            </a:endParaRPr>
          </a:p>
          <a:p>
            <a:pPr algn="ctr"/>
            <a:endParaRPr lang="nl-NL" sz="2000" b="1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271706" y="2298583"/>
            <a:ext cx="436228" cy="0"/>
          </a:xfrm>
          <a:prstGeom prst="straightConnector1">
            <a:avLst/>
          </a:prstGeom>
          <a:ln w="28575">
            <a:solidFill>
              <a:srgbClr val="99CCFF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3273104" y="2744598"/>
            <a:ext cx="436228" cy="0"/>
          </a:xfrm>
          <a:prstGeom prst="straightConnector1">
            <a:avLst/>
          </a:prstGeom>
          <a:ln w="28575">
            <a:solidFill>
              <a:srgbClr val="99CCFF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3274502" y="3173835"/>
            <a:ext cx="436228" cy="0"/>
          </a:xfrm>
          <a:prstGeom prst="straightConnector1">
            <a:avLst/>
          </a:prstGeom>
          <a:ln w="28575">
            <a:solidFill>
              <a:srgbClr val="99CCFF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3998284" y="4153950"/>
            <a:ext cx="2432807" cy="16777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err="1" smtClean="0">
                <a:solidFill>
                  <a:schemeClr val="tx1"/>
                </a:solidFill>
              </a:rPr>
              <a:t>Hydrologisch</a:t>
            </a:r>
            <a:r>
              <a:rPr lang="en-US" b="1" dirty="0" smtClean="0">
                <a:solidFill>
                  <a:schemeClr val="tx1"/>
                </a:solidFill>
              </a:rPr>
              <a:t> model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sz="1600" dirty="0" err="1" smtClean="0">
                <a:solidFill>
                  <a:schemeClr val="tx1"/>
                </a:solidFill>
              </a:rPr>
              <a:t>Landelijke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toepassing</a:t>
            </a:r>
            <a:endParaRPr lang="en-US" sz="1600" dirty="0" smtClean="0">
              <a:solidFill>
                <a:schemeClr val="tx1"/>
              </a:solidFill>
            </a:endParaRP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tx1"/>
                </a:solidFill>
              </a:rPr>
              <a:t>R</a:t>
            </a:r>
            <a:r>
              <a:rPr lang="en-US" sz="1600" dirty="0" err="1" smtClean="0">
                <a:solidFill>
                  <a:schemeClr val="tx1"/>
                </a:solidFill>
              </a:rPr>
              <a:t>egionale</a:t>
            </a:r>
            <a:r>
              <a:rPr lang="en-US" sz="1600" dirty="0" smtClean="0">
                <a:solidFill>
                  <a:schemeClr val="tx1"/>
                </a:solidFill>
              </a:rPr>
              <a:t>  </a:t>
            </a:r>
            <a:r>
              <a:rPr lang="en-US" sz="1600" dirty="0" err="1" smtClean="0">
                <a:solidFill>
                  <a:schemeClr val="tx1"/>
                </a:solidFill>
              </a:rPr>
              <a:t>toepassing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endParaRPr lang="nl-NL" b="1" dirty="0">
              <a:solidFill>
                <a:schemeClr val="tx1"/>
              </a:solidFill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6432489" y="4943912"/>
            <a:ext cx="436228" cy="0"/>
          </a:xfrm>
          <a:prstGeom prst="straightConnector1">
            <a:avLst/>
          </a:prstGeom>
          <a:ln w="28575">
            <a:solidFill>
              <a:srgbClr val="99CCFF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707934" y="2155971"/>
            <a:ext cx="92955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DEMNAT</a:t>
            </a:r>
            <a:endParaRPr lang="nl-NL" sz="1400" dirty="0" smtClean="0"/>
          </a:p>
        </p:txBody>
      </p:sp>
      <p:sp>
        <p:nvSpPr>
          <p:cNvPr id="38" name="TextBox 37"/>
          <p:cNvSpPr txBox="1"/>
          <p:nvPr/>
        </p:nvSpPr>
        <p:spPr>
          <a:xfrm>
            <a:off x="3734499" y="2601986"/>
            <a:ext cx="47481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PW</a:t>
            </a:r>
            <a:endParaRPr lang="nl-NL" sz="1400" dirty="0" smtClean="0"/>
          </a:p>
        </p:txBody>
      </p:sp>
      <p:sp>
        <p:nvSpPr>
          <p:cNvPr id="39" name="TextBox 38"/>
          <p:cNvSpPr txBox="1"/>
          <p:nvPr/>
        </p:nvSpPr>
        <p:spPr>
          <a:xfrm>
            <a:off x="3727508" y="3014444"/>
            <a:ext cx="55496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VSN</a:t>
            </a:r>
            <a:endParaRPr lang="nl-NL" sz="1400" dirty="0" smtClean="0"/>
          </a:p>
        </p:txBody>
      </p:sp>
      <p:sp>
        <p:nvSpPr>
          <p:cNvPr id="40" name="TextBox 39"/>
          <p:cNvSpPr txBox="1"/>
          <p:nvPr/>
        </p:nvSpPr>
        <p:spPr>
          <a:xfrm>
            <a:off x="6878504" y="4727197"/>
            <a:ext cx="185339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rgbClr val="009900"/>
                </a:solidFill>
              </a:rPr>
              <a:t>Klimaatrobuust</a:t>
            </a:r>
            <a:endParaRPr lang="en-US" sz="1400" b="1" dirty="0" smtClean="0">
              <a:solidFill>
                <a:srgbClr val="009900"/>
              </a:solidFill>
            </a:endParaRPr>
          </a:p>
          <a:p>
            <a:r>
              <a:rPr lang="en-US" sz="1400" b="1" dirty="0" err="1" smtClean="0">
                <a:solidFill>
                  <a:srgbClr val="009900"/>
                </a:solidFill>
              </a:rPr>
              <a:t>natuur</a:t>
            </a:r>
            <a:r>
              <a:rPr lang="en-US" sz="1400" b="1" dirty="0" smtClean="0">
                <a:solidFill>
                  <a:srgbClr val="009900"/>
                </a:solidFill>
              </a:rPr>
              <a:t>-effect model</a:t>
            </a:r>
            <a:endParaRPr lang="nl-NL" sz="1400" b="1" dirty="0" smtClean="0">
              <a:solidFill>
                <a:srgbClr val="009900"/>
              </a:solidFill>
            </a:endParaRPr>
          </a:p>
        </p:txBody>
      </p:sp>
      <p:sp>
        <p:nvSpPr>
          <p:cNvPr id="41" name="Rectangular Callout 40"/>
          <p:cNvSpPr/>
          <p:nvPr/>
        </p:nvSpPr>
        <p:spPr>
          <a:xfrm>
            <a:off x="5603847" y="1216404"/>
            <a:ext cx="3196205" cy="998289"/>
          </a:xfrm>
          <a:prstGeom prst="wedgeRectCallout">
            <a:avLst>
              <a:gd name="adj1" fmla="val -31976"/>
              <a:gd name="adj2" fmla="val 17487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solidFill>
                  <a:schemeClr val="tx1"/>
                </a:solidFill>
              </a:rPr>
              <a:t>Verhoogde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efficientie</a:t>
            </a:r>
            <a:r>
              <a:rPr lang="en-US" sz="1600" b="1" dirty="0" smtClean="0">
                <a:solidFill>
                  <a:schemeClr val="tx1"/>
                </a:solidFill>
              </a:rPr>
              <a:t> en </a:t>
            </a:r>
            <a:r>
              <a:rPr lang="en-US" sz="1600" b="1" dirty="0" err="1" smtClean="0">
                <a:solidFill>
                  <a:schemeClr val="tx1"/>
                </a:solidFill>
              </a:rPr>
              <a:t>transparantie</a:t>
            </a:r>
            <a:endParaRPr lang="en-US" sz="1600" b="1" dirty="0" smtClean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13732" y="1677798"/>
            <a:ext cx="15151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rgbClr val="C00000"/>
                </a:solidFill>
              </a:rPr>
              <a:t>Huidige</a:t>
            </a:r>
            <a:r>
              <a:rPr lang="en-US" sz="1400" b="1" dirty="0" smtClean="0">
                <a:solidFill>
                  <a:srgbClr val="C00000"/>
                </a:solidFill>
              </a:rPr>
              <a:t> </a:t>
            </a:r>
            <a:r>
              <a:rPr lang="en-US" sz="1400" b="1" dirty="0" err="1" smtClean="0">
                <a:solidFill>
                  <a:srgbClr val="C00000"/>
                </a:solidFill>
              </a:rPr>
              <a:t>situatie</a:t>
            </a:r>
            <a:endParaRPr lang="nl-NL" sz="1400" b="1" dirty="0" smtClean="0">
              <a:solidFill>
                <a:srgbClr val="C0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939561" y="3868722"/>
            <a:ext cx="18133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rgbClr val="C00000"/>
                </a:solidFill>
              </a:rPr>
              <a:t>Gewenste</a:t>
            </a:r>
            <a:r>
              <a:rPr lang="en-US" sz="1400" b="1" dirty="0" smtClean="0">
                <a:solidFill>
                  <a:srgbClr val="C00000"/>
                </a:solidFill>
              </a:rPr>
              <a:t> </a:t>
            </a:r>
            <a:r>
              <a:rPr lang="en-US" sz="1400" b="1" dirty="0" err="1" smtClean="0">
                <a:solidFill>
                  <a:srgbClr val="C00000"/>
                </a:solidFill>
              </a:rPr>
              <a:t>situatie</a:t>
            </a:r>
            <a:r>
              <a:rPr lang="en-US" sz="1400" b="1" dirty="0" smtClean="0">
                <a:solidFill>
                  <a:srgbClr val="C00000"/>
                </a:solidFill>
              </a:rPr>
              <a:t>?</a:t>
            </a:r>
            <a:endParaRPr lang="nl-NL" sz="1400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68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2645545" y="1606858"/>
            <a:ext cx="862737" cy="29238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300" dirty="0" err="1" smtClean="0"/>
              <a:t>nationaal</a:t>
            </a:r>
            <a:endParaRPr lang="en-GB" sz="1300" dirty="0" smtClean="0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3005539" y="1873188"/>
            <a:ext cx="0" cy="3604333"/>
          </a:xfrm>
          <a:prstGeom prst="straightConnector1">
            <a:avLst/>
          </a:prstGeom>
          <a:ln w="25400"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4857225" y="2659309"/>
            <a:ext cx="2457975" cy="2424419"/>
          </a:xfrm>
          <a:prstGeom prst="ellipse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D47B-D3B8-4E22-B0E7-789ED2DCD0DC}" type="datetime4">
              <a:rPr lang="nl-NL"/>
              <a:pPr/>
              <a:t>5 januari 2016</a:t>
            </a:fld>
            <a:endParaRPr lang="nl-NL" dirty="0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96913" y="259997"/>
            <a:ext cx="7835900" cy="611187"/>
          </a:xfrm>
        </p:spPr>
        <p:txBody>
          <a:bodyPr/>
          <a:lstStyle/>
          <a:p>
            <a:r>
              <a:rPr lang="en-US" sz="2400" dirty="0">
                <a:solidFill>
                  <a:schemeClr val="bg1"/>
                </a:solidFill>
              </a:rPr>
              <a:t>1. </a:t>
            </a:r>
            <a:r>
              <a:rPr lang="en-US" sz="2400" dirty="0" err="1">
                <a:solidFill>
                  <a:schemeClr val="bg1"/>
                </a:solidFill>
              </a:rPr>
              <a:t>Ons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droombeeld</a:t>
            </a:r>
            <a:r>
              <a:rPr lang="en-US" sz="2400" dirty="0" smtClean="0">
                <a:solidFill>
                  <a:schemeClr val="bg1"/>
                </a:solidFill>
              </a:rPr>
              <a:t>… </a:t>
            </a:r>
            <a:endParaRPr lang="en-US" b="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51206" y="3781861"/>
            <a:ext cx="1141659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Veld</a:t>
            </a:r>
          </a:p>
          <a:p>
            <a:r>
              <a:rPr lang="en-US" sz="2000" dirty="0" err="1" smtClean="0">
                <a:solidFill>
                  <a:srgbClr val="C00000"/>
                </a:solidFill>
              </a:rPr>
              <a:t>ecologie</a:t>
            </a:r>
            <a:endParaRPr lang="en-GB" sz="2000" dirty="0" smtClean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47351" y="3801096"/>
            <a:ext cx="1141659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Desktop</a:t>
            </a:r>
          </a:p>
          <a:p>
            <a:r>
              <a:rPr lang="en-US" sz="2000" dirty="0" err="1" smtClean="0">
                <a:solidFill>
                  <a:srgbClr val="C00000"/>
                </a:solidFill>
              </a:rPr>
              <a:t>ecologie</a:t>
            </a:r>
            <a:endParaRPr lang="en-GB" sz="2000" dirty="0" smtClean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7964" y="1316854"/>
            <a:ext cx="143821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C00000"/>
                </a:solidFill>
              </a:rPr>
              <a:t>Gebruikers</a:t>
            </a:r>
            <a:endParaRPr lang="en-GB" sz="2000" dirty="0" smtClean="0">
              <a:solidFill>
                <a:srgbClr val="C00000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46" y="1669001"/>
            <a:ext cx="1440032" cy="1440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79" y="5595937"/>
            <a:ext cx="2186223" cy="604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5453848" y="5906583"/>
            <a:ext cx="143821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C00000"/>
                </a:solidFill>
              </a:rPr>
              <a:t>O</a:t>
            </a:r>
            <a:r>
              <a:rPr lang="en-US" sz="2000" dirty="0" err="1" smtClean="0">
                <a:solidFill>
                  <a:srgbClr val="C00000"/>
                </a:solidFill>
              </a:rPr>
              <a:t>nderzoek</a:t>
            </a:r>
            <a:endParaRPr lang="en-GB" sz="2000" dirty="0" smtClean="0">
              <a:solidFill>
                <a:srgbClr val="C0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641" y="4422664"/>
            <a:ext cx="724547" cy="1397341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6438162" y="1921232"/>
            <a:ext cx="1937130" cy="1731532"/>
            <a:chOff x="6438162" y="2613716"/>
            <a:chExt cx="1937130" cy="173153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8162" y="3000652"/>
              <a:ext cx="1937130" cy="1344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25422" y="2613716"/>
              <a:ext cx="610710" cy="594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49805" y="2373425"/>
            <a:ext cx="1619817" cy="1434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ular Callout 13"/>
          <p:cNvSpPr/>
          <p:nvPr/>
        </p:nvSpPr>
        <p:spPr>
          <a:xfrm>
            <a:off x="4563611" y="1216404"/>
            <a:ext cx="3196205" cy="998289"/>
          </a:xfrm>
          <a:prstGeom prst="wedgeRectCallout">
            <a:avLst>
              <a:gd name="adj1" fmla="val -92343"/>
              <a:gd name="adj2" fmla="val 6227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solidFill>
                  <a:schemeClr val="tx1"/>
                </a:solidFill>
              </a:rPr>
              <a:t>Goede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aansluiting</a:t>
            </a:r>
            <a:r>
              <a:rPr lang="en-US" sz="1600" b="1" dirty="0" smtClean="0">
                <a:solidFill>
                  <a:schemeClr val="tx1"/>
                </a:solidFill>
              </a:rPr>
              <a:t> op </a:t>
            </a:r>
            <a:r>
              <a:rPr lang="en-US" sz="1600" b="1" dirty="0" err="1" smtClean="0">
                <a:solidFill>
                  <a:schemeClr val="tx1"/>
                </a:solidFill>
              </a:rPr>
              <a:t>beleids</a:t>
            </a:r>
            <a:r>
              <a:rPr lang="en-US" sz="1600" b="1" dirty="0" smtClean="0">
                <a:solidFill>
                  <a:schemeClr val="tx1"/>
                </a:solidFill>
              </a:rPr>
              <a:t>- en </a:t>
            </a:r>
            <a:r>
              <a:rPr lang="en-US" sz="1600" b="1" dirty="0" err="1" smtClean="0">
                <a:solidFill>
                  <a:schemeClr val="tx1"/>
                </a:solidFill>
              </a:rPr>
              <a:t>beheersdoelen</a:t>
            </a:r>
            <a:endParaRPr lang="nl-NL" sz="1600" b="1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900881" y="2659310"/>
            <a:ext cx="184558" cy="151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Rectangle 23"/>
          <p:cNvSpPr/>
          <p:nvPr/>
        </p:nvSpPr>
        <p:spPr>
          <a:xfrm>
            <a:off x="4640510" y="2526484"/>
            <a:ext cx="184558" cy="151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Rectangle 24"/>
          <p:cNvSpPr/>
          <p:nvPr/>
        </p:nvSpPr>
        <p:spPr>
          <a:xfrm>
            <a:off x="4650297" y="2930554"/>
            <a:ext cx="184558" cy="151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Left-Right Arrow 25"/>
          <p:cNvSpPr/>
          <p:nvPr/>
        </p:nvSpPr>
        <p:spPr>
          <a:xfrm>
            <a:off x="2147582" y="3162650"/>
            <a:ext cx="1694576" cy="117445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TextBox 28"/>
          <p:cNvSpPr txBox="1"/>
          <p:nvPr/>
        </p:nvSpPr>
        <p:spPr>
          <a:xfrm>
            <a:off x="2589768" y="3614691"/>
            <a:ext cx="872355" cy="29238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300" dirty="0" err="1" smtClean="0"/>
              <a:t>regionaal</a:t>
            </a:r>
            <a:endParaRPr lang="en-GB" sz="1300" dirty="0" smtClean="0"/>
          </a:p>
        </p:txBody>
      </p:sp>
      <p:sp>
        <p:nvSpPr>
          <p:cNvPr id="30" name="TextBox 29"/>
          <p:cNvSpPr txBox="1"/>
          <p:nvPr/>
        </p:nvSpPr>
        <p:spPr>
          <a:xfrm>
            <a:off x="2609003" y="5498237"/>
            <a:ext cx="620683" cy="29238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300" dirty="0" err="1" smtClean="0"/>
              <a:t>lokaal</a:t>
            </a:r>
            <a:endParaRPr lang="en-GB" sz="1300" dirty="0" smtClean="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255"/>
          <a:stretch/>
        </p:blipFill>
        <p:spPr>
          <a:xfrm>
            <a:off x="0" y="6256865"/>
            <a:ext cx="2569828" cy="54241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556" y="6367245"/>
            <a:ext cx="1321888" cy="372532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186431" y="3009530"/>
            <a:ext cx="2139517" cy="2357987"/>
            <a:chOff x="186431" y="3009530"/>
            <a:chExt cx="2139517" cy="2357987"/>
          </a:xfrm>
        </p:grpSpPr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7089" y="3994946"/>
              <a:ext cx="1158859" cy="13725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6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707" y="3009530"/>
              <a:ext cx="1338863" cy="1544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TextBox 35"/>
            <p:cNvSpPr txBox="1"/>
            <p:nvPr/>
          </p:nvSpPr>
          <p:spPr>
            <a:xfrm>
              <a:off x="186431" y="4332302"/>
              <a:ext cx="821059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050" dirty="0" err="1" smtClean="0">
                  <a:solidFill>
                    <a:schemeClr val="bg2"/>
                  </a:solidFill>
                </a:rPr>
                <a:t>provincies</a:t>
              </a:r>
              <a:endParaRPr lang="nl-NL" sz="1050" dirty="0" smtClean="0">
                <a:solidFill>
                  <a:schemeClr val="bg2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906999" y="5159401"/>
              <a:ext cx="916918" cy="16158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50" dirty="0" err="1" smtClean="0">
                  <a:solidFill>
                    <a:schemeClr val="bg2"/>
                  </a:solidFill>
                </a:rPr>
                <a:t>waterschappen</a:t>
              </a:r>
              <a:endParaRPr lang="nl-NL" sz="1050" dirty="0" smtClean="0">
                <a:solidFill>
                  <a:schemeClr val="bg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221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2645545" y="1606858"/>
            <a:ext cx="862737" cy="29238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300" dirty="0" err="1" smtClean="0"/>
              <a:t>nationaal</a:t>
            </a:r>
            <a:endParaRPr lang="en-GB" sz="1300" dirty="0" smtClean="0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3005539" y="1873188"/>
            <a:ext cx="0" cy="3604333"/>
          </a:xfrm>
          <a:prstGeom prst="straightConnector1">
            <a:avLst/>
          </a:prstGeom>
          <a:ln w="25400"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4857225" y="2659309"/>
            <a:ext cx="2457975" cy="2424419"/>
          </a:xfrm>
          <a:prstGeom prst="ellipse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D47B-D3B8-4E22-B0E7-789ED2DCD0DC}" type="datetime4">
              <a:rPr lang="nl-NL"/>
              <a:pPr/>
              <a:t>5 januari 2016</a:t>
            </a:fld>
            <a:endParaRPr lang="nl-NL" dirty="0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96913" y="259997"/>
            <a:ext cx="7835900" cy="611187"/>
          </a:xfrm>
        </p:spPr>
        <p:txBody>
          <a:bodyPr/>
          <a:lstStyle/>
          <a:p>
            <a:r>
              <a:rPr lang="en-US" sz="2400" dirty="0">
                <a:solidFill>
                  <a:schemeClr val="bg1"/>
                </a:solidFill>
              </a:rPr>
              <a:t>1. </a:t>
            </a:r>
            <a:r>
              <a:rPr lang="en-US" sz="2400" dirty="0" err="1">
                <a:solidFill>
                  <a:schemeClr val="bg1"/>
                </a:solidFill>
              </a:rPr>
              <a:t>Ons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droombeeld</a:t>
            </a:r>
            <a:r>
              <a:rPr lang="en-US" sz="2400" dirty="0" smtClean="0">
                <a:solidFill>
                  <a:schemeClr val="bg1"/>
                </a:solidFill>
              </a:rPr>
              <a:t>… </a:t>
            </a:r>
            <a:endParaRPr lang="en-US" b="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51206" y="3781861"/>
            <a:ext cx="1141659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Veld</a:t>
            </a:r>
          </a:p>
          <a:p>
            <a:r>
              <a:rPr lang="en-US" sz="2000" dirty="0" err="1" smtClean="0">
                <a:solidFill>
                  <a:srgbClr val="C00000"/>
                </a:solidFill>
              </a:rPr>
              <a:t>ecologie</a:t>
            </a:r>
            <a:endParaRPr lang="en-GB" sz="2000" dirty="0" smtClean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47351" y="3801096"/>
            <a:ext cx="1141659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Desktop</a:t>
            </a:r>
          </a:p>
          <a:p>
            <a:r>
              <a:rPr lang="en-US" sz="2000" dirty="0" err="1" smtClean="0">
                <a:solidFill>
                  <a:srgbClr val="C00000"/>
                </a:solidFill>
              </a:rPr>
              <a:t>ecologie</a:t>
            </a:r>
            <a:endParaRPr lang="en-GB" sz="2000" dirty="0" smtClean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7964" y="1316854"/>
            <a:ext cx="143821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C00000"/>
                </a:solidFill>
              </a:rPr>
              <a:t>Gebruikers</a:t>
            </a:r>
            <a:endParaRPr lang="en-GB" sz="2000" dirty="0" smtClean="0">
              <a:solidFill>
                <a:srgbClr val="C00000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46" y="1669001"/>
            <a:ext cx="1440032" cy="1440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79" y="5595937"/>
            <a:ext cx="2186223" cy="604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5453848" y="5906583"/>
            <a:ext cx="143821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C00000"/>
                </a:solidFill>
              </a:rPr>
              <a:t>O</a:t>
            </a:r>
            <a:r>
              <a:rPr lang="en-US" sz="2000" dirty="0" err="1" smtClean="0">
                <a:solidFill>
                  <a:srgbClr val="C00000"/>
                </a:solidFill>
              </a:rPr>
              <a:t>nderzoek</a:t>
            </a:r>
            <a:endParaRPr lang="en-GB" sz="2000" dirty="0" smtClean="0">
              <a:solidFill>
                <a:srgbClr val="C0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641" y="4422664"/>
            <a:ext cx="724547" cy="1397341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6438162" y="1921232"/>
            <a:ext cx="1937130" cy="1731532"/>
            <a:chOff x="6438162" y="2613716"/>
            <a:chExt cx="1937130" cy="173153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8162" y="3000652"/>
              <a:ext cx="1937130" cy="1344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25422" y="2613716"/>
              <a:ext cx="610710" cy="594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49805" y="2373425"/>
            <a:ext cx="1619817" cy="1434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ular Callout 13"/>
          <p:cNvSpPr/>
          <p:nvPr/>
        </p:nvSpPr>
        <p:spPr>
          <a:xfrm>
            <a:off x="4314549" y="1216404"/>
            <a:ext cx="3445268" cy="998289"/>
          </a:xfrm>
          <a:prstGeom prst="wedgeRectCallout">
            <a:avLst>
              <a:gd name="adj1" fmla="val -1058"/>
              <a:gd name="adj2" fmla="val 16179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err="1" smtClean="0">
                <a:solidFill>
                  <a:schemeClr val="tx1"/>
                </a:solidFill>
              </a:rPr>
              <a:t>Functionaliteit</a:t>
            </a:r>
            <a:r>
              <a:rPr lang="en-US" sz="1400" b="1" dirty="0" smtClean="0">
                <a:solidFill>
                  <a:schemeClr val="tx1"/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err="1" smtClean="0">
                <a:solidFill>
                  <a:schemeClr val="tx1"/>
                </a:solidFill>
              </a:rPr>
              <a:t>Toetsing</a:t>
            </a:r>
            <a:r>
              <a:rPr lang="en-US" sz="1400" b="1" dirty="0" smtClean="0">
                <a:solidFill>
                  <a:schemeClr val="tx1"/>
                </a:solidFill>
              </a:rPr>
              <a:t> </a:t>
            </a:r>
            <a:r>
              <a:rPr lang="en-US" sz="1400" b="1" dirty="0" err="1" smtClean="0">
                <a:solidFill>
                  <a:schemeClr val="tx1"/>
                </a:solidFill>
              </a:rPr>
              <a:t>huidige</a:t>
            </a:r>
            <a:r>
              <a:rPr lang="en-US" sz="1400" b="1" dirty="0" smtClean="0">
                <a:solidFill>
                  <a:schemeClr val="tx1"/>
                </a:solidFill>
              </a:rPr>
              <a:t> </a:t>
            </a:r>
            <a:r>
              <a:rPr lang="en-US" sz="1400" b="1" dirty="0" err="1" smtClean="0">
                <a:solidFill>
                  <a:schemeClr val="tx1"/>
                </a:solidFill>
              </a:rPr>
              <a:t>doelen</a:t>
            </a:r>
            <a:endParaRPr lang="en-US" sz="1400" b="1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err="1" smtClean="0">
                <a:solidFill>
                  <a:schemeClr val="tx1"/>
                </a:solidFill>
              </a:rPr>
              <a:t>Kansrijkdom</a:t>
            </a:r>
            <a:r>
              <a:rPr lang="en-US" sz="1400" b="1" dirty="0" smtClean="0">
                <a:solidFill>
                  <a:schemeClr val="tx1"/>
                </a:solidFill>
              </a:rPr>
              <a:t> </a:t>
            </a:r>
            <a:r>
              <a:rPr lang="en-US" sz="1400" b="1" dirty="0" err="1" smtClean="0">
                <a:solidFill>
                  <a:schemeClr val="tx1"/>
                </a:solidFill>
              </a:rPr>
              <a:t>voor</a:t>
            </a:r>
            <a:r>
              <a:rPr lang="en-US" sz="1400" b="1" dirty="0" smtClean="0">
                <a:solidFill>
                  <a:schemeClr val="tx1"/>
                </a:solidFill>
              </a:rPr>
              <a:t> </a:t>
            </a:r>
            <a:r>
              <a:rPr lang="en-US" sz="1400" b="1" dirty="0" err="1" smtClean="0">
                <a:solidFill>
                  <a:schemeClr val="tx1"/>
                </a:solidFill>
              </a:rPr>
              <a:t>nieuwe</a:t>
            </a:r>
            <a:r>
              <a:rPr lang="en-US" sz="1400" b="1" dirty="0" smtClean="0">
                <a:solidFill>
                  <a:schemeClr val="tx1"/>
                </a:solidFill>
              </a:rPr>
              <a:t> </a:t>
            </a:r>
            <a:r>
              <a:rPr lang="en-US" sz="1400" b="1" dirty="0" err="1" smtClean="0">
                <a:solidFill>
                  <a:schemeClr val="tx1"/>
                </a:solidFill>
              </a:rPr>
              <a:t>natuur</a:t>
            </a:r>
            <a:endParaRPr lang="en-US" sz="1400" b="1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err="1" smtClean="0">
                <a:solidFill>
                  <a:schemeClr val="tx1"/>
                </a:solidFill>
              </a:rPr>
              <a:t>Klimaatrobuuste</a:t>
            </a:r>
            <a:r>
              <a:rPr lang="en-US" sz="1400" b="1" dirty="0" smtClean="0">
                <a:solidFill>
                  <a:schemeClr val="tx1"/>
                </a:solidFill>
              </a:rPr>
              <a:t> </a:t>
            </a:r>
            <a:r>
              <a:rPr lang="en-US" sz="1400" b="1" dirty="0" err="1" smtClean="0">
                <a:solidFill>
                  <a:schemeClr val="tx1"/>
                </a:solidFill>
              </a:rPr>
              <a:t>effectvoorspelling</a:t>
            </a:r>
            <a:endParaRPr lang="en-US" sz="1400" b="1" dirty="0" smtClean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900881" y="2659310"/>
            <a:ext cx="184558" cy="151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Rectangle 23"/>
          <p:cNvSpPr/>
          <p:nvPr/>
        </p:nvSpPr>
        <p:spPr>
          <a:xfrm>
            <a:off x="4640510" y="2526484"/>
            <a:ext cx="184558" cy="151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Rectangle 24"/>
          <p:cNvSpPr/>
          <p:nvPr/>
        </p:nvSpPr>
        <p:spPr>
          <a:xfrm>
            <a:off x="4650297" y="2930554"/>
            <a:ext cx="184558" cy="151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Left-Right Arrow 25"/>
          <p:cNvSpPr/>
          <p:nvPr/>
        </p:nvSpPr>
        <p:spPr>
          <a:xfrm>
            <a:off x="2147582" y="3162650"/>
            <a:ext cx="1694576" cy="117445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TextBox 28"/>
          <p:cNvSpPr txBox="1"/>
          <p:nvPr/>
        </p:nvSpPr>
        <p:spPr>
          <a:xfrm>
            <a:off x="2589768" y="3614691"/>
            <a:ext cx="872355" cy="29238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300" dirty="0" err="1" smtClean="0"/>
              <a:t>regionaal</a:t>
            </a:r>
            <a:endParaRPr lang="en-GB" sz="1300" dirty="0" smtClean="0"/>
          </a:p>
        </p:txBody>
      </p:sp>
      <p:sp>
        <p:nvSpPr>
          <p:cNvPr id="30" name="TextBox 29"/>
          <p:cNvSpPr txBox="1"/>
          <p:nvPr/>
        </p:nvSpPr>
        <p:spPr>
          <a:xfrm>
            <a:off x="2609003" y="5498237"/>
            <a:ext cx="620683" cy="29238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300" dirty="0" err="1" smtClean="0"/>
              <a:t>lokaal</a:t>
            </a:r>
            <a:endParaRPr lang="en-GB" sz="1300" dirty="0" smtClean="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255"/>
          <a:stretch/>
        </p:blipFill>
        <p:spPr>
          <a:xfrm>
            <a:off x="0" y="6256865"/>
            <a:ext cx="2569828" cy="54241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556" y="6367245"/>
            <a:ext cx="1321888" cy="372532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186431" y="3009530"/>
            <a:ext cx="2139517" cy="2357987"/>
            <a:chOff x="186431" y="3009530"/>
            <a:chExt cx="2139517" cy="2357987"/>
          </a:xfrm>
        </p:grpSpPr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7089" y="3994946"/>
              <a:ext cx="1158859" cy="13725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6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707" y="3009530"/>
              <a:ext cx="1338863" cy="1544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TextBox 35"/>
            <p:cNvSpPr txBox="1"/>
            <p:nvPr/>
          </p:nvSpPr>
          <p:spPr>
            <a:xfrm>
              <a:off x="186431" y="4332302"/>
              <a:ext cx="821059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050" dirty="0" err="1" smtClean="0">
                  <a:solidFill>
                    <a:schemeClr val="bg2"/>
                  </a:solidFill>
                </a:rPr>
                <a:t>provincies</a:t>
              </a:r>
              <a:endParaRPr lang="nl-NL" sz="1050" dirty="0" smtClean="0">
                <a:solidFill>
                  <a:schemeClr val="bg2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906999" y="5159401"/>
              <a:ext cx="916918" cy="16158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50" dirty="0" err="1" smtClean="0">
                  <a:solidFill>
                    <a:schemeClr val="bg2"/>
                  </a:solidFill>
                </a:rPr>
                <a:t>waterschappen</a:t>
              </a:r>
              <a:endParaRPr lang="nl-NL" sz="1050" dirty="0" smtClean="0">
                <a:solidFill>
                  <a:schemeClr val="bg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692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2645545" y="1606858"/>
            <a:ext cx="862737" cy="29238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300" dirty="0" err="1" smtClean="0"/>
              <a:t>nationaal</a:t>
            </a:r>
            <a:endParaRPr lang="en-GB" sz="1300" dirty="0" smtClean="0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3005539" y="1873188"/>
            <a:ext cx="0" cy="3604333"/>
          </a:xfrm>
          <a:prstGeom prst="straightConnector1">
            <a:avLst/>
          </a:prstGeom>
          <a:ln w="25400"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4857225" y="2659309"/>
            <a:ext cx="2457975" cy="2424419"/>
          </a:xfrm>
          <a:prstGeom prst="ellipse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D47B-D3B8-4E22-B0E7-789ED2DCD0DC}" type="datetime4">
              <a:rPr lang="nl-NL"/>
              <a:pPr/>
              <a:t>5 januari 2016</a:t>
            </a:fld>
            <a:endParaRPr lang="nl-NL" dirty="0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96913" y="259997"/>
            <a:ext cx="7835900" cy="611187"/>
          </a:xfrm>
        </p:spPr>
        <p:txBody>
          <a:bodyPr/>
          <a:lstStyle/>
          <a:p>
            <a:r>
              <a:rPr lang="en-US" sz="2400" dirty="0">
                <a:solidFill>
                  <a:schemeClr val="bg1"/>
                </a:solidFill>
              </a:rPr>
              <a:t>1. </a:t>
            </a:r>
            <a:r>
              <a:rPr lang="en-US" sz="2400" dirty="0" err="1">
                <a:solidFill>
                  <a:schemeClr val="bg1"/>
                </a:solidFill>
              </a:rPr>
              <a:t>Ons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droombeeld</a:t>
            </a:r>
            <a:r>
              <a:rPr lang="en-US" sz="2400" dirty="0" smtClean="0">
                <a:solidFill>
                  <a:schemeClr val="bg1"/>
                </a:solidFill>
              </a:rPr>
              <a:t>… </a:t>
            </a:r>
            <a:endParaRPr lang="en-US" b="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51206" y="3781861"/>
            <a:ext cx="1141659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Veld</a:t>
            </a:r>
          </a:p>
          <a:p>
            <a:r>
              <a:rPr lang="en-US" sz="2000" dirty="0" err="1" smtClean="0">
                <a:solidFill>
                  <a:srgbClr val="C00000"/>
                </a:solidFill>
              </a:rPr>
              <a:t>ecologie</a:t>
            </a:r>
            <a:endParaRPr lang="en-GB" sz="2000" dirty="0" smtClean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47351" y="3801096"/>
            <a:ext cx="1141659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Desktop</a:t>
            </a:r>
          </a:p>
          <a:p>
            <a:r>
              <a:rPr lang="en-US" sz="2000" dirty="0" err="1" smtClean="0">
                <a:solidFill>
                  <a:srgbClr val="C00000"/>
                </a:solidFill>
              </a:rPr>
              <a:t>ecologie</a:t>
            </a:r>
            <a:endParaRPr lang="en-GB" sz="2000" dirty="0" smtClean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7964" y="1316854"/>
            <a:ext cx="143821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C00000"/>
                </a:solidFill>
              </a:rPr>
              <a:t>Gebruikers</a:t>
            </a:r>
            <a:endParaRPr lang="en-GB" sz="2000" dirty="0" smtClean="0">
              <a:solidFill>
                <a:srgbClr val="C00000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46" y="1669001"/>
            <a:ext cx="1440032" cy="1440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79" y="5595937"/>
            <a:ext cx="2186223" cy="604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5453848" y="5906583"/>
            <a:ext cx="143821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C00000"/>
                </a:solidFill>
              </a:rPr>
              <a:t>O</a:t>
            </a:r>
            <a:r>
              <a:rPr lang="en-US" sz="2000" dirty="0" err="1" smtClean="0">
                <a:solidFill>
                  <a:srgbClr val="C00000"/>
                </a:solidFill>
              </a:rPr>
              <a:t>nderzoek</a:t>
            </a:r>
            <a:endParaRPr lang="en-GB" sz="2000" dirty="0" smtClean="0">
              <a:solidFill>
                <a:srgbClr val="C0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641" y="4422664"/>
            <a:ext cx="724547" cy="1397341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6438162" y="1921232"/>
            <a:ext cx="1937130" cy="1731532"/>
            <a:chOff x="6438162" y="2613716"/>
            <a:chExt cx="1937130" cy="173153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8162" y="3000652"/>
              <a:ext cx="1937130" cy="1344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25422" y="2613716"/>
              <a:ext cx="610710" cy="594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49805" y="2373425"/>
            <a:ext cx="1619817" cy="1434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ular Callout 13"/>
          <p:cNvSpPr/>
          <p:nvPr/>
        </p:nvSpPr>
        <p:spPr>
          <a:xfrm>
            <a:off x="4563612" y="1216404"/>
            <a:ext cx="2927758" cy="998289"/>
          </a:xfrm>
          <a:prstGeom prst="wedgeRectCallout">
            <a:avLst>
              <a:gd name="adj1" fmla="val -3892"/>
              <a:gd name="adj2" fmla="val 18580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solidFill>
                  <a:schemeClr val="tx1"/>
                </a:solidFill>
              </a:rPr>
              <a:t>Goede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verbinding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tussen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onderzoek</a:t>
            </a:r>
            <a:r>
              <a:rPr lang="en-US" sz="1600" b="1" dirty="0" smtClean="0">
                <a:solidFill>
                  <a:schemeClr val="tx1"/>
                </a:solidFill>
              </a:rPr>
              <a:t>, veld en (computer)</a:t>
            </a:r>
            <a:r>
              <a:rPr lang="en-US" sz="1600" b="1" dirty="0" err="1" smtClean="0">
                <a:solidFill>
                  <a:schemeClr val="tx1"/>
                </a:solidFill>
              </a:rPr>
              <a:t>toepassing</a:t>
            </a:r>
            <a:endParaRPr lang="nl-NL" sz="1600" b="1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900881" y="2659310"/>
            <a:ext cx="184558" cy="151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Rectangle 23"/>
          <p:cNvSpPr/>
          <p:nvPr/>
        </p:nvSpPr>
        <p:spPr>
          <a:xfrm>
            <a:off x="4640510" y="2526484"/>
            <a:ext cx="184558" cy="151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Rectangle 24"/>
          <p:cNvSpPr/>
          <p:nvPr/>
        </p:nvSpPr>
        <p:spPr>
          <a:xfrm>
            <a:off x="4650297" y="2930554"/>
            <a:ext cx="184558" cy="151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Left-Right Arrow 25"/>
          <p:cNvSpPr/>
          <p:nvPr/>
        </p:nvSpPr>
        <p:spPr>
          <a:xfrm>
            <a:off x="2147582" y="3162650"/>
            <a:ext cx="1694576" cy="117445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TextBox 28"/>
          <p:cNvSpPr txBox="1"/>
          <p:nvPr/>
        </p:nvSpPr>
        <p:spPr>
          <a:xfrm>
            <a:off x="2589768" y="3614691"/>
            <a:ext cx="872355" cy="29238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300" dirty="0" err="1" smtClean="0"/>
              <a:t>regionaal</a:t>
            </a:r>
            <a:endParaRPr lang="en-GB" sz="1300" dirty="0" smtClean="0"/>
          </a:p>
        </p:txBody>
      </p:sp>
      <p:sp>
        <p:nvSpPr>
          <p:cNvPr id="30" name="TextBox 29"/>
          <p:cNvSpPr txBox="1"/>
          <p:nvPr/>
        </p:nvSpPr>
        <p:spPr>
          <a:xfrm>
            <a:off x="2609003" y="5498237"/>
            <a:ext cx="620683" cy="29238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300" dirty="0" err="1" smtClean="0"/>
              <a:t>lokaal</a:t>
            </a:r>
            <a:endParaRPr lang="en-GB" sz="1300" dirty="0" smtClean="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255"/>
          <a:stretch/>
        </p:blipFill>
        <p:spPr>
          <a:xfrm>
            <a:off x="0" y="6256865"/>
            <a:ext cx="2569828" cy="54241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556" y="6367245"/>
            <a:ext cx="1321888" cy="372532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186431" y="3009530"/>
            <a:ext cx="2139517" cy="2357987"/>
            <a:chOff x="186431" y="3009530"/>
            <a:chExt cx="2139517" cy="2357987"/>
          </a:xfrm>
        </p:grpSpPr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7089" y="3994946"/>
              <a:ext cx="1158859" cy="13725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6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707" y="3009530"/>
              <a:ext cx="1338863" cy="1544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TextBox 35"/>
            <p:cNvSpPr txBox="1"/>
            <p:nvPr/>
          </p:nvSpPr>
          <p:spPr>
            <a:xfrm>
              <a:off x="186431" y="4332302"/>
              <a:ext cx="821059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050" dirty="0" err="1" smtClean="0">
                  <a:solidFill>
                    <a:schemeClr val="bg2"/>
                  </a:solidFill>
                </a:rPr>
                <a:t>provincies</a:t>
              </a:r>
              <a:endParaRPr lang="nl-NL" sz="1050" dirty="0" smtClean="0">
                <a:solidFill>
                  <a:schemeClr val="bg2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906999" y="5159401"/>
              <a:ext cx="916918" cy="16158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50" dirty="0" err="1" smtClean="0">
                  <a:solidFill>
                    <a:schemeClr val="bg2"/>
                  </a:solidFill>
                </a:rPr>
                <a:t>waterschappen</a:t>
              </a:r>
              <a:endParaRPr lang="nl-NL" sz="1050" dirty="0" smtClean="0">
                <a:solidFill>
                  <a:schemeClr val="bg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647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Deltares_tem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ltares_tem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bg1"/>
        </a:solidFill>
      </a:spPr>
      <a:bodyPr wrap="none" rtlCol="0">
        <a:spAutoFit/>
      </a:bodyPr>
      <a:lstStyle>
        <a:defPPr>
          <a:defRPr sz="1300" dirty="0" smtClean="0"/>
        </a:defPPr>
      </a:lstStyle>
    </a:txDef>
  </a:objectDefaults>
  <a:extraClrSchemeLst>
    <a:extraClrScheme>
      <a:clrScheme name="Deltares_tem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ltares_tem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ltares_tem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ltares_tem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ltares_tem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ltares_tem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ltares_tem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ltares_tem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ltares_tem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ltares_tem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ltares_tem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ltares_tem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6275</TotalTime>
  <Words>595</Words>
  <Application>Microsoft Office PowerPoint</Application>
  <PresentationFormat>On-screen Show (4:3)</PresentationFormat>
  <Paragraphs>282</Paragraphs>
  <Slides>20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blank</vt:lpstr>
      <vt:lpstr>Klimaatrobuuste effectvoorspelling voor natuur: het lonkend perspectief  Remco van Ek, Flip Witte, Janet Mol,  Wim de Vries, Wieger Wamelink, Wim van der Linden, Han Runhaar, Ruud Bartholomeus, Gijsbert Cirkel, Yuki Fujita </vt:lpstr>
      <vt:lpstr>Inhoud</vt:lpstr>
      <vt:lpstr>1. Ons droombeeld… </vt:lpstr>
      <vt:lpstr>1. Ons droombeeld… </vt:lpstr>
      <vt:lpstr>1. Ons droombeeld… </vt:lpstr>
      <vt:lpstr>1. Ons droombeeld… </vt:lpstr>
      <vt:lpstr>1. Ons droombeeld… </vt:lpstr>
      <vt:lpstr>1. Ons droombeeld… </vt:lpstr>
      <vt:lpstr>1. Ons droombeeld… </vt:lpstr>
      <vt:lpstr>Lonkend perspectief Klimaatrobuuste effectvoorspelling</vt:lpstr>
      <vt:lpstr>2. Waarom modellen / tools ? Huidige situatie</vt:lpstr>
      <vt:lpstr>2. Waarom modellen / tools ?  </vt:lpstr>
      <vt:lpstr>3. Voorstel voor samenwerking klimaatrobuust natuur-effect model </vt:lpstr>
      <vt:lpstr>3. Voorstel voor samenwerking Belang   </vt:lpstr>
      <vt:lpstr>3. Voorstel voor samenwerking Centrale aansturing</vt:lpstr>
      <vt:lpstr>4. Voorbeeld: Gui PROBE2</vt:lpstr>
      <vt:lpstr>4. Voorbeeld: Gui PROBE2</vt:lpstr>
      <vt:lpstr>4. Voorbeeld: Gui PROBE2</vt:lpstr>
      <vt:lpstr>4. Voorbeeld: Gui PROBE2</vt:lpstr>
      <vt:lpstr>PowerPoint Presentation</vt:lpstr>
    </vt:vector>
  </TitlesOfParts>
  <Company>Stichting Deltares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 van zaken  werkzaamheden</dc:title>
  <dc:creator>drs. Remco van Ek</dc:creator>
  <cp:lastModifiedBy>Remco van Ek</cp:lastModifiedBy>
  <cp:revision>559</cp:revision>
  <cp:lastPrinted>2007-11-21T13:24:47Z</cp:lastPrinted>
  <dcterms:created xsi:type="dcterms:W3CDTF">2013-02-19T14:41:05Z</dcterms:created>
  <dcterms:modified xsi:type="dcterms:W3CDTF">2016-01-05T09:02:40Z</dcterms:modified>
</cp:coreProperties>
</file>