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6" r:id="rId3"/>
    <p:sldId id="285" r:id="rId4"/>
    <p:sldId id="342" r:id="rId5"/>
    <p:sldId id="343" r:id="rId6"/>
    <p:sldId id="344" r:id="rId7"/>
    <p:sldId id="345" r:id="rId8"/>
    <p:sldId id="346" r:id="rId9"/>
    <p:sldId id="328" r:id="rId10"/>
    <p:sldId id="347" r:id="rId11"/>
    <p:sldId id="350" r:id="rId12"/>
    <p:sldId id="352" r:id="rId13"/>
    <p:sldId id="329" r:id="rId14"/>
    <p:sldId id="354" r:id="rId15"/>
    <p:sldId id="355" r:id="rId16"/>
    <p:sldId id="356" r:id="rId17"/>
    <p:sldId id="330" r:id="rId18"/>
    <p:sldId id="358" r:id="rId19"/>
    <p:sldId id="357" r:id="rId20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D2D2D2"/>
    <a:srgbClr val="DCDCDC"/>
    <a:srgbClr val="C8C8C8"/>
    <a:srgbClr val="FEFEFE"/>
    <a:srgbClr val="FFFFFE"/>
    <a:srgbClr val="B2B2B2"/>
    <a:srgbClr val="A6A698"/>
    <a:srgbClr val="008BB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713" autoAdjust="0"/>
  </p:normalViewPr>
  <p:slideViewPr>
    <p:cSldViewPr snapToGrid="0">
      <p:cViewPr varScale="1">
        <p:scale>
          <a:sx n="106" d="100"/>
          <a:sy n="106" d="100"/>
        </p:scale>
        <p:origin x="-168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2400" y="-114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34BC86-26B2-4E97-84BC-86D2BECDFB93}" type="datetime4">
              <a:rPr lang="nl-NL"/>
              <a:pPr/>
              <a:t>23 juni 2014</a:t>
            </a:fld>
            <a:endParaRPr lang="nl-NL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5ECE614-CF06-4360-A034-A4F9B9C4995D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059290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7936C7-6A70-449E-955C-4D17B497A807}" type="datetime4">
              <a:rPr lang="nl-NL"/>
              <a:pPr/>
              <a:t>23 juni 2014</a:t>
            </a:fld>
            <a:endParaRPr lang="nl-NL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A2684D4-5C03-4A46-9CBF-D8F1FEEB2460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45373242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3076575"/>
            <a:ext cx="6618288" cy="885825"/>
          </a:xfrm>
        </p:spPr>
        <p:txBody>
          <a:bodyPr tIns="0" bIns="0"/>
          <a:lstStyle>
            <a:lvl1pPr>
              <a:defRPr>
                <a:solidFill>
                  <a:srgbClr val="008BB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nl-NL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4113213"/>
            <a:ext cx="6618288" cy="1144587"/>
          </a:xfrm>
        </p:spPr>
        <p:txBody>
          <a:bodyPr/>
          <a:lstStyle>
            <a:lvl1pPr marL="0" indent="0">
              <a:defRPr>
                <a:solidFill>
                  <a:srgbClr val="008BBF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nl-NL" noProof="0" smtClean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4146550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33375"/>
            <a:ext cx="2170112" cy="99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1595438"/>
            <a:ext cx="9144000" cy="319087"/>
          </a:xfrm>
          <a:prstGeom prst="rect">
            <a:avLst/>
          </a:prstGeom>
          <a:solidFill>
            <a:srgbClr val="7FA1B6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914525"/>
            <a:ext cx="9144000" cy="319088"/>
          </a:xfrm>
          <a:prstGeom prst="rect">
            <a:avLst/>
          </a:prstGeom>
          <a:solidFill>
            <a:srgbClr val="7FA1B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2233613"/>
            <a:ext cx="9144000" cy="319087"/>
          </a:xfrm>
          <a:prstGeom prst="rect">
            <a:avLst/>
          </a:prstGeom>
          <a:solidFill>
            <a:srgbClr val="7FA1B6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defTabSz="414338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600">
              <a:solidFill>
                <a:schemeClr val="bg1"/>
              </a:solidFill>
              <a:ea typeface="MS Gothic" charset="-128"/>
            </a:endParaRPr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0" y="1914525"/>
            <a:ext cx="9144000" cy="1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0" y="2233613"/>
            <a:ext cx="9144000" cy="15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0" y="1595438"/>
            <a:ext cx="9144000" cy="15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dt" sz="quarter" idx="2"/>
          </p:nvPr>
        </p:nvSpPr>
        <p:spPr>
          <a:xfrm>
            <a:off x="2057400" y="5803900"/>
            <a:ext cx="6618288" cy="338138"/>
          </a:xfrm>
        </p:spPr>
        <p:txBody>
          <a:bodyPr/>
          <a:lstStyle>
            <a:lvl1pPr>
              <a:defRPr sz="1600"/>
            </a:lvl1pPr>
          </a:lstStyle>
          <a:p>
            <a:fld id="{160C8537-CD5B-4F6A-8990-14BC11FCC3F8}" type="datetime4">
              <a:rPr lang="nl-NL"/>
              <a:pPr/>
              <a:t>23 juni 2014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291F89-4BA7-4C49-BB83-D4DCEE9C4456}" type="datetime4">
              <a:rPr lang="nl-NL"/>
              <a:pPr/>
              <a:t>23 juni 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18E87-0CAE-4287-929D-B4842452C8B9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12268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5300" y="233363"/>
            <a:ext cx="2047875" cy="5549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6913" y="233363"/>
            <a:ext cx="5995987" cy="5549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72B385-FD84-40AD-B908-87ABF84FD2B9}" type="datetime4">
              <a:rPr lang="nl-NL"/>
              <a:pPr/>
              <a:t>23 juni 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78DCF-9440-4728-B0F5-FDF8D942C7C7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072585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61030A-D9DC-426C-A4D0-5E7AEAC0AFF5}" type="datetime4">
              <a:rPr lang="nl-NL"/>
              <a:pPr/>
              <a:t>23 juni 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8C096-3EE4-4BEC-940C-289F65359199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757104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BC86C5-C2DA-4EDA-978F-153C5DCCD893}" type="datetime4">
              <a:rPr lang="nl-NL"/>
              <a:pPr/>
              <a:t>23 juni 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D835F-19BB-40F0-A624-FCF442D93431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863393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6913" y="1482725"/>
            <a:ext cx="3860800" cy="4300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0113" y="1482725"/>
            <a:ext cx="3860800" cy="4300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A4A45C-8E2C-4CC1-BAFB-88DD43DE8E64}" type="datetime4">
              <a:rPr lang="nl-NL"/>
              <a:pPr/>
              <a:t>23 juni 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EC3BE-B9AC-4CC1-B14D-FDB303D2EBD7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507489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801291-FFFF-4F4C-A168-DA7A6385C733}" type="datetime4">
              <a:rPr lang="nl-NL"/>
              <a:pPr/>
              <a:t>23 juni 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18990-E9C6-47B7-89CA-82525F27E0F2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570343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2829E7-E8E5-4B14-BE56-71B664FDC8B4}" type="datetime4">
              <a:rPr lang="nl-NL"/>
              <a:pPr/>
              <a:t>23 juni 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DB34A-53C9-4D7D-8EBA-7309284EFFDA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4058070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22F8CD-E568-4F97-8364-BEB69C552994}" type="datetime4">
              <a:rPr lang="nl-NL"/>
              <a:pPr/>
              <a:t>23 juni 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D0F2F-A621-435F-B4D2-0418B1EB607A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100968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9A1269-1AEE-4084-8D63-4001D443C445}" type="datetime4">
              <a:rPr lang="nl-NL"/>
              <a:pPr/>
              <a:t>23 juni 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1E9F8B-D355-436C-A5FF-D203EE356B4D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946791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AFB461-D481-48BC-950A-0FE646C02DF3}" type="datetime4">
              <a:rPr lang="nl-NL"/>
              <a:pPr/>
              <a:t>23 juni 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10FE2-BC66-4C11-B2D2-0546B1B667B1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82589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6913" y="1482725"/>
            <a:ext cx="7874000" cy="430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de opmaakprofielen van de modeltekst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</a:p>
          <a:p>
            <a:pPr lvl="3"/>
            <a:r>
              <a:rPr lang="en-GB" smtClean="0"/>
              <a:t>Vierde niveau</a:t>
            </a:r>
          </a:p>
          <a:p>
            <a:pPr lvl="4"/>
            <a:r>
              <a:rPr lang="en-GB" smtClean="0"/>
              <a:t>Vijfde niveau</a:t>
            </a:r>
          </a:p>
          <a:p>
            <a:pPr lvl="0"/>
            <a:endParaRPr lang="nl-NL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122613" y="6613525"/>
            <a:ext cx="14366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8BBF"/>
                </a:solidFill>
              </a:defRPr>
            </a:lvl1pPr>
          </a:lstStyle>
          <a:p>
            <a:fld id="{66F9FA89-AA74-4661-B676-D671F0EF0075}" type="datetime4">
              <a:rPr lang="nl-NL"/>
              <a:pPr/>
              <a:t>23 juni 2014</a:t>
            </a:fld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613525"/>
            <a:ext cx="24399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008BBF"/>
                </a:solidFill>
              </a:defRPr>
            </a:lvl1pPr>
          </a:lstStyle>
          <a:p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83100" y="6613525"/>
            <a:ext cx="4683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8BBF"/>
                </a:solidFill>
              </a:defRPr>
            </a:lvl1pPr>
          </a:lstStyle>
          <a:p>
            <a:fld id="{DC5A28C5-F21B-4021-BE2C-2B9D4123791C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-1588"/>
            <a:ext cx="9123363" cy="954088"/>
          </a:xfrm>
          <a:prstGeom prst="rect">
            <a:avLst/>
          </a:prstGeom>
          <a:solidFill>
            <a:srgbClr val="A6A698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-1588"/>
            <a:ext cx="1489075" cy="95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3" name="Picture 9" descr="D111-00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88" y="-22225"/>
            <a:ext cx="1585912" cy="974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-14288" y="-26988"/>
            <a:ext cx="9123363" cy="319088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317500"/>
            <a:ext cx="9123363" cy="317500"/>
          </a:xfrm>
          <a:prstGeom prst="rect">
            <a:avLst/>
          </a:prstGeom>
          <a:solidFill>
            <a:schemeClr val="tx1">
              <a:alpha val="35001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635000"/>
            <a:ext cx="9123363" cy="3175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algn="ctr" defTabSz="414338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600">
              <a:solidFill>
                <a:schemeClr val="bg1"/>
              </a:solidFill>
              <a:ea typeface="MS Gothic" charset="-128"/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0" y="317500"/>
            <a:ext cx="91233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0" y="635000"/>
            <a:ext cx="91233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0" y="952500"/>
            <a:ext cx="91233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96913" y="233363"/>
            <a:ext cx="8196262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pic>
        <p:nvPicPr>
          <p:cNvPr id="1042" name="Picture 18" descr="woordmerk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323013"/>
            <a:ext cx="157321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Line 19"/>
          <p:cNvSpPr>
            <a:spLocks noChangeShapeType="1"/>
          </p:cNvSpPr>
          <p:nvPr/>
        </p:nvSpPr>
        <p:spPr bwMode="auto">
          <a:xfrm flipH="1">
            <a:off x="0" y="6467475"/>
            <a:ext cx="7032625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&gt;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8BBF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/>
          <a:p>
            <a:fld id="{0F1C1D6C-4B74-4CA6-AD23-50FFC11087F7}" type="datetime4">
              <a:rPr lang="nl-NL"/>
              <a:pPr/>
              <a:t>23 juni 2014</a:t>
            </a:fld>
            <a:endParaRPr lang="nl-NL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Effectbepaling</a:t>
            </a:r>
            <a:r>
              <a:rPr lang="en-US" dirty="0" smtClean="0"/>
              <a:t> </a:t>
            </a:r>
            <a:r>
              <a:rPr lang="en-US" dirty="0" err="1" smtClean="0"/>
              <a:t>saliniteit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terrestrische</a:t>
            </a:r>
            <a:r>
              <a:rPr lang="en-US" dirty="0" smtClean="0"/>
              <a:t> </a:t>
            </a:r>
            <a:r>
              <a:rPr lang="en-US" dirty="0" err="1" smtClean="0"/>
              <a:t>natuur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2400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8255"/>
          <a:stretch/>
        </p:blipFill>
        <p:spPr>
          <a:xfrm>
            <a:off x="4267200" y="4572000"/>
            <a:ext cx="3249168" cy="68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672012"/>
            <a:ext cx="1450730" cy="408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23 juni 2014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n-US" dirty="0" smtClean="0"/>
              <a:t>. </a:t>
            </a:r>
            <a:r>
              <a:rPr lang="en-US" dirty="0" err="1" smtClean="0"/>
              <a:t>Verzilting</a:t>
            </a:r>
            <a:r>
              <a:rPr lang="en-US" dirty="0" smtClean="0"/>
              <a:t> van Nederland</a:t>
            </a:r>
            <a:endParaRPr lang="en-US" b="0" dirty="0"/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1012" y="957129"/>
            <a:ext cx="5082988" cy="590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8"/>
          <p:cNvSpPr txBox="1"/>
          <p:nvPr/>
        </p:nvSpPr>
        <p:spPr>
          <a:xfrm>
            <a:off x="594360" y="1289468"/>
            <a:ext cx="3636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Verzoeting en verzilting</a:t>
            </a:r>
          </a:p>
          <a:p>
            <a:r>
              <a:rPr lang="nl-NL" b="1" dirty="0" smtClean="0"/>
              <a:t>van grondwater</a:t>
            </a:r>
          </a:p>
          <a:p>
            <a:endParaRPr lang="nl-NL" b="1" dirty="0" smtClean="0"/>
          </a:p>
          <a:p>
            <a:endParaRPr lang="nl-NL" b="1" dirty="0" smtClean="0"/>
          </a:p>
        </p:txBody>
      </p:sp>
      <p:grpSp>
        <p:nvGrpSpPr>
          <p:cNvPr id="18" name="Groep 17"/>
          <p:cNvGrpSpPr/>
          <p:nvPr/>
        </p:nvGrpSpPr>
        <p:grpSpPr>
          <a:xfrm>
            <a:off x="618565" y="2008091"/>
            <a:ext cx="2773735" cy="4381343"/>
            <a:chOff x="709051" y="2008091"/>
            <a:chExt cx="2683249" cy="4267200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53504" t="32267" b="4885"/>
            <a:stretch>
              <a:fillRect/>
            </a:stretch>
          </p:blipFill>
          <p:spPr bwMode="auto">
            <a:xfrm>
              <a:off x="1102658" y="2008091"/>
              <a:ext cx="2289642" cy="426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t="32399" r="91825" b="20201"/>
            <a:stretch>
              <a:fillRect/>
            </a:stretch>
          </p:blipFill>
          <p:spPr bwMode="auto">
            <a:xfrm>
              <a:off x="709051" y="2017056"/>
              <a:ext cx="402571" cy="3218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hthoek 16"/>
            <p:cNvSpPr/>
            <p:nvPr/>
          </p:nvSpPr>
          <p:spPr>
            <a:xfrm>
              <a:off x="1029924" y="5235389"/>
              <a:ext cx="117558" cy="10335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19" name="Straight Connector 16"/>
          <p:cNvCxnSpPr/>
          <p:nvPr/>
        </p:nvCxnSpPr>
        <p:spPr>
          <a:xfrm>
            <a:off x="5596685" y="3445903"/>
            <a:ext cx="874712" cy="2651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23 juni 2014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n-US" dirty="0" smtClean="0"/>
              <a:t>. </a:t>
            </a:r>
            <a:r>
              <a:rPr lang="en-US" dirty="0" err="1" smtClean="0"/>
              <a:t>Verzilting</a:t>
            </a:r>
            <a:r>
              <a:rPr lang="en-US" dirty="0" smtClean="0"/>
              <a:t> van Nederland</a:t>
            </a:r>
            <a:endParaRPr lang="en-US" b="0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0" y="958105"/>
            <a:ext cx="7576021" cy="5899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 descr="n2000zl.gif"/>
          <p:cNvPicPr>
            <a:picLocks noChangeAspect="1"/>
          </p:cNvPicPr>
          <p:nvPr/>
        </p:nvPicPr>
        <p:blipFill>
          <a:blip r:embed="rId3" cstate="print"/>
          <a:srcRect t="3912"/>
          <a:stretch>
            <a:fillRect/>
          </a:stretch>
        </p:blipFill>
        <p:spPr>
          <a:xfrm>
            <a:off x="862976" y="932329"/>
            <a:ext cx="6654184" cy="5944721"/>
          </a:xfrm>
          <a:prstGeom prst="rect">
            <a:avLst/>
          </a:prstGeom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4388" y="965201"/>
            <a:ext cx="1474787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 descr="natuur_zl.gif"/>
          <p:cNvPicPr>
            <a:picLocks noChangeAspect="1"/>
          </p:cNvPicPr>
          <p:nvPr/>
        </p:nvPicPr>
        <p:blipFill>
          <a:blip r:embed="rId5" cstate="print"/>
          <a:srcRect t="4872"/>
          <a:stretch>
            <a:fillRect/>
          </a:stretch>
        </p:blipFill>
        <p:spPr>
          <a:xfrm>
            <a:off x="863743" y="941294"/>
            <a:ext cx="6639718" cy="5970496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7593106" y="2949388"/>
            <a:ext cx="1479892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300" dirty="0" smtClean="0"/>
              <a:t>Natura2000+SNL</a:t>
            </a:r>
            <a:endParaRPr lang="nl-NL" sz="1300" dirty="0" smtClean="0"/>
          </a:p>
        </p:txBody>
      </p:sp>
      <p:sp>
        <p:nvSpPr>
          <p:cNvPr id="9" name="Tekstvak 8"/>
          <p:cNvSpPr txBox="1"/>
          <p:nvPr/>
        </p:nvSpPr>
        <p:spPr>
          <a:xfrm>
            <a:off x="215153" y="1237129"/>
            <a:ext cx="2738250" cy="4924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300" dirty="0" smtClean="0"/>
              <a:t>In diverse natuurgebieden zijn </a:t>
            </a:r>
          </a:p>
          <a:p>
            <a:r>
              <a:rPr lang="nl-NL" sz="1300" dirty="0" smtClean="0"/>
              <a:t>v</a:t>
            </a:r>
            <a:r>
              <a:rPr lang="nl-NL" sz="1300" dirty="0" smtClean="0"/>
              <a:t>eranderingen </a:t>
            </a:r>
            <a:r>
              <a:rPr lang="nl-NL" sz="1300" dirty="0" smtClean="0"/>
              <a:t>i</a:t>
            </a:r>
            <a:r>
              <a:rPr lang="nl-NL" sz="1300" dirty="0" smtClean="0"/>
              <a:t>n </a:t>
            </a:r>
            <a:r>
              <a:rPr lang="nl-NL" sz="1300" dirty="0" err="1" smtClean="0"/>
              <a:t>saliniteit</a:t>
            </a:r>
            <a:r>
              <a:rPr lang="nl-NL" sz="1300" dirty="0" smtClean="0"/>
              <a:t> mogelijk</a:t>
            </a:r>
            <a:endParaRPr lang="nl-NL" sz="1300" dirty="0" smtClean="0"/>
          </a:p>
        </p:txBody>
      </p:sp>
    </p:spTree>
    <p:extLst>
      <p:ext uri="{BB962C8B-B14F-4D97-AF65-F5344CB8AC3E}">
        <p14:creationId xmlns=""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23 juni 2014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smtClean="0"/>
              <a:t>3</a:t>
            </a:r>
            <a:r>
              <a:rPr lang="en-US" dirty="0" smtClean="0"/>
              <a:t>. </a:t>
            </a:r>
            <a:r>
              <a:rPr lang="en-US" dirty="0" err="1" smtClean="0"/>
              <a:t>Effectbepaling</a:t>
            </a:r>
            <a:endParaRPr lang="en-US" b="0" dirty="0"/>
          </a:p>
        </p:txBody>
      </p:sp>
      <p:pic>
        <p:nvPicPr>
          <p:cNvPr id="6" name="Picture 80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815788" y="1353671"/>
            <a:ext cx="7028330" cy="46975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23 juni 2014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smtClean="0"/>
              <a:t>3</a:t>
            </a:r>
            <a:r>
              <a:rPr lang="en-US" dirty="0" smtClean="0"/>
              <a:t>. </a:t>
            </a:r>
            <a:r>
              <a:rPr lang="en-US" dirty="0" err="1" smtClean="0"/>
              <a:t>Effectbepaling</a:t>
            </a:r>
            <a:endParaRPr lang="en-US" b="0" dirty="0"/>
          </a:p>
        </p:txBody>
      </p:sp>
      <p:sp>
        <p:nvSpPr>
          <p:cNvPr id="9" name="TextBox 8"/>
          <p:cNvSpPr txBox="1"/>
          <p:nvPr/>
        </p:nvSpPr>
        <p:spPr>
          <a:xfrm>
            <a:off x="594360" y="1289468"/>
            <a:ext cx="754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 smtClean="0"/>
              <a:t>Ecohydrologische</a:t>
            </a:r>
            <a:r>
              <a:rPr lang="nl-NL" b="1" dirty="0" smtClean="0"/>
              <a:t> modellen</a:t>
            </a:r>
            <a:endParaRPr lang="nl-NL" b="1" dirty="0" smtClean="0"/>
          </a:p>
        </p:txBody>
      </p:sp>
      <p:graphicFrame>
        <p:nvGraphicFramePr>
          <p:cNvPr id="7" name="Table 4"/>
          <p:cNvGraphicFramePr>
            <a:graphicFrameLocks noGrp="1"/>
          </p:cNvGraphicFramePr>
          <p:nvPr/>
        </p:nvGraphicFramePr>
        <p:xfrm>
          <a:off x="649224" y="1700363"/>
          <a:ext cx="7781544" cy="437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5386"/>
                <a:gridCol w="1945386"/>
                <a:gridCol w="1945386"/>
                <a:gridCol w="1945386"/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solidFill>
                            <a:schemeClr val="tx1"/>
                          </a:solidFill>
                        </a:rPr>
                        <a:t>DEMNAT-3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 smtClean="0">
                          <a:solidFill>
                            <a:schemeClr val="tx1"/>
                          </a:solidFill>
                        </a:rPr>
                        <a:t>PROBE-Waternood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solidFill>
                            <a:schemeClr val="tx1"/>
                          </a:solidFill>
                        </a:rPr>
                        <a:t>VSD+SMART-NTM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Hydrologie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GVG, kwel, inlaat, waterpeil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Zuurstofstress*,</a:t>
                      </a:r>
                      <a:r>
                        <a:rPr lang="nl-NL" sz="1400" baseline="0" dirty="0" smtClean="0"/>
                        <a:t> vochtstress, kwel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GVG, kwel, vochtgehalte wortelzone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 err="1" smtClean="0">
                          <a:solidFill>
                            <a:srgbClr val="C00000"/>
                          </a:solidFill>
                        </a:rPr>
                        <a:t>Saliniteit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solidFill>
                            <a:srgbClr val="C00000"/>
                          </a:solidFill>
                        </a:rPr>
                        <a:t>3 brakke </a:t>
                      </a:r>
                    </a:p>
                    <a:p>
                      <a:r>
                        <a:rPr lang="nl-NL" sz="1400" dirty="0" err="1" smtClean="0">
                          <a:solidFill>
                            <a:srgbClr val="C00000"/>
                          </a:solidFill>
                        </a:rPr>
                        <a:t>ecotoopgroepen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solidFill>
                            <a:srgbClr val="C00000"/>
                          </a:solidFill>
                        </a:rPr>
                        <a:t>- 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Atmosferische depositie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Indirect (via </a:t>
                      </a:r>
                      <a:r>
                        <a:rPr lang="nl-NL" sz="1400" dirty="0" err="1" smtClean="0"/>
                        <a:t>florbase</a:t>
                      </a:r>
                      <a:r>
                        <a:rPr lang="nl-NL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Nee (nog niet)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Ja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Vegetatiebeheer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Heel simpel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Heel simpel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Geavanceerd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Indicatiewaarden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Ecol</a:t>
                      </a:r>
                      <a:r>
                        <a:rPr lang="nl-NL" sz="1400" dirty="0" smtClean="0"/>
                        <a:t>. groepen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Ecol</a:t>
                      </a:r>
                      <a:r>
                        <a:rPr lang="nl-NL" sz="1400" dirty="0" smtClean="0"/>
                        <a:t>. Groepen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 smtClean="0"/>
                        <a:t>Ellenberg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Type uitvoer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b="1" dirty="0" smtClean="0"/>
                        <a:t>Wat als </a:t>
                      </a:r>
                    </a:p>
                    <a:p>
                      <a:r>
                        <a:rPr lang="nl-NL" sz="1400" dirty="0" smtClean="0"/>
                        <a:t>Botanische</a:t>
                      </a:r>
                      <a:r>
                        <a:rPr lang="nl-NL" sz="1400" baseline="0" dirty="0" smtClean="0"/>
                        <a:t> kwaliteit (starre indeling),</a:t>
                      </a:r>
                    </a:p>
                    <a:p>
                      <a:r>
                        <a:rPr lang="nl-NL" sz="1400" baseline="0" dirty="0" smtClean="0"/>
                        <a:t>Natuurwaarde</a:t>
                      </a:r>
                    </a:p>
                    <a:p>
                      <a:r>
                        <a:rPr lang="nl-NL" sz="1200" i="1" baseline="0" dirty="0" smtClean="0"/>
                        <a:t>geen droge systemen</a:t>
                      </a:r>
                      <a:endParaRPr lang="en-US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b="1" dirty="0" smtClean="0"/>
                        <a:t>Kans op voorkomen</a:t>
                      </a:r>
                    </a:p>
                    <a:p>
                      <a:r>
                        <a:rPr lang="nl-NL" sz="1400" dirty="0" smtClean="0"/>
                        <a:t>Vegetatie (flexibele indeling), </a:t>
                      </a:r>
                    </a:p>
                    <a:p>
                      <a:r>
                        <a:rPr lang="nl-NL" sz="1400" dirty="0" smtClean="0"/>
                        <a:t>Natuurwaarde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b="1" dirty="0" smtClean="0"/>
                        <a:t>Kans op voorkomen</a:t>
                      </a:r>
                    </a:p>
                    <a:p>
                      <a:r>
                        <a:rPr lang="nl-NL" sz="1400" dirty="0" smtClean="0"/>
                        <a:t>Natuurwaarden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Bereik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Vlakdekkend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Natuurgebieden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Natuurgebieden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6"/>
          <p:cNvSpPr txBox="1"/>
          <p:nvPr/>
        </p:nvSpPr>
        <p:spPr>
          <a:xfrm>
            <a:off x="554736" y="6130070"/>
            <a:ext cx="7541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i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*  Meer klimaatrobuuste maat voor vochttoestand</a:t>
            </a:r>
          </a:p>
        </p:txBody>
      </p:sp>
    </p:spTree>
    <p:extLst>
      <p:ext uri="{BB962C8B-B14F-4D97-AF65-F5344CB8AC3E}">
        <p14:creationId xmlns=""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4064" y="4267200"/>
            <a:ext cx="2099483" cy="243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23 juni 2014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smtClean="0"/>
              <a:t>3</a:t>
            </a:r>
            <a:r>
              <a:rPr lang="en-US" dirty="0" smtClean="0"/>
              <a:t>. </a:t>
            </a:r>
            <a:r>
              <a:rPr lang="en-US" dirty="0" err="1" smtClean="0"/>
              <a:t>Effectbepaling</a:t>
            </a:r>
            <a:endParaRPr lang="en-US" b="0" dirty="0"/>
          </a:p>
        </p:txBody>
      </p:sp>
      <p:sp>
        <p:nvSpPr>
          <p:cNvPr id="5" name="TextBox 8"/>
          <p:cNvSpPr txBox="1"/>
          <p:nvPr/>
        </p:nvSpPr>
        <p:spPr>
          <a:xfrm>
            <a:off x="594360" y="1289468"/>
            <a:ext cx="754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DEMNAT-3: uitgangssituatie</a:t>
            </a:r>
            <a:endParaRPr lang="nl-NL" b="1" dirty="0" smtClean="0"/>
          </a:p>
        </p:txBody>
      </p:sp>
      <p:sp>
        <p:nvSpPr>
          <p:cNvPr id="8" name="Tekstvak 7"/>
          <p:cNvSpPr txBox="1"/>
          <p:nvPr/>
        </p:nvSpPr>
        <p:spPr>
          <a:xfrm>
            <a:off x="654427" y="5844976"/>
            <a:ext cx="2050561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300" dirty="0" smtClean="0">
                <a:solidFill>
                  <a:schemeClr val="bg1">
                    <a:lumMod val="50000"/>
                  </a:schemeClr>
                </a:solidFill>
              </a:rPr>
              <a:t>PBL, Natuurcompendium</a:t>
            </a:r>
            <a:endParaRPr lang="nl-NL" sz="13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3179" y="1138238"/>
            <a:ext cx="2152650" cy="2424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981574" y="1189318"/>
            <a:ext cx="4953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rIns="0">
            <a:spAutoFit/>
          </a:bodyPr>
          <a:lstStyle/>
          <a:p>
            <a:r>
              <a:rPr lang="nl-NL" sz="1600" dirty="0">
                <a:solidFill>
                  <a:schemeClr val="tx1"/>
                </a:solidFill>
              </a:rPr>
              <a:t>bA10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7561" y="2375638"/>
            <a:ext cx="2071005" cy="24379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862664" y="2576784"/>
            <a:ext cx="4953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rIns="0">
            <a:spAutoFit/>
          </a:bodyPr>
          <a:lstStyle/>
          <a:p>
            <a:r>
              <a:rPr lang="nl-NL" sz="1600" dirty="0">
                <a:solidFill>
                  <a:schemeClr val="tx1"/>
                </a:solidFill>
              </a:rPr>
              <a:t>bK20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5545794" y="3686069"/>
            <a:ext cx="1112484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rIns="0">
            <a:spAutoFit/>
          </a:bodyPr>
          <a:lstStyle/>
          <a:p>
            <a:r>
              <a:rPr lang="nl-NL" sz="1100" b="0" i="1" dirty="0">
                <a:solidFill>
                  <a:srgbClr val="CC0000"/>
                </a:solidFill>
              </a:rPr>
              <a:t>Natte graslanden </a:t>
            </a:r>
          </a:p>
          <a:p>
            <a:r>
              <a:rPr lang="nl-NL" sz="1100" b="0" i="1" dirty="0">
                <a:solidFill>
                  <a:srgbClr val="CC0000"/>
                </a:solidFill>
              </a:rPr>
              <a:t>in brakke polders</a:t>
            </a:r>
            <a:endParaRPr lang="en-US" sz="1100" b="0" i="1" dirty="0">
              <a:solidFill>
                <a:srgbClr val="CC0000"/>
              </a:solidFill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7177366" y="1149062"/>
            <a:ext cx="1056379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rIns="0">
            <a:spAutoFit/>
          </a:bodyPr>
          <a:lstStyle/>
          <a:p>
            <a:r>
              <a:rPr lang="nl-NL" sz="1100" b="0" i="1" dirty="0" smtClean="0">
                <a:solidFill>
                  <a:srgbClr val="CC0000"/>
                </a:solidFill>
              </a:rPr>
              <a:t>Brakke wateren, </a:t>
            </a:r>
          </a:p>
          <a:p>
            <a:r>
              <a:rPr lang="nl-NL" sz="1100" b="0" i="1" dirty="0" smtClean="0">
                <a:solidFill>
                  <a:srgbClr val="CC0000"/>
                </a:solidFill>
              </a:rPr>
              <a:t>inlagen</a:t>
            </a:r>
            <a:endParaRPr lang="en-US" sz="1100" b="0" i="1" dirty="0">
              <a:solidFill>
                <a:srgbClr val="CC0000"/>
              </a:solidFill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764920" y="4450407"/>
            <a:ext cx="47769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rIns="0">
            <a:spAutoFit/>
          </a:bodyPr>
          <a:lstStyle/>
          <a:p>
            <a:r>
              <a:rPr lang="nl-NL" sz="1600" dirty="0" smtClean="0">
                <a:solidFill>
                  <a:schemeClr val="tx1"/>
                </a:solidFill>
              </a:rPr>
              <a:t>bK40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6809817" y="5765880"/>
            <a:ext cx="1325684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rIns="0">
            <a:spAutoFit/>
          </a:bodyPr>
          <a:lstStyle/>
          <a:p>
            <a:r>
              <a:rPr lang="nl-NL" sz="1100" b="0" i="1" dirty="0" smtClean="0">
                <a:solidFill>
                  <a:srgbClr val="CC0000"/>
                </a:solidFill>
              </a:rPr>
              <a:t>Vochtige graslanden </a:t>
            </a:r>
            <a:endParaRPr lang="nl-NL" sz="1100" b="0" i="1" dirty="0">
              <a:solidFill>
                <a:srgbClr val="CC0000"/>
              </a:solidFill>
            </a:endParaRPr>
          </a:p>
          <a:p>
            <a:r>
              <a:rPr lang="nl-NL" sz="1100" b="0" i="1" dirty="0">
                <a:solidFill>
                  <a:srgbClr val="CC0000"/>
                </a:solidFill>
              </a:rPr>
              <a:t>in brakke polders</a:t>
            </a:r>
            <a:endParaRPr lang="en-US" sz="1100" b="0" i="1" dirty="0">
              <a:solidFill>
                <a:srgbClr val="CC0000"/>
              </a:solidFill>
            </a:endParaRPr>
          </a:p>
        </p:txBody>
      </p:sp>
      <p:pic>
        <p:nvPicPr>
          <p:cNvPr id="18" name="Afbeelding 17" descr="1401_002k_clo_01_nl.jpg"/>
          <p:cNvPicPr>
            <a:picLocks noChangeAspect="1"/>
          </p:cNvPicPr>
          <p:nvPr/>
        </p:nvPicPr>
        <p:blipFill>
          <a:blip r:embed="rId5" cstate="print"/>
          <a:srcRect r="34867"/>
          <a:stretch>
            <a:fillRect/>
          </a:stretch>
        </p:blipFill>
        <p:spPr>
          <a:xfrm>
            <a:off x="995666" y="1592916"/>
            <a:ext cx="3163981" cy="4210050"/>
          </a:xfrm>
          <a:prstGeom prst="rect">
            <a:avLst/>
          </a:prstGeom>
        </p:spPr>
      </p:pic>
      <p:pic>
        <p:nvPicPr>
          <p:cNvPr id="19" name="Afbeelding 18" descr="1401_002k_clo_01_nl.jpg"/>
          <p:cNvPicPr>
            <a:picLocks noChangeAspect="1"/>
          </p:cNvPicPr>
          <p:nvPr/>
        </p:nvPicPr>
        <p:blipFill>
          <a:blip r:embed="rId5" cstate="print"/>
          <a:srcRect l="68824" t="11139" r="6263" b="52236"/>
          <a:stretch>
            <a:fillRect/>
          </a:stretch>
        </p:blipFill>
        <p:spPr>
          <a:xfrm>
            <a:off x="618565" y="2124637"/>
            <a:ext cx="1210235" cy="1541930"/>
          </a:xfrm>
          <a:prstGeom prst="rect">
            <a:avLst/>
          </a:prstGeom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3576" y="1466064"/>
            <a:ext cx="696259" cy="49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2023" y="2846629"/>
            <a:ext cx="696259" cy="49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72211" y="4720252"/>
            <a:ext cx="696259" cy="49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8706" y="3351117"/>
            <a:ext cx="2420473" cy="285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23 juni 2014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smtClean="0"/>
              <a:t>3</a:t>
            </a:r>
            <a:r>
              <a:rPr lang="en-US" dirty="0" smtClean="0"/>
              <a:t>. </a:t>
            </a:r>
            <a:r>
              <a:rPr lang="en-US" dirty="0" err="1" smtClean="0"/>
              <a:t>Effectbepaling</a:t>
            </a:r>
            <a:endParaRPr lang="en-US" b="0" dirty="0"/>
          </a:p>
        </p:txBody>
      </p:sp>
      <p:sp>
        <p:nvSpPr>
          <p:cNvPr id="5" name="TextBox 8"/>
          <p:cNvSpPr txBox="1"/>
          <p:nvPr/>
        </p:nvSpPr>
        <p:spPr>
          <a:xfrm>
            <a:off x="594360" y="1289468"/>
            <a:ext cx="754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DEMNAT-3: effectbepaling</a:t>
            </a:r>
            <a:endParaRPr lang="nl-NL" b="1" dirty="0" smtClean="0"/>
          </a:p>
        </p:txBody>
      </p:sp>
      <p:sp>
        <p:nvSpPr>
          <p:cNvPr id="20" name="Tekstvak 19"/>
          <p:cNvSpPr txBox="1"/>
          <p:nvPr/>
        </p:nvSpPr>
        <p:spPr>
          <a:xfrm>
            <a:off x="627527" y="1972235"/>
            <a:ext cx="424827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600" dirty="0" smtClean="0"/>
              <a:t>GVG, Kwel, Inlaat systeemvreemd water [Cl]</a:t>
            </a:r>
            <a:endParaRPr lang="nl-NL" sz="1600" dirty="0" smtClean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 l="49300"/>
          <a:stretch>
            <a:fillRect/>
          </a:stretch>
        </p:blipFill>
        <p:spPr bwMode="auto">
          <a:xfrm>
            <a:off x="645459" y="2698383"/>
            <a:ext cx="4572798" cy="336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0023" y="968187"/>
            <a:ext cx="2453058" cy="2849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9413" y="1272988"/>
            <a:ext cx="398456" cy="87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4495" y="5145102"/>
            <a:ext cx="427317" cy="93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kstvak 26"/>
          <p:cNvSpPr txBox="1"/>
          <p:nvPr/>
        </p:nvSpPr>
        <p:spPr>
          <a:xfrm>
            <a:off x="6167717" y="4849909"/>
            <a:ext cx="397866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300" dirty="0" err="1" smtClean="0"/>
              <a:t>dN</a:t>
            </a:r>
            <a:endParaRPr lang="nl-NL" sz="1300" dirty="0" smtClean="0"/>
          </a:p>
        </p:txBody>
      </p:sp>
      <p:sp>
        <p:nvSpPr>
          <p:cNvPr id="28" name="Tekstvak 27"/>
          <p:cNvSpPr txBox="1"/>
          <p:nvPr/>
        </p:nvSpPr>
        <p:spPr>
          <a:xfrm>
            <a:off x="5127815" y="977153"/>
            <a:ext cx="397866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300" dirty="0" err="1" smtClean="0"/>
              <a:t>dN</a:t>
            </a:r>
            <a:endParaRPr lang="nl-NL" sz="1300" dirty="0" smtClean="0"/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7705345" y="2200267"/>
            <a:ext cx="4953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rIns="0">
            <a:spAutoFit/>
          </a:bodyPr>
          <a:lstStyle/>
          <a:p>
            <a:r>
              <a:rPr lang="nl-NL" sz="1600" dirty="0">
                <a:solidFill>
                  <a:schemeClr val="tx1"/>
                </a:solidFill>
              </a:rPr>
              <a:t>bK20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7688358" y="2502729"/>
            <a:ext cx="1112484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rIns="0">
            <a:spAutoFit/>
          </a:bodyPr>
          <a:lstStyle/>
          <a:p>
            <a:r>
              <a:rPr lang="nl-NL" sz="1100" b="0" i="1" dirty="0">
                <a:solidFill>
                  <a:srgbClr val="CC0000"/>
                </a:solidFill>
              </a:rPr>
              <a:t>Natte graslanden </a:t>
            </a:r>
          </a:p>
          <a:p>
            <a:r>
              <a:rPr lang="nl-NL" sz="1100" b="0" i="1" dirty="0">
                <a:solidFill>
                  <a:srgbClr val="CC0000"/>
                </a:solidFill>
              </a:rPr>
              <a:t>in brakke polders</a:t>
            </a:r>
            <a:endParaRPr lang="en-US" sz="1100" b="0" i="1" dirty="0">
              <a:solidFill>
                <a:srgbClr val="CC0000"/>
              </a:solidFill>
            </a:endParaRPr>
          </a:p>
        </p:txBody>
      </p:sp>
      <p:sp>
        <p:nvSpPr>
          <p:cNvPr id="31" name="Tekstvak 30"/>
          <p:cNvSpPr txBox="1"/>
          <p:nvPr/>
        </p:nvSpPr>
        <p:spPr>
          <a:xfrm>
            <a:off x="7575178" y="1138518"/>
            <a:ext cx="1016625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300" dirty="0" smtClean="0">
                <a:solidFill>
                  <a:schemeClr val="bg2">
                    <a:lumMod val="75000"/>
                  </a:schemeClr>
                </a:solidFill>
              </a:rPr>
              <a:t>+2500 mg/l</a:t>
            </a:r>
            <a:endParaRPr lang="nl-NL" sz="13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2" name="Tekstvak 31"/>
          <p:cNvSpPr txBox="1"/>
          <p:nvPr/>
        </p:nvSpPr>
        <p:spPr>
          <a:xfrm>
            <a:off x="6239436" y="4500283"/>
            <a:ext cx="974947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300" dirty="0" smtClean="0">
                <a:solidFill>
                  <a:schemeClr val="bg2">
                    <a:lumMod val="75000"/>
                  </a:schemeClr>
                </a:solidFill>
              </a:rPr>
              <a:t>-</a:t>
            </a:r>
            <a:r>
              <a:rPr lang="nl-NL" sz="1300" dirty="0" smtClean="0">
                <a:solidFill>
                  <a:schemeClr val="bg2">
                    <a:lumMod val="75000"/>
                  </a:schemeClr>
                </a:solidFill>
              </a:rPr>
              <a:t>2500 mg/l</a:t>
            </a:r>
            <a:endParaRPr lang="nl-NL" sz="13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3" name="Tekstvak 32"/>
          <p:cNvSpPr txBox="1"/>
          <p:nvPr/>
        </p:nvSpPr>
        <p:spPr>
          <a:xfrm>
            <a:off x="3980324" y="6104979"/>
            <a:ext cx="1406154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300" dirty="0" smtClean="0">
                <a:solidFill>
                  <a:schemeClr val="bg2">
                    <a:lumMod val="75000"/>
                  </a:schemeClr>
                </a:solidFill>
              </a:rPr>
              <a:t>[Cl] = 3941 mg/l </a:t>
            </a:r>
            <a:endParaRPr lang="nl-NL" sz="13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4" name="PIJL-OMHOOG 33"/>
          <p:cNvSpPr/>
          <p:nvPr/>
        </p:nvSpPr>
        <p:spPr>
          <a:xfrm>
            <a:off x="4419599" y="5836036"/>
            <a:ext cx="188259" cy="27790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23 juni 2014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smtClean="0"/>
              <a:t>3</a:t>
            </a:r>
            <a:r>
              <a:rPr lang="en-US" dirty="0" smtClean="0"/>
              <a:t>. </a:t>
            </a:r>
            <a:r>
              <a:rPr lang="en-US" dirty="0" err="1" smtClean="0"/>
              <a:t>Effectbepaling</a:t>
            </a:r>
            <a:endParaRPr lang="en-US" b="0" dirty="0"/>
          </a:p>
        </p:txBody>
      </p:sp>
      <p:sp>
        <p:nvSpPr>
          <p:cNvPr id="5" name="TextBox 8"/>
          <p:cNvSpPr txBox="1"/>
          <p:nvPr/>
        </p:nvSpPr>
        <p:spPr>
          <a:xfrm>
            <a:off x="594359" y="1289468"/>
            <a:ext cx="8253806" cy="5191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Wat kan, wat (nog) niet</a:t>
            </a:r>
          </a:p>
          <a:p>
            <a:endParaRPr lang="nl-NL" b="1" dirty="0" smtClean="0"/>
          </a:p>
          <a:p>
            <a:pPr marL="268288" indent="-268288"/>
            <a:r>
              <a:rPr lang="nl-NL" sz="2800" b="1" dirty="0" smtClean="0"/>
              <a:t>+</a:t>
            </a:r>
            <a:r>
              <a:rPr lang="nl-NL" dirty="0" smtClean="0"/>
              <a:t> Globale indicatie effecten (</a:t>
            </a:r>
            <a:r>
              <a:rPr lang="nl-NL" i="1" dirty="0" smtClean="0">
                <a:solidFill>
                  <a:schemeClr val="accent1">
                    <a:lumMod val="50000"/>
                  </a:schemeClr>
                </a:solidFill>
              </a:rPr>
              <a:t>DEMNAT-3</a:t>
            </a:r>
            <a:r>
              <a:rPr lang="nl-NL" dirty="0" smtClean="0"/>
              <a:t>) van verandering in inlaat, GVG, kwel op 3 </a:t>
            </a:r>
            <a:r>
              <a:rPr lang="nl-NL" dirty="0" err="1" smtClean="0"/>
              <a:t>ecotoopgroepen</a:t>
            </a:r>
            <a:endParaRPr lang="nl-NL" dirty="0" smtClean="0"/>
          </a:p>
          <a:p>
            <a:endParaRPr lang="nl-NL" dirty="0" smtClean="0"/>
          </a:p>
          <a:p>
            <a:pPr marL="268288" indent="-268288"/>
            <a:r>
              <a:rPr lang="nl-NL" sz="2800" b="1" dirty="0" smtClean="0"/>
              <a:t>+</a:t>
            </a:r>
            <a:r>
              <a:rPr lang="nl-NL" dirty="0" smtClean="0"/>
              <a:t> Toets op randvoorwaarden in huidige situatie (</a:t>
            </a:r>
            <a:r>
              <a:rPr lang="nl-NL" i="1" dirty="0" smtClean="0">
                <a:solidFill>
                  <a:schemeClr val="accent1">
                    <a:lumMod val="50000"/>
                  </a:schemeClr>
                </a:solidFill>
              </a:rPr>
              <a:t>Waternood 3</a:t>
            </a:r>
            <a:r>
              <a:rPr lang="nl-NL" dirty="0" smtClean="0"/>
              <a:t>) aan plantengemeenschappen, </a:t>
            </a:r>
            <a:r>
              <a:rPr lang="nl-NL" dirty="0" err="1" smtClean="0"/>
              <a:t>natuurdoeltypen</a:t>
            </a:r>
            <a:r>
              <a:rPr lang="nl-NL" dirty="0" smtClean="0"/>
              <a:t>, habitattypen en beheertypen</a:t>
            </a:r>
            <a:endParaRPr lang="nl-NL" dirty="0" smtClean="0"/>
          </a:p>
          <a:p>
            <a:endParaRPr lang="nl-NL" dirty="0" smtClean="0"/>
          </a:p>
          <a:p>
            <a:r>
              <a:rPr lang="nl-NL" sz="2800" b="1" dirty="0" smtClean="0"/>
              <a:t>- </a:t>
            </a:r>
            <a:r>
              <a:rPr lang="nl-NL" dirty="0" smtClean="0"/>
              <a:t>Bepalen kansen/knelpunt natuur voor nu en in de toekomst</a:t>
            </a:r>
          </a:p>
          <a:p>
            <a:pPr marL="717550" lvl="1" indent="-260350">
              <a:spcAft>
                <a:spcPts val="800"/>
              </a:spcAft>
              <a:buFontTx/>
              <a:buChar char="-"/>
            </a:pPr>
            <a:r>
              <a:rPr lang="nl-NL" dirty="0" smtClean="0"/>
              <a:t>Hydrologische modellen kunnen zout in wortelzone nog niet goed modelleren</a:t>
            </a:r>
          </a:p>
          <a:p>
            <a:pPr marL="717550" lvl="1" indent="-260350">
              <a:spcAft>
                <a:spcPts val="0"/>
              </a:spcAft>
              <a:buFontTx/>
              <a:buChar char="-"/>
            </a:pPr>
            <a:r>
              <a:rPr lang="nl-NL" dirty="0" smtClean="0"/>
              <a:t>Gegevensbasis voor relatie </a:t>
            </a:r>
            <a:r>
              <a:rPr lang="nl-NL" dirty="0" err="1" smtClean="0"/>
              <a:t>saliniteit</a:t>
            </a:r>
            <a:r>
              <a:rPr lang="nl-NL" dirty="0" smtClean="0"/>
              <a:t> – plantensoorten beperkt</a:t>
            </a:r>
          </a:p>
          <a:p>
            <a:pPr marL="1174750" lvl="2" indent="-260350">
              <a:spcAft>
                <a:spcPts val="0"/>
              </a:spcAft>
              <a:buFont typeface="Arial" pitchFamily="34" charset="0"/>
              <a:buChar char="•"/>
            </a:pPr>
            <a:r>
              <a:rPr lang="nl-NL" dirty="0" smtClean="0"/>
              <a:t>Niet representatief</a:t>
            </a:r>
          </a:p>
          <a:p>
            <a:pPr marL="1174750" lvl="2" indent="-260350">
              <a:spcAft>
                <a:spcPts val="0"/>
              </a:spcAft>
              <a:buFont typeface="Arial" pitchFamily="34" charset="0"/>
              <a:buChar char="•"/>
            </a:pPr>
            <a:r>
              <a:rPr lang="nl-NL" dirty="0" smtClean="0"/>
              <a:t>Naast </a:t>
            </a:r>
            <a:r>
              <a:rPr lang="nl-NL" i="1" dirty="0" smtClean="0">
                <a:solidFill>
                  <a:srgbClr val="C00000"/>
                </a:solidFill>
              </a:rPr>
              <a:t>concentratie</a:t>
            </a:r>
            <a:r>
              <a:rPr lang="nl-NL" dirty="0" smtClean="0"/>
              <a:t>: effect </a:t>
            </a:r>
            <a:r>
              <a:rPr lang="nl-NL" i="1" dirty="0" smtClean="0">
                <a:solidFill>
                  <a:srgbClr val="C00000"/>
                </a:solidFill>
              </a:rPr>
              <a:t>duur</a:t>
            </a:r>
            <a:r>
              <a:rPr lang="nl-NL" dirty="0" smtClean="0"/>
              <a:t> en </a:t>
            </a:r>
            <a:r>
              <a:rPr lang="nl-NL" i="1" dirty="0" smtClean="0">
                <a:solidFill>
                  <a:srgbClr val="C00000"/>
                </a:solidFill>
              </a:rPr>
              <a:t>frequentie</a:t>
            </a:r>
            <a:r>
              <a:rPr lang="nl-NL" dirty="0" smtClean="0"/>
              <a:t> blootstelling?</a:t>
            </a:r>
          </a:p>
          <a:p>
            <a:pPr marL="1174750" lvl="2" indent="-260350">
              <a:spcAft>
                <a:spcPts val="800"/>
              </a:spcAft>
              <a:buFont typeface="Arial" pitchFamily="34" charset="0"/>
              <a:buChar char="•"/>
            </a:pPr>
            <a:r>
              <a:rPr lang="nl-NL" i="1" dirty="0" smtClean="0">
                <a:solidFill>
                  <a:srgbClr val="C00000"/>
                </a:solidFill>
              </a:rPr>
              <a:t>Hersteltijd</a:t>
            </a:r>
            <a:r>
              <a:rPr lang="nl-NL" dirty="0" smtClean="0"/>
              <a:t> van een vegetatie?</a:t>
            </a:r>
          </a:p>
          <a:p>
            <a:pPr marL="717550" lvl="1" indent="-260350">
              <a:spcAft>
                <a:spcPts val="800"/>
              </a:spcAft>
              <a:buFont typeface="Arial" pitchFamily="34" charset="0"/>
              <a:buChar char="-"/>
            </a:pPr>
            <a:r>
              <a:rPr lang="nl-NL" dirty="0" smtClean="0"/>
              <a:t>Andere effecten dan Na en Cl als gevolg van verzilting / verzoeting</a:t>
            </a:r>
          </a:p>
        </p:txBody>
      </p:sp>
    </p:spTree>
    <p:extLst>
      <p:ext uri="{BB962C8B-B14F-4D97-AF65-F5344CB8AC3E}">
        <p14:creationId xmlns=""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23 juni 2014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smtClean="0"/>
              <a:t>4</a:t>
            </a:r>
            <a:r>
              <a:rPr lang="en-US" dirty="0" smtClean="0"/>
              <a:t>. </a:t>
            </a:r>
            <a:r>
              <a:rPr lang="en-US" dirty="0" err="1" smtClean="0"/>
              <a:t>Ontwikkelingen</a:t>
            </a:r>
            <a:endParaRPr lang="en-US" b="0" dirty="0"/>
          </a:p>
        </p:txBody>
      </p:sp>
      <p:sp>
        <p:nvSpPr>
          <p:cNvPr id="9" name="TextBox 8"/>
          <p:cNvSpPr txBox="1"/>
          <p:nvPr/>
        </p:nvSpPr>
        <p:spPr>
          <a:xfrm>
            <a:off x="531607" y="1047421"/>
            <a:ext cx="754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Samenwerking </a:t>
            </a:r>
            <a:r>
              <a:rPr lang="nl-NL" b="1" dirty="0" err="1" smtClean="0"/>
              <a:t>kennisinstelingen</a:t>
            </a:r>
            <a:r>
              <a:rPr lang="nl-NL" b="1" dirty="0" smtClean="0"/>
              <a:t>: lonkend perspectief</a:t>
            </a:r>
            <a:endParaRPr lang="nl-NL" b="1" dirty="0" smtClean="0"/>
          </a:p>
        </p:txBody>
      </p:sp>
      <p:sp>
        <p:nvSpPr>
          <p:cNvPr id="7" name="TextBox 4"/>
          <p:cNvSpPr txBox="1"/>
          <p:nvPr/>
        </p:nvSpPr>
        <p:spPr>
          <a:xfrm>
            <a:off x="546907" y="1509525"/>
            <a:ext cx="825051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breed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inzetbaar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tool </a:t>
            </a:r>
            <a:r>
              <a:rPr lang="en-US" dirty="0" smtClean="0"/>
              <a:t>(</a:t>
            </a:r>
            <a:r>
              <a:rPr lang="en-US" dirty="0" err="1" smtClean="0"/>
              <a:t>terr</a:t>
            </a:r>
            <a:r>
              <a:rPr lang="en-US" dirty="0" smtClean="0"/>
              <a:t>, </a:t>
            </a:r>
            <a:r>
              <a:rPr lang="en-US" dirty="0" err="1" smtClean="0"/>
              <a:t>natuur</a:t>
            </a:r>
            <a:r>
              <a:rPr lang="en-US" dirty="0" smtClean="0"/>
              <a:t>)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effectbepaling</a:t>
            </a:r>
            <a:r>
              <a:rPr lang="en-US" dirty="0" smtClean="0"/>
              <a:t> van: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err="1" smtClean="0"/>
              <a:t>Klimaatscenario’s</a:t>
            </a:r>
            <a:r>
              <a:rPr lang="en-US" dirty="0" smtClean="0"/>
              <a:t>,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err="1" smtClean="0"/>
              <a:t>waterhuishoudkundige</a:t>
            </a:r>
            <a:r>
              <a:rPr lang="en-US" dirty="0" smtClean="0"/>
              <a:t> </a:t>
            </a:r>
            <a:r>
              <a:rPr lang="en-US" dirty="0" err="1" smtClean="0"/>
              <a:t>maatregelen</a:t>
            </a:r>
            <a:r>
              <a:rPr lang="en-US" dirty="0" smtClean="0"/>
              <a:t>,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err="1" smtClean="0"/>
              <a:t>beheersmaatregelen</a:t>
            </a:r>
            <a:r>
              <a:rPr lang="en-US" dirty="0" smtClean="0"/>
              <a:t>,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err="1" smtClean="0"/>
              <a:t>atmosferische</a:t>
            </a:r>
            <a:r>
              <a:rPr lang="en-US" dirty="0" smtClean="0"/>
              <a:t> </a:t>
            </a:r>
            <a:r>
              <a:rPr lang="en-US" dirty="0" err="1" smtClean="0"/>
              <a:t>depositie</a:t>
            </a:r>
            <a:r>
              <a:rPr lang="en-US" dirty="0" smtClean="0"/>
              <a:t> (PAS)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Basis is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procesmodellen</a:t>
            </a:r>
            <a:r>
              <a:rPr lang="en-US" dirty="0" smtClean="0"/>
              <a:t>, </a:t>
            </a:r>
            <a:r>
              <a:rPr lang="en-US" dirty="0" err="1" smtClean="0"/>
              <a:t>waardoor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nieuwe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inzichten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/>
              <a:t>kunnen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</a:t>
            </a:r>
            <a:r>
              <a:rPr lang="en-US" dirty="0" err="1" smtClean="0"/>
              <a:t>ingebouwd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Kennis</a:t>
            </a:r>
            <a:r>
              <a:rPr lang="en-US" dirty="0" smtClean="0"/>
              <a:t> in </a:t>
            </a:r>
            <a:r>
              <a:rPr lang="en-US" dirty="0" err="1" smtClean="0"/>
              <a:t>procesmodellen</a:t>
            </a:r>
            <a:r>
              <a:rPr lang="en-US" dirty="0" smtClean="0"/>
              <a:t> </a:t>
            </a:r>
            <a:r>
              <a:rPr lang="en-US" dirty="0" err="1" smtClean="0"/>
              <a:t>wordt</a:t>
            </a:r>
            <a:r>
              <a:rPr lang="en-US" dirty="0" smtClean="0"/>
              <a:t> </a:t>
            </a:r>
            <a:r>
              <a:rPr lang="en-US" dirty="0" err="1" smtClean="0"/>
              <a:t>omgezet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reprofuncties</a:t>
            </a:r>
            <a:r>
              <a:rPr lang="en-US" dirty="0" smtClean="0"/>
              <a:t>, </a:t>
            </a:r>
            <a:r>
              <a:rPr lang="en-US" dirty="0" err="1" smtClean="0"/>
              <a:t>waardoor</a:t>
            </a: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snel</a:t>
            </a:r>
            <a:r>
              <a:rPr lang="en-US" dirty="0" smtClean="0"/>
              <a:t> en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praktisch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toepasbaar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/>
              <a:t>tool </a:t>
            </a:r>
            <a:r>
              <a:rPr lang="en-US" dirty="0" err="1" smtClean="0"/>
              <a:t>ontstaat</a:t>
            </a: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grote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gebieden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/>
              <a:t>met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hoge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resolutie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doorrekenen</a:t>
            </a: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Flexibel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qua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te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hanteren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vegetatie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eenheden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bijvoorbeeld</a:t>
            </a:r>
            <a:r>
              <a:rPr lang="en-US" dirty="0" smtClean="0"/>
              <a:t> SNL </a:t>
            </a:r>
            <a:r>
              <a:rPr lang="en-US" dirty="0" err="1" smtClean="0"/>
              <a:t>beheertypen</a:t>
            </a:r>
            <a:r>
              <a:rPr lang="en-US" dirty="0" smtClean="0"/>
              <a:t> of </a:t>
            </a:r>
            <a:r>
              <a:rPr lang="en-US" dirty="0" err="1" smtClean="0"/>
              <a:t>habitattypen</a:t>
            </a:r>
            <a:r>
              <a:rPr lang="en-US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Voorzien</a:t>
            </a:r>
            <a:r>
              <a:rPr lang="en-US" dirty="0" smtClean="0"/>
              <a:t> van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gebruikersvriendelijke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schil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23 juni 2014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smtClean="0"/>
              <a:t>4</a:t>
            </a:r>
            <a:r>
              <a:rPr lang="en-US" dirty="0" smtClean="0"/>
              <a:t>. </a:t>
            </a:r>
            <a:r>
              <a:rPr lang="en-US" dirty="0" err="1" smtClean="0"/>
              <a:t>Ontwikkelingen</a:t>
            </a:r>
            <a:endParaRPr lang="en-US" b="0" dirty="0"/>
          </a:p>
        </p:txBody>
      </p:sp>
      <p:sp>
        <p:nvSpPr>
          <p:cNvPr id="9" name="TextBox 8"/>
          <p:cNvSpPr txBox="1"/>
          <p:nvPr/>
        </p:nvSpPr>
        <p:spPr>
          <a:xfrm>
            <a:off x="531607" y="1047421"/>
            <a:ext cx="754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Samenwerking </a:t>
            </a:r>
            <a:r>
              <a:rPr lang="nl-NL" b="1" dirty="0" err="1" smtClean="0"/>
              <a:t>kennisinstelingen</a:t>
            </a:r>
            <a:r>
              <a:rPr lang="nl-NL" b="1" dirty="0" smtClean="0"/>
              <a:t>: lonkend perspectief</a:t>
            </a:r>
            <a:endParaRPr lang="nl-NL" b="1" dirty="0" smtClean="0"/>
          </a:p>
        </p:txBody>
      </p:sp>
      <p:sp>
        <p:nvSpPr>
          <p:cNvPr id="6" name="Rectangle 4"/>
          <p:cNvSpPr/>
          <p:nvPr/>
        </p:nvSpPr>
        <p:spPr>
          <a:xfrm>
            <a:off x="3915052" y="2338965"/>
            <a:ext cx="4509857" cy="2077375"/>
          </a:xfrm>
          <a:prstGeom prst="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5"/>
          <p:cNvSpPr txBox="1"/>
          <p:nvPr/>
        </p:nvSpPr>
        <p:spPr>
          <a:xfrm>
            <a:off x="5388049" y="2664683"/>
            <a:ext cx="123397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PROBE-2 </a:t>
            </a:r>
            <a:r>
              <a:rPr lang="en-US" dirty="0" smtClean="0"/>
              <a:t>   </a:t>
            </a:r>
          </a:p>
        </p:txBody>
      </p:sp>
      <p:sp>
        <p:nvSpPr>
          <p:cNvPr id="10" name="TextBox 7"/>
          <p:cNvSpPr txBox="1"/>
          <p:nvPr/>
        </p:nvSpPr>
        <p:spPr>
          <a:xfrm>
            <a:off x="3959439" y="2541870"/>
            <a:ext cx="119602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Repro-</a:t>
            </a:r>
          </a:p>
          <a:p>
            <a:r>
              <a:rPr lang="en-US" sz="1600" dirty="0" err="1" smtClean="0"/>
              <a:t>functies</a:t>
            </a:r>
            <a:endParaRPr lang="en-US" sz="1600" dirty="0" smtClean="0"/>
          </a:p>
        </p:txBody>
      </p:sp>
      <p:sp>
        <p:nvSpPr>
          <p:cNvPr id="11" name="TextBox 8"/>
          <p:cNvSpPr txBox="1"/>
          <p:nvPr/>
        </p:nvSpPr>
        <p:spPr>
          <a:xfrm>
            <a:off x="3968317" y="3235608"/>
            <a:ext cx="12880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F </a:t>
            </a:r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</a:rPr>
              <a:t>Vochttoestand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N </a:t>
            </a:r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</a:rPr>
              <a:t>Voedselrijkdom</a:t>
            </a:r>
            <a:endParaRPr lang="en-US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R </a:t>
            </a:r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</a:rPr>
              <a:t>Zuurgraad</a:t>
            </a:r>
            <a:endParaRPr lang="en-US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S </a:t>
            </a:r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</a:rPr>
              <a:t>Saliniteit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1600946" y="2504112"/>
            <a:ext cx="132772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VSD+</a:t>
            </a:r>
          </a:p>
        </p:txBody>
      </p:sp>
      <p:sp>
        <p:nvSpPr>
          <p:cNvPr id="13" name="TextBox 10"/>
          <p:cNvSpPr txBox="1"/>
          <p:nvPr/>
        </p:nvSpPr>
        <p:spPr>
          <a:xfrm>
            <a:off x="6880688" y="2426458"/>
            <a:ext cx="1464319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Visualisatie</a:t>
            </a:r>
            <a:r>
              <a:rPr lang="en-US" sz="1400" dirty="0" smtClean="0"/>
              <a:t> &amp; </a:t>
            </a:r>
            <a:r>
              <a:rPr lang="en-US" sz="1400" dirty="0" err="1" smtClean="0"/>
              <a:t>nabewerkings</a:t>
            </a:r>
            <a:endParaRPr lang="en-US" sz="1400" dirty="0" smtClean="0"/>
          </a:p>
          <a:p>
            <a:r>
              <a:rPr lang="en-US" sz="1400" dirty="0" smtClean="0"/>
              <a:t>module</a:t>
            </a:r>
            <a:endParaRPr lang="en-GB" sz="1400" dirty="0"/>
          </a:p>
        </p:txBody>
      </p:sp>
      <p:sp>
        <p:nvSpPr>
          <p:cNvPr id="14" name="TextBox 11"/>
          <p:cNvSpPr txBox="1"/>
          <p:nvPr/>
        </p:nvSpPr>
        <p:spPr>
          <a:xfrm>
            <a:off x="1602426" y="2922842"/>
            <a:ext cx="132772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SUMO</a:t>
            </a:r>
            <a:endParaRPr lang="en-US" dirty="0" smtClean="0"/>
          </a:p>
        </p:txBody>
      </p:sp>
      <p:sp>
        <p:nvSpPr>
          <p:cNvPr id="15" name="TextBox 12"/>
          <p:cNvSpPr txBox="1"/>
          <p:nvPr/>
        </p:nvSpPr>
        <p:spPr>
          <a:xfrm>
            <a:off x="1603900" y="3322752"/>
            <a:ext cx="132772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CENTURY</a:t>
            </a:r>
          </a:p>
        </p:txBody>
      </p:sp>
      <p:sp>
        <p:nvSpPr>
          <p:cNvPr id="16" name="TextBox 13"/>
          <p:cNvSpPr txBox="1"/>
          <p:nvPr/>
        </p:nvSpPr>
        <p:spPr>
          <a:xfrm>
            <a:off x="1589104" y="2101668"/>
            <a:ext cx="132772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SWAP</a:t>
            </a:r>
            <a:endParaRPr lang="en-US" dirty="0" smtClean="0"/>
          </a:p>
        </p:txBody>
      </p:sp>
      <p:sp>
        <p:nvSpPr>
          <p:cNvPr id="17" name="TextBox 14"/>
          <p:cNvSpPr txBox="1"/>
          <p:nvPr/>
        </p:nvSpPr>
        <p:spPr>
          <a:xfrm>
            <a:off x="1500343" y="1477832"/>
            <a:ext cx="25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 err="1" smtClean="0">
                <a:solidFill>
                  <a:srgbClr val="C00000"/>
                </a:solidFill>
              </a:rPr>
              <a:t>bodem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r>
              <a:rPr lang="en-US" dirty="0" err="1" smtClean="0">
                <a:solidFill>
                  <a:srgbClr val="C00000"/>
                </a:solidFill>
              </a:rPr>
              <a:t>procesmodellen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8" name="TextBox 15"/>
          <p:cNvSpPr txBox="1"/>
          <p:nvPr/>
        </p:nvSpPr>
        <p:spPr>
          <a:xfrm>
            <a:off x="1606871" y="5299252"/>
            <a:ext cx="1322760" cy="83099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(NHI)</a:t>
            </a:r>
          </a:p>
          <a:p>
            <a:r>
              <a:rPr lang="en-US" sz="1600" dirty="0" err="1" smtClean="0"/>
              <a:t>MetaSWAP</a:t>
            </a:r>
            <a:endParaRPr lang="en-US" sz="1600" dirty="0" smtClean="0"/>
          </a:p>
          <a:p>
            <a:r>
              <a:rPr lang="en-US" sz="1600" dirty="0" smtClean="0"/>
              <a:t>MODFLOW</a:t>
            </a:r>
            <a:endParaRPr lang="en-GB" sz="1600" dirty="0"/>
          </a:p>
        </p:txBody>
      </p:sp>
      <p:cxnSp>
        <p:nvCxnSpPr>
          <p:cNvPr id="19" name="Straight Arrow Connector 16"/>
          <p:cNvCxnSpPr/>
          <p:nvPr/>
        </p:nvCxnSpPr>
        <p:spPr>
          <a:xfrm flipV="1">
            <a:off x="2352603" y="4682836"/>
            <a:ext cx="2670" cy="2620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Brace 17"/>
          <p:cNvSpPr/>
          <p:nvPr/>
        </p:nvSpPr>
        <p:spPr>
          <a:xfrm>
            <a:off x="3080572" y="2001613"/>
            <a:ext cx="284085" cy="2533441"/>
          </a:xfrm>
          <a:prstGeom prst="rightBrace">
            <a:avLst>
              <a:gd name="adj1" fmla="val 8333"/>
              <a:gd name="adj2" fmla="val 34688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Arrow Connector 18"/>
          <p:cNvCxnSpPr/>
          <p:nvPr/>
        </p:nvCxnSpPr>
        <p:spPr>
          <a:xfrm>
            <a:off x="3435658" y="2871626"/>
            <a:ext cx="47051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9"/>
          <p:cNvSpPr txBox="1"/>
          <p:nvPr/>
        </p:nvSpPr>
        <p:spPr>
          <a:xfrm>
            <a:off x="1491465" y="4908635"/>
            <a:ext cx="3001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(Geo)</a:t>
            </a:r>
            <a:r>
              <a:rPr lang="en-GB" dirty="0" err="1" smtClean="0">
                <a:solidFill>
                  <a:srgbClr val="C00000"/>
                </a:solidFill>
              </a:rPr>
              <a:t>hydrologische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modellen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3" name="Rectangle 20"/>
          <p:cNvSpPr/>
          <p:nvPr/>
        </p:nvSpPr>
        <p:spPr>
          <a:xfrm>
            <a:off x="3953665" y="1970085"/>
            <a:ext cx="3228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solidFill>
                  <a:srgbClr val="C00000"/>
                </a:solidFill>
              </a:rPr>
              <a:t>Vegetatie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respons</a:t>
            </a:r>
            <a:r>
              <a:rPr lang="en-GB" dirty="0" smtClean="0">
                <a:solidFill>
                  <a:srgbClr val="C00000"/>
                </a:solidFill>
              </a:rPr>
              <a:t> module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4" name="TextBox 21"/>
          <p:cNvSpPr txBox="1"/>
          <p:nvPr/>
        </p:nvSpPr>
        <p:spPr>
          <a:xfrm>
            <a:off x="6863917" y="3245961"/>
            <a:ext cx="1381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Beleidsindicatoren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Kaarten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Grafieken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</a:rPr>
              <a:t>Tabellen</a:t>
            </a:r>
            <a:endParaRPr lang="en-GB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Rectangle 22"/>
          <p:cNvSpPr/>
          <p:nvPr/>
        </p:nvSpPr>
        <p:spPr>
          <a:xfrm>
            <a:off x="1001735" y="5537516"/>
            <a:ext cx="213064" cy="17755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3"/>
          <p:cNvSpPr/>
          <p:nvPr/>
        </p:nvSpPr>
        <p:spPr>
          <a:xfrm>
            <a:off x="1239904" y="5544867"/>
            <a:ext cx="213064" cy="17755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4"/>
          <p:cNvSpPr/>
          <p:nvPr/>
        </p:nvSpPr>
        <p:spPr>
          <a:xfrm>
            <a:off x="4912328" y="2581621"/>
            <a:ext cx="213064" cy="1775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5"/>
          <p:cNvSpPr/>
          <p:nvPr/>
        </p:nvSpPr>
        <p:spPr>
          <a:xfrm>
            <a:off x="6392019" y="2692321"/>
            <a:ext cx="213064" cy="1775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6"/>
          <p:cNvSpPr/>
          <p:nvPr/>
        </p:nvSpPr>
        <p:spPr>
          <a:xfrm>
            <a:off x="7864185" y="2958966"/>
            <a:ext cx="213064" cy="17755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7"/>
          <p:cNvSpPr/>
          <p:nvPr/>
        </p:nvSpPr>
        <p:spPr>
          <a:xfrm>
            <a:off x="8102354" y="2948561"/>
            <a:ext cx="213064" cy="17755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28"/>
          <p:cNvSpPr/>
          <p:nvPr/>
        </p:nvSpPr>
        <p:spPr>
          <a:xfrm>
            <a:off x="7513467" y="5395844"/>
            <a:ext cx="213064" cy="1775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29"/>
          <p:cNvSpPr/>
          <p:nvPr/>
        </p:nvSpPr>
        <p:spPr>
          <a:xfrm>
            <a:off x="7514938" y="5619273"/>
            <a:ext cx="213064" cy="17755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0"/>
          <p:cNvSpPr/>
          <p:nvPr/>
        </p:nvSpPr>
        <p:spPr>
          <a:xfrm>
            <a:off x="7507531" y="5851582"/>
            <a:ext cx="213064" cy="17755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1"/>
          <p:cNvSpPr txBox="1"/>
          <p:nvPr/>
        </p:nvSpPr>
        <p:spPr>
          <a:xfrm>
            <a:off x="7688054" y="5339613"/>
            <a:ext cx="7924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KWR</a:t>
            </a:r>
          </a:p>
          <a:p>
            <a:r>
              <a:rPr lang="en-US" sz="1400" dirty="0" err="1" smtClean="0"/>
              <a:t>Alterra</a:t>
            </a:r>
            <a:endParaRPr lang="en-US" sz="1400" dirty="0" smtClean="0"/>
          </a:p>
          <a:p>
            <a:r>
              <a:rPr lang="en-US" sz="1400" dirty="0" err="1" smtClean="0"/>
              <a:t>Deltares</a:t>
            </a:r>
            <a:endParaRPr lang="en-GB" sz="1400" dirty="0"/>
          </a:p>
        </p:txBody>
      </p:sp>
      <p:sp>
        <p:nvSpPr>
          <p:cNvPr id="35" name="Rectangle 32"/>
          <p:cNvSpPr/>
          <p:nvPr/>
        </p:nvSpPr>
        <p:spPr>
          <a:xfrm>
            <a:off x="7377342" y="5277475"/>
            <a:ext cx="1313895" cy="8611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3"/>
          <p:cNvSpPr/>
          <p:nvPr/>
        </p:nvSpPr>
        <p:spPr>
          <a:xfrm>
            <a:off x="2578974" y="2131207"/>
            <a:ext cx="6169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F S</a:t>
            </a:r>
            <a:endParaRPr lang="en-GB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Rectangle 34"/>
          <p:cNvSpPr/>
          <p:nvPr/>
        </p:nvSpPr>
        <p:spPr>
          <a:xfrm>
            <a:off x="2562698" y="2541060"/>
            <a:ext cx="6169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N R</a:t>
            </a:r>
            <a:endParaRPr lang="en-GB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Rectangle 35"/>
          <p:cNvSpPr/>
          <p:nvPr/>
        </p:nvSpPr>
        <p:spPr>
          <a:xfrm>
            <a:off x="2580453" y="2967188"/>
            <a:ext cx="6169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N R</a:t>
            </a:r>
            <a:endParaRPr lang="en-GB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Rectangle 36"/>
          <p:cNvSpPr/>
          <p:nvPr/>
        </p:nvSpPr>
        <p:spPr>
          <a:xfrm>
            <a:off x="2695866" y="3356730"/>
            <a:ext cx="6169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N</a:t>
            </a:r>
            <a:endParaRPr lang="en-GB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TextBox 37"/>
          <p:cNvSpPr txBox="1"/>
          <p:nvPr/>
        </p:nvSpPr>
        <p:spPr>
          <a:xfrm>
            <a:off x="6640492" y="4957872"/>
            <a:ext cx="2153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Zwaartepunt</a:t>
            </a:r>
            <a:r>
              <a:rPr lang="en-US" sz="1400" dirty="0" smtClean="0"/>
              <a:t> per </a:t>
            </a:r>
            <a:r>
              <a:rPr lang="en-US" sz="1400" dirty="0" err="1" smtClean="0"/>
              <a:t>instituut</a:t>
            </a:r>
            <a:endParaRPr lang="en-GB" sz="1400" dirty="0"/>
          </a:p>
        </p:txBody>
      </p:sp>
      <p:sp>
        <p:nvSpPr>
          <p:cNvPr id="41" name="Down Arrow 38"/>
          <p:cNvSpPr/>
          <p:nvPr/>
        </p:nvSpPr>
        <p:spPr>
          <a:xfrm rot="12728576">
            <a:off x="5433134" y="3857048"/>
            <a:ext cx="639192" cy="1038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39"/>
          <p:cNvSpPr txBox="1"/>
          <p:nvPr/>
        </p:nvSpPr>
        <p:spPr>
          <a:xfrm>
            <a:off x="4572005" y="4886856"/>
            <a:ext cx="1439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Beschikbaar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voor</a:t>
            </a:r>
            <a:endParaRPr lang="en-US" sz="1400" i="1" dirty="0" smtClean="0"/>
          </a:p>
          <a:p>
            <a:r>
              <a:rPr lang="en-US" sz="1400" i="1" dirty="0" err="1" smtClean="0"/>
              <a:t>waterbeheerders</a:t>
            </a:r>
            <a:endParaRPr lang="en-GB" sz="1400" i="1" dirty="0"/>
          </a:p>
        </p:txBody>
      </p:sp>
      <p:cxnSp>
        <p:nvCxnSpPr>
          <p:cNvPr id="43" name="Straight Arrow Connector 40"/>
          <p:cNvCxnSpPr/>
          <p:nvPr/>
        </p:nvCxnSpPr>
        <p:spPr>
          <a:xfrm flipV="1">
            <a:off x="6666270" y="2844257"/>
            <a:ext cx="160247" cy="169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1"/>
          <p:cNvCxnSpPr/>
          <p:nvPr/>
        </p:nvCxnSpPr>
        <p:spPr>
          <a:xfrm flipV="1">
            <a:off x="5211095" y="2863922"/>
            <a:ext cx="160247" cy="169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2"/>
          <p:cNvSpPr txBox="1"/>
          <p:nvPr/>
        </p:nvSpPr>
        <p:spPr>
          <a:xfrm>
            <a:off x="309716" y="2094276"/>
            <a:ext cx="1388522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</a:rPr>
              <a:t>Water</a:t>
            </a:r>
          </a:p>
          <a:p>
            <a:pPr marL="285750" indent="-285750">
              <a:buFontTx/>
              <a:buChar char="-"/>
            </a:pPr>
            <a:r>
              <a:rPr lang="en-US" sz="1400" i="1" dirty="0" err="1" smtClean="0">
                <a:solidFill>
                  <a:schemeClr val="bg1">
                    <a:lumMod val="65000"/>
                  </a:schemeClr>
                </a:solidFill>
              </a:rPr>
              <a:t>Toestand</a:t>
            </a:r>
            <a:endParaRPr lang="en-US" sz="1400" i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400" i="1" dirty="0" err="1" smtClean="0">
                <a:solidFill>
                  <a:schemeClr val="bg1">
                    <a:lumMod val="65000"/>
                  </a:schemeClr>
                </a:solidFill>
              </a:rPr>
              <a:t>Fluxen</a:t>
            </a:r>
            <a:endParaRPr lang="en-US" sz="1400" i="1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400" i="1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 err="1" smtClean="0">
                <a:solidFill>
                  <a:schemeClr val="bg1">
                    <a:lumMod val="65000"/>
                  </a:schemeClr>
                </a:solidFill>
              </a:rPr>
              <a:t>Accumulatie</a:t>
            </a:r>
            <a:endParaRPr lang="en-US" sz="1400" i="1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400" i="1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 err="1" smtClean="0">
                <a:solidFill>
                  <a:schemeClr val="bg1">
                    <a:lumMod val="65000"/>
                  </a:schemeClr>
                </a:solidFill>
              </a:rPr>
              <a:t>Mineralisatie</a:t>
            </a:r>
            <a:endParaRPr lang="en-US" sz="1400" i="1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400" i="1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</a:rPr>
              <a:t>Redox-</a:t>
            </a:r>
            <a:r>
              <a:rPr lang="en-US" sz="1400" i="1" dirty="0" err="1" smtClean="0">
                <a:solidFill>
                  <a:schemeClr val="bg1">
                    <a:lumMod val="65000"/>
                  </a:schemeClr>
                </a:solidFill>
              </a:rPr>
              <a:t>reacties</a:t>
            </a:r>
            <a:endParaRPr lang="en-US" sz="1400" i="1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400" i="1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i="1" dirty="0" err="1" smtClean="0">
                <a:solidFill>
                  <a:schemeClr val="bg1">
                    <a:lumMod val="65000"/>
                  </a:schemeClr>
                </a:solidFill>
              </a:rPr>
              <a:t>Zouttransport</a:t>
            </a:r>
            <a:endParaRPr lang="en-GB" sz="14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6" name="Rectangle 43"/>
          <p:cNvSpPr/>
          <p:nvPr/>
        </p:nvSpPr>
        <p:spPr>
          <a:xfrm>
            <a:off x="324466" y="1946786"/>
            <a:ext cx="2684206" cy="2597505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4"/>
          <p:cNvSpPr/>
          <p:nvPr/>
        </p:nvSpPr>
        <p:spPr>
          <a:xfrm>
            <a:off x="1095142" y="2009536"/>
            <a:ext cx="213064" cy="17755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5"/>
          <p:cNvSpPr/>
          <p:nvPr/>
        </p:nvSpPr>
        <p:spPr>
          <a:xfrm>
            <a:off x="1348059" y="2002139"/>
            <a:ext cx="213064" cy="17755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6"/>
          <p:cNvSpPr/>
          <p:nvPr/>
        </p:nvSpPr>
        <p:spPr>
          <a:xfrm>
            <a:off x="848534" y="2004063"/>
            <a:ext cx="213064" cy="1775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7"/>
          <p:cNvSpPr/>
          <p:nvPr/>
        </p:nvSpPr>
        <p:spPr>
          <a:xfrm>
            <a:off x="7621480" y="2955960"/>
            <a:ext cx="213064" cy="1775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48"/>
          <p:cNvSpPr txBox="1"/>
          <p:nvPr/>
        </p:nvSpPr>
        <p:spPr>
          <a:xfrm>
            <a:off x="1608524" y="3733760"/>
            <a:ext cx="132772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OCHESTRA</a:t>
            </a:r>
          </a:p>
        </p:txBody>
      </p:sp>
      <p:sp>
        <p:nvSpPr>
          <p:cNvPr id="52" name="Rectangle 49"/>
          <p:cNvSpPr/>
          <p:nvPr/>
        </p:nvSpPr>
        <p:spPr>
          <a:xfrm>
            <a:off x="2700490" y="3767738"/>
            <a:ext cx="6169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R</a:t>
            </a:r>
            <a:endParaRPr lang="en-GB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TextBox 50"/>
          <p:cNvSpPr txBox="1"/>
          <p:nvPr/>
        </p:nvSpPr>
        <p:spPr>
          <a:xfrm>
            <a:off x="1613148" y="4126296"/>
            <a:ext cx="132772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TRANSOL</a:t>
            </a:r>
          </a:p>
        </p:txBody>
      </p:sp>
      <p:sp>
        <p:nvSpPr>
          <p:cNvPr id="54" name="Rectangle 51"/>
          <p:cNvSpPr/>
          <p:nvPr/>
        </p:nvSpPr>
        <p:spPr>
          <a:xfrm>
            <a:off x="2705114" y="4160274"/>
            <a:ext cx="6169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S</a:t>
            </a:r>
            <a:endParaRPr lang="en-GB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23 juni 2014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smtClean="0"/>
              <a:t>5</a:t>
            </a:r>
            <a:r>
              <a:rPr lang="en-US" dirty="0" smtClean="0"/>
              <a:t>. </a:t>
            </a:r>
            <a:r>
              <a:rPr lang="en-US" dirty="0" err="1" smtClean="0"/>
              <a:t>Conclusies</a:t>
            </a:r>
            <a:endParaRPr lang="en-US" b="0" dirty="0"/>
          </a:p>
        </p:txBody>
      </p:sp>
      <p:sp>
        <p:nvSpPr>
          <p:cNvPr id="9" name="TextBox 8"/>
          <p:cNvSpPr txBox="1"/>
          <p:nvPr/>
        </p:nvSpPr>
        <p:spPr>
          <a:xfrm>
            <a:off x="594360" y="1289468"/>
            <a:ext cx="791314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Kennishiaten oplossen</a:t>
            </a:r>
          </a:p>
          <a:p>
            <a:endParaRPr lang="nl-NL" dirty="0" smtClean="0"/>
          </a:p>
          <a:p>
            <a:pPr marL="342900" indent="-342900">
              <a:buFont typeface="Arial" charset="0"/>
              <a:buChar char="•"/>
            </a:pPr>
            <a:r>
              <a:rPr lang="nl-NL" dirty="0" smtClean="0"/>
              <a:t>Bij effectbepaling rekening houden met onzekerheden </a:t>
            </a:r>
          </a:p>
          <a:p>
            <a:pPr marL="800100" lvl="1" indent="-342900">
              <a:buFont typeface="Arial" charset="0"/>
              <a:buChar char="•"/>
            </a:pPr>
            <a:r>
              <a:rPr lang="nl-NL" dirty="0" smtClean="0">
                <a:sym typeface="Wingdings" pitchFamily="2" charset="2"/>
              </a:rPr>
              <a:t>Onzekerheden in model</a:t>
            </a:r>
          </a:p>
          <a:p>
            <a:pPr marL="800100" lvl="1" indent="-342900">
              <a:buFont typeface="Arial" charset="0"/>
              <a:buChar char="•"/>
            </a:pPr>
            <a:r>
              <a:rPr lang="nl-NL" dirty="0" smtClean="0">
                <a:sym typeface="Wingdings" pitchFamily="2" charset="2"/>
              </a:rPr>
              <a:t>Kansen en risico’s voor natuur</a:t>
            </a:r>
            <a:endParaRPr lang="nl-NL" dirty="0" smtClean="0"/>
          </a:p>
          <a:p>
            <a:pPr marL="342900" indent="-342900">
              <a:buFont typeface="Arial" charset="0"/>
              <a:buChar char="•"/>
            </a:pPr>
            <a:endParaRPr lang="nl-NL" dirty="0" smtClean="0"/>
          </a:p>
          <a:p>
            <a:pPr marL="342900" indent="-342900"/>
            <a:r>
              <a:rPr lang="nl-NL" u="sng" dirty="0" smtClean="0"/>
              <a:t>Modelonzekerheden verkleinen door:</a:t>
            </a:r>
          </a:p>
          <a:p>
            <a:pPr marL="342900" indent="-342900"/>
            <a:endParaRPr lang="nl-NL" dirty="0" smtClean="0"/>
          </a:p>
          <a:p>
            <a:pPr marL="342900" indent="-342900">
              <a:buFont typeface="Arial" charset="0"/>
              <a:buChar char="•"/>
            </a:pPr>
            <a:r>
              <a:rPr lang="nl-NL" dirty="0" smtClean="0"/>
              <a:t>Gemeenschappelijk databestand </a:t>
            </a:r>
            <a:r>
              <a:rPr lang="nl-NL" dirty="0" err="1" smtClean="0"/>
              <a:t>saliniteit</a:t>
            </a:r>
            <a:r>
              <a:rPr lang="nl-NL" dirty="0" smtClean="0"/>
              <a:t>, indien nodig aanvullen</a:t>
            </a:r>
          </a:p>
          <a:p>
            <a:pPr marL="342900" indent="-342900">
              <a:buFont typeface="Arial" charset="0"/>
              <a:buChar char="•"/>
            </a:pPr>
            <a:endParaRPr lang="nl-NL" dirty="0" smtClean="0"/>
          </a:p>
          <a:p>
            <a:pPr marL="342900" indent="-342900">
              <a:buFont typeface="Arial" charset="0"/>
              <a:buChar char="•"/>
            </a:pPr>
            <a:r>
              <a:rPr lang="nl-NL" dirty="0" err="1" smtClean="0"/>
              <a:t>Saliniteit</a:t>
            </a:r>
            <a:r>
              <a:rPr lang="nl-NL" dirty="0" smtClean="0"/>
              <a:t> beter in hydrologische en ecologische modellen </a:t>
            </a:r>
          </a:p>
          <a:p>
            <a:pPr marL="800100" lvl="1" indent="-342900">
              <a:buFont typeface="Arial" charset="0"/>
              <a:buChar char="•"/>
            </a:pPr>
            <a:r>
              <a:rPr lang="nl-NL" dirty="0" smtClean="0"/>
              <a:t>TRANSOL beter </a:t>
            </a:r>
            <a:r>
              <a:rPr lang="nl-NL" dirty="0" err="1" smtClean="0"/>
              <a:t>parametriseren</a:t>
            </a:r>
            <a:r>
              <a:rPr lang="nl-NL" dirty="0" smtClean="0"/>
              <a:t> (NHI)</a:t>
            </a:r>
          </a:p>
          <a:p>
            <a:pPr marL="800100" lvl="1" indent="-342900">
              <a:buFont typeface="Arial" charset="0"/>
              <a:buChar char="•"/>
            </a:pPr>
            <a:r>
              <a:rPr lang="nl-NL" dirty="0" smtClean="0"/>
              <a:t>Modellering </a:t>
            </a:r>
            <a:r>
              <a:rPr lang="nl-NL" dirty="0" err="1" smtClean="0"/>
              <a:t>zoetwaterlenzen</a:t>
            </a:r>
            <a:r>
              <a:rPr lang="nl-NL" dirty="0" smtClean="0"/>
              <a:t> cf. P. de Louw (2014)</a:t>
            </a:r>
          </a:p>
          <a:p>
            <a:pPr marL="800100" lvl="1" indent="-342900">
              <a:buFont typeface="Arial" charset="0"/>
              <a:buChar char="•"/>
            </a:pPr>
            <a:r>
              <a:rPr lang="nl-NL" dirty="0" err="1" smtClean="0"/>
              <a:t>Saliniteit</a:t>
            </a:r>
            <a:r>
              <a:rPr lang="nl-NL" dirty="0" smtClean="0"/>
              <a:t> in PROBE2</a:t>
            </a:r>
          </a:p>
          <a:p>
            <a:pPr marL="800100" lvl="1" indent="-342900">
              <a:buFont typeface="Arial" charset="0"/>
              <a:buChar char="•"/>
            </a:pPr>
            <a:endParaRPr lang="nl-NL" dirty="0" smtClean="0"/>
          </a:p>
          <a:p>
            <a:pPr marL="342900" indent="-342900">
              <a:buFont typeface="Arial" charset="0"/>
              <a:buChar char="•"/>
            </a:pPr>
            <a:r>
              <a:rPr lang="nl-NL" dirty="0" smtClean="0"/>
              <a:t>Experimenteel onderzoek nodig voor inzicht effecten hoogte, duur en frequentie blootstelling aan zout</a:t>
            </a:r>
            <a:endParaRPr lang="nl-NL" dirty="0" smtClean="0"/>
          </a:p>
        </p:txBody>
      </p:sp>
    </p:spTree>
    <p:extLst>
      <p:ext uri="{BB962C8B-B14F-4D97-AF65-F5344CB8AC3E}">
        <p14:creationId xmlns=""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23 juni 2014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err="1" smtClean="0"/>
              <a:t>Inhoud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0" dirty="0"/>
          </a:p>
        </p:txBody>
      </p:sp>
      <p:sp>
        <p:nvSpPr>
          <p:cNvPr id="9" name="TextBox 8"/>
          <p:cNvSpPr txBox="1"/>
          <p:nvPr/>
        </p:nvSpPr>
        <p:spPr>
          <a:xfrm>
            <a:off x="594360" y="1755648"/>
            <a:ext cx="5325497" cy="406265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2400" dirty="0" err="1" smtClean="0"/>
              <a:t>Semi-natuurlijke</a:t>
            </a:r>
            <a:r>
              <a:rPr lang="nl-NL" sz="2400" dirty="0" smtClean="0"/>
              <a:t> vegetaties en zout</a:t>
            </a:r>
          </a:p>
          <a:p>
            <a:pPr marL="342900" indent="-342900">
              <a:buFont typeface="+mj-lt"/>
              <a:buAutoNum type="arabicPeriod"/>
            </a:pPr>
            <a:endParaRPr lang="nl-NL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nl-NL" sz="2400" dirty="0" smtClean="0"/>
              <a:t>Verzilting van Nederland</a:t>
            </a:r>
          </a:p>
          <a:p>
            <a:pPr marL="342900" indent="-342900">
              <a:buFont typeface="+mj-lt"/>
              <a:buAutoNum type="arabicPeriod"/>
            </a:pPr>
            <a:endParaRPr lang="nl-NL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nl-NL" sz="2400" dirty="0" smtClean="0"/>
              <a:t>Effectbepaling</a:t>
            </a:r>
          </a:p>
          <a:p>
            <a:pPr marL="342900" indent="-342900">
              <a:buFont typeface="+mj-lt"/>
              <a:buAutoNum type="arabicPeriod"/>
            </a:pPr>
            <a:endParaRPr lang="nl-NL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nl-NL" sz="2400" dirty="0" smtClean="0"/>
              <a:t>Ontwikkelingen</a:t>
            </a:r>
          </a:p>
          <a:p>
            <a:pPr marL="342900" indent="-342900">
              <a:buFont typeface="+mj-lt"/>
              <a:buAutoNum type="arabicPeriod"/>
            </a:pPr>
            <a:endParaRPr lang="nl-NL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nl-NL" sz="2400" dirty="0" smtClean="0"/>
              <a:t>Conclusies</a:t>
            </a:r>
          </a:p>
          <a:p>
            <a:pPr marL="342900" indent="-342900">
              <a:buFont typeface="+mj-lt"/>
              <a:buAutoNum type="arabicPeriod"/>
            </a:pPr>
            <a:endParaRPr lang="nl-NL" sz="2400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23 juni 2014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smtClean="0"/>
              <a:t>1. Semi-</a:t>
            </a:r>
            <a:r>
              <a:rPr lang="en-US" dirty="0" err="1" smtClean="0"/>
              <a:t>natuurlijke</a:t>
            </a:r>
            <a:r>
              <a:rPr lang="en-US" dirty="0" smtClean="0"/>
              <a:t> </a:t>
            </a:r>
            <a:r>
              <a:rPr lang="en-US" dirty="0" err="1" smtClean="0"/>
              <a:t>vegetaties</a:t>
            </a:r>
            <a:r>
              <a:rPr lang="en-US" dirty="0" smtClean="0"/>
              <a:t> en </a:t>
            </a:r>
            <a:r>
              <a:rPr lang="en-US" dirty="0" err="1" smtClean="0"/>
              <a:t>zout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0" dirty="0"/>
          </a:p>
        </p:txBody>
      </p:sp>
      <p:sp>
        <p:nvSpPr>
          <p:cNvPr id="9" name="TextBox 8"/>
          <p:cNvSpPr txBox="1"/>
          <p:nvPr/>
        </p:nvSpPr>
        <p:spPr>
          <a:xfrm>
            <a:off x="594360" y="1289468"/>
            <a:ext cx="754193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 smtClean="0"/>
              <a:t>Saliniteit</a:t>
            </a:r>
            <a:r>
              <a:rPr lang="nl-NL" b="1" dirty="0" smtClean="0"/>
              <a:t> als omgevingsfactor</a:t>
            </a:r>
          </a:p>
          <a:p>
            <a:pPr marL="342900" indent="-342900">
              <a:buAutoNum type="arabicPeriod"/>
            </a:pPr>
            <a:endParaRPr lang="nl-NL" dirty="0" smtClean="0"/>
          </a:p>
          <a:p>
            <a:pPr marL="342900" indent="-342900"/>
            <a:r>
              <a:rPr lang="nl-NL" dirty="0" err="1" smtClean="0"/>
              <a:t>Saliniteit</a:t>
            </a:r>
            <a:r>
              <a:rPr lang="nl-NL" dirty="0" smtClean="0"/>
              <a:t> = de totale massa zout per massa eenheid </a:t>
            </a:r>
            <a:r>
              <a:rPr lang="nl-NL" dirty="0" smtClean="0"/>
              <a:t>oplossing</a:t>
            </a:r>
          </a:p>
          <a:p>
            <a:pPr marL="342900" indent="-342900"/>
            <a:r>
              <a:rPr lang="nl-NL" b="1" dirty="0" smtClean="0"/>
              <a:t>		   </a:t>
            </a:r>
            <a:r>
              <a:rPr lang="nl-NL" dirty="0" smtClean="0"/>
              <a:t>(</a:t>
            </a:r>
            <a:r>
              <a:rPr lang="nl-NL" dirty="0" smtClean="0"/>
              <a:t>in ‰, delen per 1000)</a:t>
            </a:r>
            <a:endParaRPr lang="nl-NL" dirty="0" smtClean="0"/>
          </a:p>
          <a:p>
            <a:pPr marL="342900" indent="-342900"/>
            <a:endParaRPr lang="nl-NL" sz="1200" dirty="0" smtClean="0"/>
          </a:p>
          <a:p>
            <a:pPr marL="342900" indent="-342900"/>
            <a:r>
              <a:rPr lang="nl-NL" dirty="0" smtClean="0"/>
              <a:t>Meer </a:t>
            </a:r>
            <a:r>
              <a:rPr lang="nl-NL" dirty="0" smtClean="0"/>
              <a:t>dan alleen Cl.</a:t>
            </a:r>
          </a:p>
        </p:txBody>
      </p:sp>
      <p:graphicFrame>
        <p:nvGraphicFramePr>
          <p:cNvPr id="7" name="Tabel 6"/>
          <p:cNvGraphicFramePr>
            <a:graphicFrameLocks noGrp="1"/>
          </p:cNvGraphicFramePr>
          <p:nvPr/>
        </p:nvGraphicFramePr>
        <p:xfrm>
          <a:off x="690282" y="3279605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Anionen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mg/l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Kationen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mg/l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Na</a:t>
                      </a:r>
                      <a:r>
                        <a:rPr lang="nl-NL" baseline="3000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nl-N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10820</a:t>
                      </a:r>
                      <a:endParaRPr lang="nl-N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Cl</a:t>
                      </a:r>
                      <a:r>
                        <a:rPr lang="nl-NL" baseline="300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nl-N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19455</a:t>
                      </a:r>
                      <a:endParaRPr lang="nl-N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Mg</a:t>
                      </a:r>
                      <a:r>
                        <a:rPr lang="nl-NL" baseline="30000" dirty="0" smtClean="0"/>
                        <a:t>2+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1304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SO</a:t>
                      </a:r>
                      <a:r>
                        <a:rPr lang="nl-NL" baseline="-25000" dirty="0" smtClean="0"/>
                        <a:t>4</a:t>
                      </a:r>
                      <a:r>
                        <a:rPr lang="nl-NL" baseline="30000" dirty="0" smtClean="0"/>
                        <a:t>2-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2715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Ca</a:t>
                      </a:r>
                      <a:r>
                        <a:rPr lang="nl-NL" baseline="30000" dirty="0" smtClean="0"/>
                        <a:t>2+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410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HCO</a:t>
                      </a:r>
                      <a:r>
                        <a:rPr lang="nl-NL" baseline="-25000" dirty="0" smtClean="0"/>
                        <a:t>3</a:t>
                      </a:r>
                      <a:r>
                        <a:rPr lang="nl-NL" baseline="30000" dirty="0" smtClean="0"/>
                        <a:t>-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144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K</a:t>
                      </a:r>
                      <a:r>
                        <a:rPr lang="nl-NL" baseline="30000" dirty="0" smtClean="0"/>
                        <a:t>+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390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Br</a:t>
                      </a:r>
                      <a:r>
                        <a:rPr lang="nl-NL" baseline="30000" dirty="0" smtClean="0"/>
                        <a:t>-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67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Sr</a:t>
                      </a:r>
                      <a:r>
                        <a:rPr lang="nl-NL" baseline="30000" dirty="0" smtClean="0"/>
                        <a:t>2+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F</a:t>
                      </a:r>
                      <a:r>
                        <a:rPr lang="nl-NL" baseline="30000" dirty="0" smtClean="0"/>
                        <a:t>-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8"/>
          <p:cNvSpPr txBox="1"/>
          <p:nvPr/>
        </p:nvSpPr>
        <p:spPr>
          <a:xfrm>
            <a:off x="594355" y="5646453"/>
            <a:ext cx="7541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Naast H</a:t>
            </a:r>
            <a:r>
              <a:rPr lang="nl-NL" sz="1600" baseline="-25000" dirty="0" smtClean="0"/>
              <a:t>3</a:t>
            </a:r>
            <a:r>
              <a:rPr lang="nl-NL" sz="1600" dirty="0" smtClean="0"/>
              <a:t>BO</a:t>
            </a:r>
            <a:r>
              <a:rPr lang="nl-NL" sz="1600" baseline="-25000" dirty="0" smtClean="0"/>
              <a:t>3</a:t>
            </a:r>
            <a:r>
              <a:rPr lang="nl-NL" sz="1600" dirty="0" smtClean="0"/>
              <a:t> (boorzuur) nog vele sporen van argon, koolstof, radium,</a:t>
            </a:r>
            <a:br>
              <a:rPr lang="nl-NL" sz="1600" dirty="0" smtClean="0"/>
            </a:br>
            <a:r>
              <a:rPr lang="nl-NL" sz="1600" dirty="0" err="1" smtClean="0"/>
              <a:t>aluminium-</a:t>
            </a:r>
            <a:r>
              <a:rPr lang="nl-NL" sz="1600" dirty="0" smtClean="0"/>
              <a:t>, </a:t>
            </a:r>
            <a:r>
              <a:rPr lang="nl-NL" sz="1600" dirty="0" err="1" smtClean="0"/>
              <a:t>jodide-</a:t>
            </a:r>
            <a:r>
              <a:rPr lang="nl-NL" sz="1600" dirty="0" smtClean="0"/>
              <a:t>, </a:t>
            </a:r>
            <a:r>
              <a:rPr lang="nl-NL" sz="1600" dirty="0" err="1" smtClean="0"/>
              <a:t>kobalt-</a:t>
            </a:r>
            <a:r>
              <a:rPr lang="nl-NL" sz="1600" dirty="0" smtClean="0"/>
              <a:t>, </a:t>
            </a:r>
            <a:r>
              <a:rPr lang="nl-NL" sz="1600" dirty="0" err="1" smtClean="0"/>
              <a:t>lood-</a:t>
            </a:r>
            <a:r>
              <a:rPr lang="nl-NL" sz="1600" dirty="0" smtClean="0"/>
              <a:t>, </a:t>
            </a:r>
            <a:r>
              <a:rPr lang="nl-NL" sz="1600" dirty="0" err="1" smtClean="0"/>
              <a:t>nikkel-</a:t>
            </a:r>
            <a:r>
              <a:rPr lang="nl-NL" sz="1600" dirty="0" smtClean="0"/>
              <a:t>, </a:t>
            </a:r>
            <a:r>
              <a:rPr lang="nl-NL" sz="1600" dirty="0" err="1" smtClean="0"/>
              <a:t>uraan-</a:t>
            </a:r>
            <a:r>
              <a:rPr lang="nl-NL" sz="1600" dirty="0" smtClean="0"/>
              <a:t>, </a:t>
            </a:r>
            <a:r>
              <a:rPr lang="nl-NL" sz="1600" dirty="0" err="1" smtClean="0"/>
              <a:t>ijzer-</a:t>
            </a:r>
            <a:r>
              <a:rPr lang="nl-NL" sz="1600" dirty="0" smtClean="0"/>
              <a:t>, zink- &amp; </a:t>
            </a:r>
            <a:r>
              <a:rPr lang="nl-NL" sz="1600" dirty="0" err="1" smtClean="0"/>
              <a:t>kwik-ionen</a:t>
            </a:r>
            <a:endParaRPr lang="nl-NL" sz="1600" dirty="0" smtClean="0"/>
          </a:p>
        </p:txBody>
      </p:sp>
      <p:sp>
        <p:nvSpPr>
          <p:cNvPr id="10" name="Tekstvak 9"/>
          <p:cNvSpPr txBox="1"/>
          <p:nvPr/>
        </p:nvSpPr>
        <p:spPr>
          <a:xfrm>
            <a:off x="663381" y="2985248"/>
            <a:ext cx="4807726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300" i="1" dirty="0" smtClean="0"/>
              <a:t>Gemiddelde samenstelling onvervuild zeewater (BINAS, 1977)</a:t>
            </a:r>
          </a:p>
        </p:txBody>
      </p:sp>
    </p:spTree>
    <p:extLst>
      <p:ext uri="{BB962C8B-B14F-4D97-AF65-F5344CB8AC3E}">
        <p14:creationId xmlns=""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23 juni 2014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smtClean="0"/>
              <a:t>1. Semi-</a:t>
            </a:r>
            <a:r>
              <a:rPr lang="en-US" dirty="0" err="1" smtClean="0"/>
              <a:t>natuurlijke</a:t>
            </a:r>
            <a:r>
              <a:rPr lang="en-US" dirty="0" smtClean="0"/>
              <a:t> </a:t>
            </a:r>
            <a:r>
              <a:rPr lang="en-US" dirty="0" err="1" smtClean="0"/>
              <a:t>vegetaties</a:t>
            </a:r>
            <a:r>
              <a:rPr lang="en-US" dirty="0" smtClean="0"/>
              <a:t> en </a:t>
            </a:r>
            <a:r>
              <a:rPr lang="en-US" dirty="0" err="1" smtClean="0"/>
              <a:t>zout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0" dirty="0"/>
          </a:p>
        </p:txBody>
      </p:sp>
      <p:sp>
        <p:nvSpPr>
          <p:cNvPr id="9" name="TextBox 8"/>
          <p:cNvSpPr txBox="1"/>
          <p:nvPr/>
        </p:nvSpPr>
        <p:spPr>
          <a:xfrm>
            <a:off x="594360" y="1289468"/>
            <a:ext cx="792231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 smtClean="0"/>
              <a:t>Saliniteit</a:t>
            </a:r>
            <a:r>
              <a:rPr lang="nl-NL" b="1" dirty="0" smtClean="0"/>
              <a:t> </a:t>
            </a:r>
            <a:r>
              <a:rPr lang="nl-NL" b="1" dirty="0" smtClean="0"/>
              <a:t>: effect op planten</a:t>
            </a:r>
            <a:endParaRPr lang="nl-NL" b="1" dirty="0" smtClean="0"/>
          </a:p>
          <a:p>
            <a:pPr marL="342900" indent="-342900">
              <a:buAutoNum type="arabicPeriod"/>
            </a:pPr>
            <a:endParaRPr lang="nl-NL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nl-NL" dirty="0" smtClean="0"/>
              <a:t>Lage </a:t>
            </a:r>
            <a:r>
              <a:rPr lang="nl-NL" dirty="0" err="1" smtClean="0"/>
              <a:t>conc</a:t>
            </a:r>
            <a:r>
              <a:rPr lang="nl-NL" dirty="0" smtClean="0"/>
              <a:t>. </a:t>
            </a:r>
            <a:r>
              <a:rPr lang="nl-NL" dirty="0" err="1" smtClean="0"/>
              <a:t>NaCl</a:t>
            </a:r>
            <a:r>
              <a:rPr lang="nl-NL" dirty="0" smtClean="0"/>
              <a:t> </a:t>
            </a:r>
            <a:r>
              <a:rPr lang="nl-NL" dirty="0" smtClean="0">
                <a:sym typeface="Wingdings" pitchFamily="2" charset="2"/>
              </a:rPr>
              <a:t> </a:t>
            </a:r>
            <a:r>
              <a:rPr lang="nl-NL" dirty="0" smtClean="0"/>
              <a:t>essentieel voor plantengroei. Micronutriënten.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dirty="0" smtClean="0"/>
              <a:t>Hoge </a:t>
            </a:r>
            <a:r>
              <a:rPr lang="nl-NL" dirty="0" err="1" smtClean="0"/>
              <a:t>conc</a:t>
            </a:r>
            <a:r>
              <a:rPr lang="nl-NL" dirty="0" smtClean="0"/>
              <a:t>. </a:t>
            </a:r>
            <a:r>
              <a:rPr lang="nl-NL" dirty="0" err="1" smtClean="0"/>
              <a:t>NaCl</a:t>
            </a:r>
            <a:r>
              <a:rPr lang="nl-NL" dirty="0" smtClean="0"/>
              <a:t> </a:t>
            </a:r>
            <a:r>
              <a:rPr lang="nl-NL" dirty="0" smtClean="0">
                <a:sym typeface="Wingdings" pitchFamily="2" charset="2"/>
              </a:rPr>
              <a:t> </a:t>
            </a:r>
            <a:r>
              <a:rPr lang="nl-NL" i="1" dirty="0" smtClean="0">
                <a:solidFill>
                  <a:srgbClr val="C00000"/>
                </a:solidFill>
              </a:rPr>
              <a:t>verhoogd osmotisch potentiaal </a:t>
            </a:r>
            <a:r>
              <a:rPr lang="nl-NL" dirty="0" smtClean="0"/>
              <a:t>waardoor planten minder makkelijk water opnemen. </a:t>
            </a:r>
          </a:p>
          <a:p>
            <a:pPr marL="342900" indent="-342900">
              <a:buFont typeface="Arial" pitchFamily="34" charset="0"/>
              <a:buChar char="•"/>
            </a:pPr>
            <a:endParaRPr lang="nl-NL" dirty="0" smtClean="0"/>
          </a:p>
          <a:p>
            <a:pPr marL="342900" indent="-342900">
              <a:buFont typeface="Arial" pitchFamily="34" charset="0"/>
              <a:buChar char="•"/>
            </a:pPr>
            <a:endParaRPr lang="nl-NL" dirty="0" smtClean="0"/>
          </a:p>
          <a:p>
            <a:pPr marL="342900" indent="-342900">
              <a:buFont typeface="Arial" pitchFamily="34" charset="0"/>
              <a:buChar char="•"/>
            </a:pPr>
            <a:endParaRPr lang="nl-NL" dirty="0" smtClean="0"/>
          </a:p>
          <a:p>
            <a:pPr marL="342900" indent="-342900">
              <a:buFont typeface="Arial" pitchFamily="34" charset="0"/>
              <a:buChar char="•"/>
            </a:pPr>
            <a:endParaRPr lang="nl-NL" dirty="0" smtClean="0"/>
          </a:p>
          <a:p>
            <a:pPr marL="342900" indent="-342900">
              <a:buFont typeface="Arial" pitchFamily="34" charset="0"/>
              <a:buChar char="•"/>
            </a:pPr>
            <a:endParaRPr lang="nl-NL" dirty="0" smtClean="0"/>
          </a:p>
          <a:p>
            <a:pPr marL="342900" indent="-342900">
              <a:buFont typeface="Arial" pitchFamily="34" charset="0"/>
              <a:buChar char="•"/>
            </a:pPr>
            <a:endParaRPr lang="nl-NL" dirty="0" smtClean="0"/>
          </a:p>
          <a:p>
            <a:pPr marL="342900" indent="-342900">
              <a:buFont typeface="Arial" pitchFamily="34" charset="0"/>
              <a:buChar char="•"/>
            </a:pPr>
            <a:endParaRPr lang="nl-NL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nl-NL" dirty="0" smtClean="0"/>
              <a:t>Hoge </a:t>
            </a:r>
            <a:r>
              <a:rPr lang="nl-NL" dirty="0" err="1" smtClean="0"/>
              <a:t>conc</a:t>
            </a:r>
            <a:r>
              <a:rPr lang="nl-NL" dirty="0" smtClean="0"/>
              <a:t>. </a:t>
            </a:r>
            <a:r>
              <a:rPr lang="nl-NL" dirty="0" err="1" smtClean="0"/>
              <a:t>NaCl</a:t>
            </a:r>
            <a:r>
              <a:rPr lang="nl-NL" dirty="0" smtClean="0"/>
              <a:t> </a:t>
            </a:r>
            <a:r>
              <a:rPr lang="nl-NL" dirty="0" smtClean="0">
                <a:sym typeface="Wingdings" pitchFamily="2" charset="2"/>
              </a:rPr>
              <a:t> </a:t>
            </a:r>
            <a:r>
              <a:rPr lang="nl-NL" i="1" dirty="0" smtClean="0">
                <a:solidFill>
                  <a:srgbClr val="C00000"/>
                </a:solidFill>
              </a:rPr>
              <a:t>Indirecte en toxische effecten.</a:t>
            </a:r>
            <a:r>
              <a:rPr lang="nl-NL" dirty="0" smtClean="0">
                <a:solidFill>
                  <a:srgbClr val="C00000"/>
                </a:solidFill>
              </a:rPr>
              <a:t>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nl-NL" dirty="0" smtClean="0">
                <a:solidFill>
                  <a:schemeClr val="bg2">
                    <a:lumMod val="50000"/>
                  </a:schemeClr>
                </a:solidFill>
              </a:rPr>
              <a:t>Te lage </a:t>
            </a:r>
            <a:r>
              <a:rPr lang="nl-NL" dirty="0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v</a:t>
            </a:r>
            <a:r>
              <a:rPr lang="nl-NL" dirty="0" smtClean="0">
                <a:solidFill>
                  <a:schemeClr val="bg2">
                    <a:lumMod val="50000"/>
                  </a:schemeClr>
                </a:solidFill>
              </a:rPr>
              <a:t>ochtopname </a:t>
            </a:r>
            <a:r>
              <a:rPr lang="nl-NL" dirty="0" smtClean="0">
                <a:solidFill>
                  <a:schemeClr val="bg2">
                    <a:lumMod val="50000"/>
                  </a:schemeClr>
                </a:solidFill>
              </a:rPr>
              <a:t>in </a:t>
            </a:r>
            <a:r>
              <a:rPr lang="nl-NL" dirty="0" smtClean="0">
                <a:solidFill>
                  <a:schemeClr val="bg2">
                    <a:lumMod val="50000"/>
                  </a:schemeClr>
                </a:solidFill>
              </a:rPr>
              <a:t>plantencel </a:t>
            </a:r>
            <a:r>
              <a:rPr lang="nl-NL" dirty="0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 aantasting cytoplasma</a:t>
            </a:r>
            <a:r>
              <a:rPr lang="nl-NL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endParaRPr lang="nl-NL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nl-NL" dirty="0" smtClean="0">
                <a:solidFill>
                  <a:schemeClr val="bg2">
                    <a:lumMod val="50000"/>
                  </a:schemeClr>
                </a:solidFill>
              </a:rPr>
              <a:t>Aanmaak van eiwitten en aminozuren ontregeld </a:t>
            </a:r>
            <a:r>
              <a:rPr lang="nl-NL" dirty="0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 </a:t>
            </a:r>
            <a:r>
              <a:rPr lang="nl-NL" dirty="0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groeireductie.</a:t>
            </a:r>
            <a:endParaRPr lang="nl-NL" dirty="0" smtClean="0">
              <a:solidFill>
                <a:schemeClr val="bg2">
                  <a:lumMod val="50000"/>
                </a:schemeClr>
              </a:solidFill>
              <a:sym typeface="Wingdings" pitchFamily="2" charset="2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nl-NL" dirty="0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Teveel </a:t>
            </a:r>
            <a:r>
              <a:rPr lang="nl-NL" dirty="0" err="1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NaCl</a:t>
            </a:r>
            <a:r>
              <a:rPr lang="nl-NL" dirty="0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  relatief </a:t>
            </a:r>
            <a:r>
              <a:rPr lang="nl-NL" dirty="0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tekort aan essentiële </a:t>
            </a:r>
            <a:r>
              <a:rPr lang="nl-NL" dirty="0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nutriënten.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nl-NL" dirty="0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Teveel Na  </a:t>
            </a:r>
            <a:r>
              <a:rPr lang="nl-NL" dirty="0" err="1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celmembraam</a:t>
            </a:r>
            <a:r>
              <a:rPr lang="nl-NL" dirty="0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 lek  verlies nutriënten (</a:t>
            </a:r>
            <a:r>
              <a:rPr lang="nl-NL" dirty="0" err="1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mn</a:t>
            </a:r>
            <a:r>
              <a:rPr lang="nl-NL" dirty="0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 K).</a:t>
            </a:r>
            <a:endParaRPr lang="nl-NL" dirty="0" smtClean="0">
              <a:solidFill>
                <a:schemeClr val="bg2">
                  <a:lumMod val="50000"/>
                </a:schemeClr>
              </a:solidFill>
              <a:sym typeface="Wingdings" pitchFamily="2" charset="2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nl-NL" dirty="0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Teveel Cl  </a:t>
            </a:r>
            <a:r>
              <a:rPr lang="nl-NL" dirty="0" err="1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chlorosis</a:t>
            </a:r>
            <a:r>
              <a:rPr lang="nl-NL" dirty="0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 (afbraak bladgroen)  sterfte.</a:t>
            </a:r>
            <a:endParaRPr lang="nl-NL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/>
            <a:endParaRPr lang="nl-NL" dirty="0" smtClean="0"/>
          </a:p>
        </p:txBody>
      </p:sp>
      <p:pic>
        <p:nvPicPr>
          <p:cNvPr id="41986" name="Picture 2" descr="http://scheldeschorren.be/cms/uploads/images/flora_en_fauna/flora/plantenosmose.jpg"/>
          <p:cNvPicPr>
            <a:picLocks noChangeAspect="1" noChangeArrowheads="1"/>
          </p:cNvPicPr>
          <p:nvPr/>
        </p:nvPicPr>
        <p:blipFill>
          <a:blip r:embed="rId2" cstate="print"/>
          <a:srcRect l="49047"/>
          <a:stretch>
            <a:fillRect/>
          </a:stretch>
        </p:blipFill>
        <p:spPr bwMode="auto">
          <a:xfrm>
            <a:off x="2057400" y="2782290"/>
            <a:ext cx="1484424" cy="1646027"/>
          </a:xfrm>
          <a:prstGeom prst="rect">
            <a:avLst/>
          </a:prstGeom>
          <a:noFill/>
        </p:spPr>
      </p:pic>
      <p:pic>
        <p:nvPicPr>
          <p:cNvPr id="6" name="Picture 2" descr="http://scheldeschorren.be/cms/uploads/images/flora_en_fauna/flora/plantenosmose.jpg"/>
          <p:cNvPicPr>
            <a:picLocks noChangeAspect="1" noChangeArrowheads="1"/>
          </p:cNvPicPr>
          <p:nvPr/>
        </p:nvPicPr>
        <p:blipFill>
          <a:blip r:embed="rId2" cstate="print"/>
          <a:srcRect r="49243"/>
          <a:stretch>
            <a:fillRect/>
          </a:stretch>
        </p:blipFill>
        <p:spPr bwMode="auto">
          <a:xfrm>
            <a:off x="4558021" y="2822063"/>
            <a:ext cx="1478713" cy="16460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23 juni 2014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smtClean="0"/>
              <a:t>1. Semi-</a:t>
            </a:r>
            <a:r>
              <a:rPr lang="en-US" dirty="0" err="1" smtClean="0"/>
              <a:t>natuurlijke</a:t>
            </a:r>
            <a:r>
              <a:rPr lang="en-US" dirty="0" smtClean="0"/>
              <a:t> </a:t>
            </a:r>
            <a:r>
              <a:rPr lang="en-US" dirty="0" err="1" smtClean="0"/>
              <a:t>vegetaties</a:t>
            </a:r>
            <a:r>
              <a:rPr lang="en-US" dirty="0" smtClean="0"/>
              <a:t> en </a:t>
            </a:r>
            <a:r>
              <a:rPr lang="en-US" dirty="0" err="1" smtClean="0"/>
              <a:t>zout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0" dirty="0"/>
          </a:p>
        </p:txBody>
      </p:sp>
      <p:sp>
        <p:nvSpPr>
          <p:cNvPr id="9" name="TextBox 8"/>
          <p:cNvSpPr txBox="1"/>
          <p:nvPr/>
        </p:nvSpPr>
        <p:spPr>
          <a:xfrm>
            <a:off x="594360" y="1289468"/>
            <a:ext cx="42966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 smtClean="0"/>
              <a:t>Saliniteit</a:t>
            </a:r>
            <a:r>
              <a:rPr lang="nl-NL" b="1" dirty="0" smtClean="0"/>
              <a:t> </a:t>
            </a:r>
            <a:r>
              <a:rPr lang="nl-NL" b="1" dirty="0" smtClean="0"/>
              <a:t>: aanpassingen van planten</a:t>
            </a:r>
            <a:endParaRPr lang="nl-NL" b="1" dirty="0" smtClean="0"/>
          </a:p>
          <a:p>
            <a:pPr marL="342900" indent="-342900">
              <a:buAutoNum type="arabicPeriod"/>
            </a:pPr>
            <a:endParaRPr lang="nl-NL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nl-NL" dirty="0" smtClean="0"/>
              <a:t>Brakke milieus kennen grote fluctuaties in </a:t>
            </a:r>
            <a:r>
              <a:rPr lang="nl-NL" dirty="0" err="1" smtClean="0"/>
              <a:t>saliniteit</a:t>
            </a:r>
            <a:endParaRPr lang="nl-NL" dirty="0" smtClean="0"/>
          </a:p>
          <a:p>
            <a:pPr marL="342900" indent="-342900">
              <a:buFont typeface="Arial" pitchFamily="34" charset="0"/>
              <a:buChar char="•"/>
            </a:pPr>
            <a:endParaRPr lang="nl-NL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nl-NL" dirty="0" smtClean="0"/>
              <a:t>Slechts een beperkt aantal plantensoorten kan hier mee omgaan</a:t>
            </a:r>
          </a:p>
          <a:p>
            <a:pPr marL="342900" indent="-342900">
              <a:buFont typeface="Arial" pitchFamily="34" charset="0"/>
              <a:buChar char="•"/>
            </a:pPr>
            <a:endParaRPr lang="nl-NL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nl-NL" dirty="0" smtClean="0"/>
              <a:t>Aanpassing: meest kwetsbare levensfase (kieming) vermijdt meest instabiele seizoen</a:t>
            </a:r>
          </a:p>
          <a:p>
            <a:pPr marL="342900" indent="-342900">
              <a:buFont typeface="Arial" pitchFamily="34" charset="0"/>
              <a:buChar char="•"/>
            </a:pPr>
            <a:endParaRPr lang="nl-NL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nl-NL" dirty="0" err="1" smtClean="0"/>
              <a:t>Aquatische</a:t>
            </a:r>
            <a:r>
              <a:rPr lang="nl-NL" dirty="0" smtClean="0"/>
              <a:t> </a:t>
            </a:r>
            <a:r>
              <a:rPr lang="nl-NL" dirty="0" err="1" smtClean="0"/>
              <a:t>milieu’s</a:t>
            </a:r>
            <a:r>
              <a:rPr lang="nl-NL" dirty="0" smtClean="0"/>
              <a:t> kwetsbaarder dan land </a:t>
            </a:r>
            <a:r>
              <a:rPr lang="nl-NL" dirty="0" err="1" smtClean="0"/>
              <a:t>milieu’s</a:t>
            </a:r>
            <a:endParaRPr lang="nl-N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4772" y="1456662"/>
            <a:ext cx="3955312" cy="465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6366934" y="5892798"/>
            <a:ext cx="1343638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300" dirty="0" err="1" smtClean="0"/>
              <a:t>salinity</a:t>
            </a:r>
            <a:r>
              <a:rPr lang="nl-NL" sz="1300" dirty="0" smtClean="0"/>
              <a:t> (</a:t>
            </a:r>
            <a:r>
              <a:rPr lang="nl-NL" sz="1300" baseline="30000" dirty="0" smtClean="0"/>
              <a:t>o</a:t>
            </a:r>
            <a:r>
              <a:rPr lang="nl-NL" sz="1300" dirty="0" smtClean="0"/>
              <a:t>/</a:t>
            </a:r>
            <a:r>
              <a:rPr lang="nl-NL" sz="1300" baseline="-25000" dirty="0" err="1" smtClean="0"/>
              <a:t>oo</a:t>
            </a:r>
            <a:r>
              <a:rPr lang="nl-NL" sz="1300" dirty="0" smtClean="0"/>
              <a:t>)  </a:t>
            </a:r>
            <a:r>
              <a:rPr lang="nl-NL" sz="1300" dirty="0" smtClean="0">
                <a:sym typeface="Wingdings" pitchFamily="2" charset="2"/>
              </a:rPr>
              <a:t></a:t>
            </a:r>
            <a:endParaRPr lang="nl-NL" sz="1300" dirty="0" smtClean="0"/>
          </a:p>
        </p:txBody>
      </p:sp>
      <p:sp>
        <p:nvSpPr>
          <p:cNvPr id="7" name="Tekstvak 6"/>
          <p:cNvSpPr txBox="1"/>
          <p:nvPr/>
        </p:nvSpPr>
        <p:spPr>
          <a:xfrm rot="16200000">
            <a:off x="3705046" y="3352804"/>
            <a:ext cx="2783134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300" dirty="0" err="1" smtClean="0"/>
              <a:t>number</a:t>
            </a:r>
            <a:r>
              <a:rPr lang="nl-NL" sz="1300" dirty="0" smtClean="0"/>
              <a:t> of species </a:t>
            </a:r>
            <a:r>
              <a:rPr lang="nl-NL" sz="1300" dirty="0" smtClean="0">
                <a:sym typeface="Wingdings" pitchFamily="2" charset="2"/>
              </a:rPr>
              <a:t>                      </a:t>
            </a:r>
            <a:endParaRPr lang="nl-NL" sz="1300" dirty="0" smtClean="0"/>
          </a:p>
        </p:txBody>
      </p:sp>
      <p:sp>
        <p:nvSpPr>
          <p:cNvPr id="8" name="Tekstvak 7"/>
          <p:cNvSpPr txBox="1"/>
          <p:nvPr/>
        </p:nvSpPr>
        <p:spPr>
          <a:xfrm>
            <a:off x="3779121" y="5707030"/>
            <a:ext cx="1346844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300" dirty="0" err="1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Remane</a:t>
            </a:r>
            <a:r>
              <a:rPr lang="nl-NL" sz="13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 (1971)</a:t>
            </a:r>
            <a:endParaRPr lang="nl-NL" sz="1300" dirty="0" smtClean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23 juni 2014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smtClean="0"/>
              <a:t>1. Semi-</a:t>
            </a:r>
            <a:r>
              <a:rPr lang="en-US" dirty="0" err="1" smtClean="0"/>
              <a:t>natuurlijke</a:t>
            </a:r>
            <a:r>
              <a:rPr lang="en-US" dirty="0" smtClean="0"/>
              <a:t> </a:t>
            </a:r>
            <a:r>
              <a:rPr lang="en-US" dirty="0" err="1" smtClean="0"/>
              <a:t>vegetaties</a:t>
            </a:r>
            <a:r>
              <a:rPr lang="en-US" dirty="0" smtClean="0"/>
              <a:t> en </a:t>
            </a:r>
            <a:r>
              <a:rPr lang="en-US" dirty="0" err="1" smtClean="0"/>
              <a:t>zout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0" dirty="0"/>
          </a:p>
        </p:txBody>
      </p:sp>
      <p:sp>
        <p:nvSpPr>
          <p:cNvPr id="9" name="TextBox 8"/>
          <p:cNvSpPr txBox="1"/>
          <p:nvPr/>
        </p:nvSpPr>
        <p:spPr>
          <a:xfrm>
            <a:off x="594360" y="1289468"/>
            <a:ext cx="798611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 smtClean="0"/>
              <a:t>Saliniteit</a:t>
            </a:r>
            <a:r>
              <a:rPr lang="nl-NL" b="1" dirty="0" smtClean="0"/>
              <a:t> </a:t>
            </a:r>
            <a:r>
              <a:rPr lang="nl-NL" b="1" dirty="0" smtClean="0"/>
              <a:t>: indeling planten naar </a:t>
            </a:r>
            <a:r>
              <a:rPr lang="nl-NL" b="1" dirty="0" err="1" smtClean="0"/>
              <a:t>saliniteit</a:t>
            </a:r>
            <a:endParaRPr lang="nl-NL" b="1" dirty="0" smtClean="0"/>
          </a:p>
          <a:p>
            <a:pPr marL="342900" indent="-342900">
              <a:buAutoNum type="arabicPeriod"/>
            </a:pPr>
            <a:endParaRPr lang="nl-NL" dirty="0" smtClean="0"/>
          </a:p>
          <a:p>
            <a:pPr marL="342900" indent="-342900"/>
            <a:r>
              <a:rPr lang="nl-NL" dirty="0" smtClean="0"/>
              <a:t>zoutmijdend (</a:t>
            </a:r>
            <a:r>
              <a:rPr lang="nl-NL" dirty="0" err="1" smtClean="0"/>
              <a:t>glycofyt</a:t>
            </a:r>
            <a:r>
              <a:rPr lang="nl-NL" dirty="0" smtClean="0"/>
              <a:t>)    </a:t>
            </a:r>
            <a:r>
              <a:rPr lang="nl-NL" dirty="0" smtClean="0">
                <a:sym typeface="Wingdings" pitchFamily="2" charset="2"/>
              </a:rPr>
              <a:t>      </a:t>
            </a:r>
            <a:r>
              <a:rPr lang="nl-NL" dirty="0" smtClean="0"/>
              <a:t>zouttolererend (</a:t>
            </a:r>
            <a:r>
              <a:rPr lang="nl-NL" dirty="0" err="1" smtClean="0"/>
              <a:t>halofyt</a:t>
            </a:r>
            <a:r>
              <a:rPr lang="nl-NL" dirty="0" smtClean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endParaRPr lang="nl-NL" sz="16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nl-NL" dirty="0" smtClean="0">
                <a:solidFill>
                  <a:srgbClr val="7030A0"/>
                </a:solidFill>
              </a:rPr>
              <a:t>Echte </a:t>
            </a:r>
            <a:r>
              <a:rPr lang="nl-NL" dirty="0" err="1" smtClean="0">
                <a:solidFill>
                  <a:srgbClr val="7030A0"/>
                </a:solidFill>
              </a:rPr>
              <a:t>halofyt</a:t>
            </a:r>
            <a:r>
              <a:rPr lang="nl-NL" dirty="0" smtClean="0"/>
              <a:t>: afhankelijk van zout, anders geen kieming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dirty="0" smtClean="0">
                <a:solidFill>
                  <a:srgbClr val="C00000"/>
                </a:solidFill>
              </a:rPr>
              <a:t>Facultatieve </a:t>
            </a:r>
            <a:r>
              <a:rPr lang="nl-NL" dirty="0" err="1" smtClean="0">
                <a:solidFill>
                  <a:srgbClr val="C00000"/>
                </a:solidFill>
              </a:rPr>
              <a:t>halofyt</a:t>
            </a:r>
            <a:r>
              <a:rPr lang="nl-NL" dirty="0" smtClean="0"/>
              <a:t>: kan overleven, maar is niet afhankelijk van zout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dirty="0" smtClean="0">
                <a:solidFill>
                  <a:srgbClr val="FFC000"/>
                </a:solidFill>
              </a:rPr>
              <a:t>Indifferente </a:t>
            </a:r>
            <a:r>
              <a:rPr lang="nl-NL" dirty="0" err="1" smtClean="0">
                <a:solidFill>
                  <a:srgbClr val="FFC000"/>
                </a:solidFill>
              </a:rPr>
              <a:t>halofyt</a:t>
            </a:r>
            <a:r>
              <a:rPr lang="nl-NL" dirty="0" smtClean="0"/>
              <a:t>: zowel zoet als zout, maar geringere zoutrange</a:t>
            </a:r>
            <a:endParaRPr lang="nl-NL" dirty="0" smtClean="0">
              <a:solidFill>
                <a:srgbClr val="C00000"/>
              </a:solidFill>
            </a:endParaRPr>
          </a:p>
          <a:p>
            <a:pPr marL="342900" indent="-342900"/>
            <a:endParaRPr lang="nl-NL" dirty="0" smtClean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/>
        </p:nvGraphicFramePr>
        <p:xfrm>
          <a:off x="1058174" y="3639868"/>
          <a:ext cx="6096000" cy="2182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9755"/>
                <a:gridCol w="2680447"/>
                <a:gridCol w="645798"/>
              </a:tblGrid>
              <a:tr h="311852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Zoutklasse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[Cl] mg/l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</a:tr>
              <a:tr h="311852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Zeer zoet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&lt; 150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11852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Zoet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150-300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11852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Zwak brak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300-1000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11852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Licht brak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1000-5000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11852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Matig</a:t>
                      </a:r>
                      <a:r>
                        <a:rPr lang="nl-NL" sz="1400" baseline="0" dirty="0" smtClean="0"/>
                        <a:t> b</a:t>
                      </a:r>
                      <a:r>
                        <a:rPr lang="nl-NL" sz="1400" dirty="0" smtClean="0"/>
                        <a:t>rak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5000-10000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11852"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Sterk </a:t>
                      </a:r>
                      <a:r>
                        <a:rPr lang="nl-NL" sz="1400" dirty="0" err="1" smtClean="0"/>
                        <a:t>Brak-Zout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/>
                        <a:t>&gt; 10000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7" name="Tekstvak 6"/>
          <p:cNvSpPr txBox="1"/>
          <p:nvPr/>
        </p:nvSpPr>
        <p:spPr>
          <a:xfrm>
            <a:off x="4006000" y="5917725"/>
            <a:ext cx="3255378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3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Waternood 3: </a:t>
            </a:r>
            <a:r>
              <a:rPr lang="nl-NL" sz="1300" dirty="0" err="1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Wamelink</a:t>
            </a:r>
            <a:r>
              <a:rPr lang="nl-NL" sz="13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 &amp; Runhaar, 2000</a:t>
            </a:r>
            <a:endParaRPr lang="nl-NL" sz="1300" dirty="0" smtClean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23 juni 2014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smtClean="0"/>
              <a:t>1. Semi-</a:t>
            </a:r>
            <a:r>
              <a:rPr lang="en-US" dirty="0" err="1" smtClean="0"/>
              <a:t>natuurlijke</a:t>
            </a:r>
            <a:r>
              <a:rPr lang="en-US" dirty="0" smtClean="0"/>
              <a:t> </a:t>
            </a:r>
            <a:r>
              <a:rPr lang="en-US" dirty="0" err="1" smtClean="0"/>
              <a:t>vegetaties</a:t>
            </a:r>
            <a:r>
              <a:rPr lang="en-US" dirty="0" smtClean="0"/>
              <a:t> en </a:t>
            </a:r>
            <a:r>
              <a:rPr lang="en-US" dirty="0" err="1" smtClean="0"/>
              <a:t>zout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0" dirty="0"/>
          </a:p>
        </p:txBody>
      </p:sp>
      <p:sp>
        <p:nvSpPr>
          <p:cNvPr id="9" name="TextBox 8"/>
          <p:cNvSpPr txBox="1"/>
          <p:nvPr/>
        </p:nvSpPr>
        <p:spPr>
          <a:xfrm>
            <a:off x="594360" y="1289468"/>
            <a:ext cx="7986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Voorbeelden</a:t>
            </a:r>
            <a:endParaRPr lang="nl-NL" b="1" dirty="0" smtClean="0"/>
          </a:p>
          <a:p>
            <a:pPr marL="342900" indent="-342900">
              <a:buAutoNum type="arabicPeriod"/>
            </a:pPr>
            <a:endParaRPr lang="nl-NL" dirty="0" smtClean="0"/>
          </a:p>
          <a:p>
            <a:pPr marL="342900" indent="-342900"/>
            <a:endParaRPr lang="nl-NL" dirty="0" smtClean="0"/>
          </a:p>
        </p:txBody>
      </p:sp>
      <p:graphicFrame>
        <p:nvGraphicFramePr>
          <p:cNvPr id="8" name="Tabel 7"/>
          <p:cNvGraphicFramePr>
            <a:graphicFrameLocks noGrp="1"/>
          </p:cNvGraphicFramePr>
          <p:nvPr/>
        </p:nvGraphicFramePr>
        <p:xfrm>
          <a:off x="728134" y="1896534"/>
          <a:ext cx="7721598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3866"/>
                <a:gridCol w="2573866"/>
                <a:gridCol w="2573866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Glycofyt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Brak water plant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Echte </a:t>
                      </a:r>
                      <a:r>
                        <a:rPr lang="nl-NL" dirty="0" err="1" smtClean="0"/>
                        <a:t>halofyt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Snavelzegge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Greppelrus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Zeekraal</a:t>
                      </a:r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Grote ratelaar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Echt lepelblad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Gewone</a:t>
                      </a:r>
                      <a:r>
                        <a:rPr lang="nl-NL" baseline="0" dirty="0" smtClean="0"/>
                        <a:t> z</a:t>
                      </a:r>
                      <a:r>
                        <a:rPr lang="nl-NL" dirty="0" smtClean="0"/>
                        <a:t>outmelde</a:t>
                      </a:r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6518" y="2590800"/>
            <a:ext cx="2152786" cy="1627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 cstate="print"/>
          <a:srcRect r="9787"/>
          <a:stretch>
            <a:fillRect/>
          </a:stretch>
        </p:blipFill>
        <p:spPr bwMode="auto">
          <a:xfrm>
            <a:off x="6005860" y="4615408"/>
            <a:ext cx="2156007" cy="162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4" cstate="print"/>
          <a:srcRect l="3763" r="21839"/>
          <a:stretch>
            <a:fillRect/>
          </a:stretch>
        </p:blipFill>
        <p:spPr bwMode="auto">
          <a:xfrm>
            <a:off x="3411965" y="2590800"/>
            <a:ext cx="2175932" cy="161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4" name="Picture 8"/>
          <p:cNvPicPr>
            <a:picLocks noChangeAspect="1" noChangeArrowheads="1"/>
          </p:cNvPicPr>
          <p:nvPr/>
        </p:nvPicPr>
        <p:blipFill>
          <a:blip r:embed="rId5" cstate="print"/>
          <a:srcRect r="6903"/>
          <a:stretch>
            <a:fillRect/>
          </a:stretch>
        </p:blipFill>
        <p:spPr bwMode="auto">
          <a:xfrm>
            <a:off x="844449" y="2590800"/>
            <a:ext cx="2169583" cy="161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5" name="Picture 9"/>
          <p:cNvPicPr>
            <a:picLocks noChangeAspect="1" noChangeArrowheads="1"/>
          </p:cNvPicPr>
          <p:nvPr/>
        </p:nvPicPr>
        <p:blipFill>
          <a:blip r:embed="rId6" cstate="print"/>
          <a:srcRect r="11599"/>
          <a:stretch>
            <a:fillRect/>
          </a:stretch>
        </p:blipFill>
        <p:spPr bwMode="auto">
          <a:xfrm>
            <a:off x="831222" y="4614332"/>
            <a:ext cx="2267478" cy="164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6" name="Picture 10"/>
          <p:cNvPicPr>
            <a:picLocks noChangeAspect="1" noChangeArrowheads="1"/>
          </p:cNvPicPr>
          <p:nvPr/>
        </p:nvPicPr>
        <p:blipFill>
          <a:blip r:embed="rId7" cstate="print"/>
          <a:srcRect b="13715"/>
          <a:stretch>
            <a:fillRect/>
          </a:stretch>
        </p:blipFill>
        <p:spPr bwMode="auto">
          <a:xfrm>
            <a:off x="3388573" y="4612831"/>
            <a:ext cx="2160495" cy="16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23 juni 2014</a:t>
            </a:fld>
            <a:endParaRPr lang="nl-NL" dirty="0"/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 cstate="print"/>
          <a:srcRect r="4091"/>
          <a:stretch>
            <a:fillRect/>
          </a:stretch>
        </p:blipFill>
        <p:spPr bwMode="auto">
          <a:xfrm>
            <a:off x="-1" y="941295"/>
            <a:ext cx="9144001" cy="591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smtClean="0"/>
              <a:t>1. Semi-</a:t>
            </a:r>
            <a:r>
              <a:rPr lang="en-US" dirty="0" err="1" smtClean="0"/>
              <a:t>natuurlijke</a:t>
            </a:r>
            <a:r>
              <a:rPr lang="en-US" dirty="0" smtClean="0"/>
              <a:t> </a:t>
            </a:r>
            <a:r>
              <a:rPr lang="en-US" dirty="0" err="1" smtClean="0"/>
              <a:t>vegetaties</a:t>
            </a:r>
            <a:r>
              <a:rPr lang="en-US" dirty="0" smtClean="0"/>
              <a:t> en </a:t>
            </a:r>
            <a:r>
              <a:rPr lang="en-US" dirty="0" err="1" smtClean="0"/>
              <a:t>zout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0" dirty="0"/>
          </a:p>
        </p:txBody>
      </p:sp>
      <p:sp>
        <p:nvSpPr>
          <p:cNvPr id="9" name="TextBox 8"/>
          <p:cNvSpPr txBox="1"/>
          <p:nvPr/>
        </p:nvSpPr>
        <p:spPr>
          <a:xfrm>
            <a:off x="594360" y="1289468"/>
            <a:ext cx="7986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Voorbeeld brakke vegetatie (</a:t>
            </a:r>
            <a:r>
              <a:rPr lang="nl-NL" b="1" dirty="0" err="1" smtClean="0"/>
              <a:t>Yerseke</a:t>
            </a:r>
            <a:r>
              <a:rPr lang="nl-NL" b="1" dirty="0" smtClean="0"/>
              <a:t> Moer)</a:t>
            </a:r>
            <a:endParaRPr lang="nl-NL" b="1" dirty="0" smtClean="0"/>
          </a:p>
          <a:p>
            <a:pPr marL="342900" indent="-342900">
              <a:buAutoNum type="arabicPeriod"/>
            </a:pPr>
            <a:endParaRPr lang="nl-NL" dirty="0" smtClean="0"/>
          </a:p>
          <a:p>
            <a:pPr marL="342900" indent="-342900"/>
            <a:endParaRPr lang="nl-NL" dirty="0" smtClean="0"/>
          </a:p>
        </p:txBody>
      </p:sp>
    </p:spTree>
    <p:extLst>
      <p:ext uri="{BB962C8B-B14F-4D97-AF65-F5344CB8AC3E}">
        <p14:creationId xmlns=""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D47B-D3B8-4E22-B0E7-789ED2DCD0DC}" type="datetime4">
              <a:rPr lang="nl-NL"/>
              <a:pPr/>
              <a:t>23 juni 2014</a:t>
            </a:fld>
            <a:endParaRPr lang="nl-NL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233363"/>
            <a:ext cx="7835900" cy="611187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n-US" dirty="0" smtClean="0"/>
              <a:t>. </a:t>
            </a:r>
            <a:r>
              <a:rPr lang="en-US" dirty="0" err="1" smtClean="0"/>
              <a:t>Verzilting</a:t>
            </a:r>
            <a:r>
              <a:rPr lang="en-US" dirty="0" smtClean="0"/>
              <a:t> van Nederland</a:t>
            </a:r>
            <a:endParaRPr lang="en-US" b="0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0496" y="1138517"/>
            <a:ext cx="4298445" cy="494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5500vc ex l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82" y="2097122"/>
            <a:ext cx="2209191" cy="288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800nc ex l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5644" y="2090226"/>
            <a:ext cx="2204949" cy="286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kstvak 10"/>
          <p:cNvSpPr txBox="1"/>
          <p:nvPr/>
        </p:nvSpPr>
        <p:spPr>
          <a:xfrm>
            <a:off x="170329" y="1792934"/>
            <a:ext cx="3519361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1300" i="1" dirty="0" smtClean="0">
                <a:solidFill>
                  <a:schemeClr val="accent1">
                    <a:lumMod val="50000"/>
                  </a:schemeClr>
                </a:solidFill>
              </a:rPr>
              <a:t>Maximale transgressie            </a:t>
            </a:r>
            <a:r>
              <a:rPr lang="nl-NL" sz="1300" i="1" dirty="0" err="1" smtClean="0">
                <a:solidFill>
                  <a:schemeClr val="accent1">
                    <a:lumMod val="50000"/>
                  </a:schemeClr>
                </a:solidFill>
              </a:rPr>
              <a:t>Veenopbouw</a:t>
            </a:r>
            <a:r>
              <a:rPr lang="nl-NL" sz="1300" i="1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nl-NL" sz="1300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594360" y="1289468"/>
            <a:ext cx="3636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Voorkomen van zout water</a:t>
            </a:r>
            <a:endParaRPr lang="nl-NL" b="1" dirty="0" smtClean="0"/>
          </a:p>
        </p:txBody>
      </p:sp>
      <p:sp>
        <p:nvSpPr>
          <p:cNvPr id="13" name="Tekstvak 12"/>
          <p:cNvSpPr txBox="1"/>
          <p:nvPr/>
        </p:nvSpPr>
        <p:spPr>
          <a:xfrm>
            <a:off x="206188" y="5217452"/>
            <a:ext cx="4236865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nl-NL" sz="1600" dirty="0" smtClean="0"/>
              <a:t>Via doorspoeling oppervlaktewater verzoet</a:t>
            </a:r>
          </a:p>
          <a:p>
            <a:pPr marL="179388" indent="-179388"/>
            <a:r>
              <a:rPr lang="nl-NL" sz="1600" dirty="0" smtClean="0"/>
              <a:t>	</a:t>
            </a:r>
            <a:r>
              <a:rPr lang="nl-NL" sz="16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NH: 2500 mg/l (1930) </a:t>
            </a:r>
            <a:r>
              <a:rPr lang="nl-NL" sz="1600" dirty="0" smtClean="0">
                <a:solidFill>
                  <a:schemeClr val="tx2">
                    <a:lumMod val="50000"/>
                    <a:lumOff val="50000"/>
                  </a:schemeClr>
                </a:solidFill>
                <a:sym typeface="Wingdings" pitchFamily="2" charset="2"/>
              </a:rPr>
              <a:t> 150 mg/l (2004)</a:t>
            </a:r>
          </a:p>
          <a:p>
            <a:pPr marL="179388" indent="-179388"/>
            <a:r>
              <a:rPr lang="nl-NL" sz="1600" dirty="0" smtClean="0">
                <a:solidFill>
                  <a:schemeClr val="tx2">
                    <a:lumMod val="50000"/>
                    <a:lumOff val="50000"/>
                  </a:schemeClr>
                </a:solidFill>
                <a:sym typeface="Wingdings" pitchFamily="2" charset="2"/>
              </a:rPr>
              <a:t>	</a:t>
            </a:r>
            <a:endParaRPr lang="nl-NL" sz="1600" i="1" dirty="0" smtClean="0">
              <a:solidFill>
                <a:schemeClr val="tx2">
                  <a:lumMod val="50000"/>
                  <a:lumOff val="50000"/>
                </a:schemeClr>
              </a:solidFill>
              <a:sym typeface="Wingdings" pitchFamily="2" charset="2"/>
            </a:endParaRPr>
          </a:p>
          <a:p>
            <a:pPr marL="179388" indent="-179388">
              <a:buFont typeface="Arial" pitchFamily="34" charset="0"/>
              <a:buChar char="•"/>
            </a:pPr>
            <a:r>
              <a:rPr lang="nl-NL" sz="1600" dirty="0" smtClean="0">
                <a:sym typeface="Wingdings" pitchFamily="2" charset="2"/>
              </a:rPr>
              <a:t>Droogmakerijen verzilten</a:t>
            </a:r>
            <a:endParaRPr lang="nl-NL" sz="1600" dirty="0" smtClean="0"/>
          </a:p>
        </p:txBody>
      </p:sp>
    </p:spTree>
    <p:extLst>
      <p:ext uri="{BB962C8B-B14F-4D97-AF65-F5344CB8AC3E}">
        <p14:creationId xmlns="" xmlns:p14="http://schemas.microsoft.com/office/powerpoint/2010/main" val="5072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Deltares_te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ltares_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 wrap="none" rtlCol="0">
        <a:spAutoFit/>
      </a:bodyPr>
      <a:lstStyle>
        <a:defPPr>
          <a:defRPr sz="1300" dirty="0" smtClean="0"/>
        </a:defPPr>
      </a:lstStyle>
    </a:txDef>
  </a:objectDefaults>
  <a:extraClrSchemeLst>
    <a:extraClrScheme>
      <a:clrScheme name="Deltares_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ltares_te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ltares_te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6235</TotalTime>
  <Words>918</Words>
  <Application>Microsoft Office PowerPoint</Application>
  <PresentationFormat>Diavoorstelling (4:3)</PresentationFormat>
  <Paragraphs>314</Paragraphs>
  <Slides>19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blank</vt:lpstr>
      <vt:lpstr>Effectbepaling saliniteit voor terrestrische natuur    </vt:lpstr>
      <vt:lpstr>Inhoud </vt:lpstr>
      <vt:lpstr>1. Semi-natuurlijke vegetaties en zout </vt:lpstr>
      <vt:lpstr>1. Semi-natuurlijke vegetaties en zout </vt:lpstr>
      <vt:lpstr>1. Semi-natuurlijke vegetaties en zout </vt:lpstr>
      <vt:lpstr>1. Semi-natuurlijke vegetaties en zout </vt:lpstr>
      <vt:lpstr>1. Semi-natuurlijke vegetaties en zout </vt:lpstr>
      <vt:lpstr>1. Semi-natuurlijke vegetaties en zout </vt:lpstr>
      <vt:lpstr>2. Verzilting van Nederland</vt:lpstr>
      <vt:lpstr>2. Verzilting van Nederland</vt:lpstr>
      <vt:lpstr>2. Verzilting van Nederland</vt:lpstr>
      <vt:lpstr>3. Effectbepaling</vt:lpstr>
      <vt:lpstr>3. Effectbepaling</vt:lpstr>
      <vt:lpstr>3. Effectbepaling</vt:lpstr>
      <vt:lpstr>3. Effectbepaling</vt:lpstr>
      <vt:lpstr>3. Effectbepaling</vt:lpstr>
      <vt:lpstr>4. Ontwikkelingen</vt:lpstr>
      <vt:lpstr>4. Ontwikkelingen</vt:lpstr>
      <vt:lpstr>5. Conclusies</vt:lpstr>
    </vt:vector>
  </TitlesOfParts>
  <Company>Stichting Deltares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 van zaken  werkzaamheden </dc:title>
  <dc:creator>drs. Remco van Ek</dc:creator>
  <cp:lastModifiedBy>Remco van Ek</cp:lastModifiedBy>
  <cp:revision>552</cp:revision>
  <cp:lastPrinted>2007-11-21T13:24:47Z</cp:lastPrinted>
  <dcterms:created xsi:type="dcterms:W3CDTF">2013-02-19T14:41:05Z</dcterms:created>
  <dcterms:modified xsi:type="dcterms:W3CDTF">2014-06-23T09:26:25Z</dcterms:modified>
</cp:coreProperties>
</file>