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9" r:id="rId2"/>
    <p:sldId id="370" r:id="rId3"/>
    <p:sldId id="371" r:id="rId4"/>
    <p:sldId id="372" r:id="rId5"/>
    <p:sldId id="379" r:id="rId6"/>
    <p:sldId id="373" r:id="rId7"/>
    <p:sldId id="374" r:id="rId8"/>
    <p:sldId id="375" r:id="rId9"/>
    <p:sldId id="376" r:id="rId10"/>
    <p:sldId id="377" r:id="rId11"/>
    <p:sldId id="378" r:id="rId12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8C8"/>
    <a:srgbClr val="BBE0E3"/>
    <a:srgbClr val="FF9933"/>
    <a:srgbClr val="0000FF"/>
    <a:srgbClr val="FFFF99"/>
    <a:srgbClr val="996633"/>
    <a:srgbClr val="D2D2D2"/>
    <a:srgbClr val="DCDCDC"/>
    <a:srgbClr val="FEFEFE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 snapToGrid="0">
      <p:cViewPr varScale="1">
        <p:scale>
          <a:sx n="107" d="100"/>
          <a:sy n="107" d="100"/>
        </p:scale>
        <p:origin x="-163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400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34BC86-26B2-4E97-84BC-86D2BECDFB93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8164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ECE614-CF06-4360-A034-A4F9B9C4995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29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7936C7-6A70-449E-955C-4D17B497A807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164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684D4-5C03-4A46-9CBF-D8F1FEEB246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7324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Starten</a:t>
            </a:r>
            <a:r>
              <a:rPr lang="en-US" dirty="0" smtClean="0"/>
              <a:t> met </a:t>
            </a:r>
            <a:r>
              <a:rPr lang="en-US" dirty="0" err="1" smtClean="0"/>
              <a:t>mooiste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stukje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filmpje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bergrecordings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muziekje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erbij</a:t>
            </a:r>
            <a:endParaRPr lang="en-US" baseline="0" dirty="0" smtClean="0"/>
          </a:p>
          <a:p>
            <a:r>
              <a:rPr lang="en-US" baseline="0" dirty="0" err="1" smtClean="0"/>
              <a:t>Tekst</a:t>
            </a:r>
            <a:r>
              <a:rPr lang="en-US" baseline="0" dirty="0" smtClean="0"/>
              <a:t> en logo’s </a:t>
            </a:r>
            <a:r>
              <a:rPr lang="en-US" baseline="0" dirty="0" err="1" smtClean="0"/>
              <a:t>verschijnen</a:t>
            </a:r>
            <a:r>
              <a:rPr lang="en-US" baseline="0" dirty="0" smtClean="0"/>
              <a:t>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8 oktober 2014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283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Monitoring van </a:t>
            </a:r>
            <a:r>
              <a:rPr lang="en-US" dirty="0" err="1" smtClean="0"/>
              <a:t>effecten</a:t>
            </a:r>
            <a:r>
              <a:rPr lang="en-US" dirty="0" smtClean="0"/>
              <a:t>: </a:t>
            </a:r>
            <a:r>
              <a:rPr lang="en-US" dirty="0" err="1" smtClean="0"/>
              <a:t>vogels</a:t>
            </a:r>
            <a:r>
              <a:rPr lang="en-US" dirty="0" smtClean="0"/>
              <a:t>, </a:t>
            </a:r>
            <a:r>
              <a:rPr lang="en-US" dirty="0" err="1" smtClean="0"/>
              <a:t>waterkwaliteit</a:t>
            </a:r>
            <a:r>
              <a:rPr lang="en-US" dirty="0" smtClean="0"/>
              <a:t>/</a:t>
            </a:r>
            <a:r>
              <a:rPr lang="en-US" dirty="0" err="1" smtClean="0"/>
              <a:t>vegetatie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err="1" smtClean="0"/>
              <a:t>vis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8 oktober 2014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05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Monitoring van </a:t>
            </a:r>
            <a:r>
              <a:rPr lang="en-US" dirty="0" err="1" smtClean="0"/>
              <a:t>effecten</a:t>
            </a:r>
            <a:r>
              <a:rPr lang="en-US" dirty="0" smtClean="0"/>
              <a:t>: </a:t>
            </a:r>
            <a:r>
              <a:rPr lang="en-US" dirty="0" err="1" smtClean="0"/>
              <a:t>vogels</a:t>
            </a:r>
            <a:r>
              <a:rPr lang="en-US" dirty="0" smtClean="0"/>
              <a:t>, </a:t>
            </a:r>
            <a:r>
              <a:rPr lang="en-US" dirty="0" err="1" smtClean="0"/>
              <a:t>waterkwaliteit</a:t>
            </a:r>
            <a:r>
              <a:rPr lang="en-US" dirty="0" smtClean="0"/>
              <a:t>/</a:t>
            </a:r>
            <a:r>
              <a:rPr lang="en-US" dirty="0" err="1" smtClean="0"/>
              <a:t>vegetatie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err="1" smtClean="0"/>
              <a:t>vis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8 oktober 2014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05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nieuw</a:t>
            </a:r>
            <a:r>
              <a:rPr lang="en-US" baseline="0" dirty="0" smtClean="0"/>
              <a:t> concept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het RWS </a:t>
            </a:r>
            <a:r>
              <a:rPr lang="en-US" baseline="0" dirty="0" err="1" smtClean="0"/>
              <a:t>innovatieprogramma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achteroevers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combinatie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binnendijkse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waterberging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multifunctioneel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ruimtegebruik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oplossingsrichting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uitdagingen</a:t>
            </a:r>
            <a:r>
              <a:rPr lang="en-US" baseline="0" dirty="0" smtClean="0"/>
              <a:t> van het Ijsselmeer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Gebrek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natuurlijke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oevers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Visstand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Waterkwaliteit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Waterbeheer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Regionale</a:t>
            </a:r>
            <a:r>
              <a:rPr lang="en-US" dirty="0" smtClean="0"/>
              <a:t> </a:t>
            </a:r>
            <a:r>
              <a:rPr lang="en-US" dirty="0" err="1" smtClean="0"/>
              <a:t>economie</a:t>
            </a:r>
            <a:r>
              <a:rPr lang="en-US" dirty="0" smtClean="0"/>
              <a:t> (</a:t>
            </a:r>
            <a:r>
              <a:rPr lang="en-US" dirty="0" err="1" smtClean="0"/>
              <a:t>tekst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verschijnt</a:t>
            </a:r>
            <a:r>
              <a:rPr lang="en-US" baseline="0" dirty="0" smtClean="0"/>
              <a:t> en narrator </a:t>
            </a:r>
            <a:r>
              <a:rPr lang="en-US" baseline="0" dirty="0" err="1" smtClean="0"/>
              <a:t>benoemt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…?)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8 oktober 2014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29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Beeld</a:t>
            </a:r>
            <a:r>
              <a:rPr lang="en-US" dirty="0" smtClean="0"/>
              <a:t> </a:t>
            </a:r>
            <a:r>
              <a:rPr lang="en-US" dirty="0" err="1" smtClean="0"/>
              <a:t>verschijnt</a:t>
            </a:r>
            <a:r>
              <a:rPr lang="en-US" baseline="0" dirty="0" smtClean="0"/>
              <a:t> … </a:t>
            </a:r>
            <a:r>
              <a:rPr lang="en-US" baseline="0" dirty="0" err="1" smtClean="0"/>
              <a:t>evt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afwisselende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beelden</a:t>
            </a:r>
            <a:r>
              <a:rPr lang="en-US" baseline="0" dirty="0" smtClean="0"/>
              <a:t> van polder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ingreep</a:t>
            </a:r>
            <a:r>
              <a:rPr lang="en-US" baseline="0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8 oktober 2014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45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goede</a:t>
            </a:r>
            <a:r>
              <a:rPr lang="en-US" dirty="0" smtClean="0"/>
              <a:t> </a:t>
            </a:r>
            <a:r>
              <a:rPr lang="en-US" dirty="0" err="1" smtClean="0"/>
              <a:t>samenwerking</a:t>
            </a:r>
            <a:r>
              <a:rPr lang="en-US" dirty="0" smtClean="0"/>
              <a:t> en </a:t>
            </a:r>
            <a:r>
              <a:rPr lang="en-US" dirty="0" err="1" smtClean="0"/>
              <a:t>krachtenbundeling</a:t>
            </a:r>
            <a:r>
              <a:rPr lang="en-US" dirty="0" smtClean="0"/>
              <a:t> </a:t>
            </a:r>
            <a:r>
              <a:rPr lang="en-US" dirty="0" err="1" smtClean="0"/>
              <a:t>valt</a:t>
            </a:r>
            <a:r>
              <a:rPr lang="en-US" dirty="0" smtClean="0"/>
              <a:t> op</a:t>
            </a:r>
            <a:r>
              <a:rPr lang="en-US" dirty="0" smtClean="0"/>
              <a:t>… </a:t>
            </a:r>
            <a:r>
              <a:rPr lang="en-US" dirty="0" err="1" smtClean="0"/>
              <a:t>Innovatie</a:t>
            </a:r>
            <a:r>
              <a:rPr lang="en-US" dirty="0" smtClean="0"/>
              <a:t> in de </a:t>
            </a:r>
            <a:r>
              <a:rPr lang="en-US" dirty="0" err="1" smtClean="0"/>
              <a:t>gouden</a:t>
            </a:r>
            <a:r>
              <a:rPr lang="en-US" dirty="0" smtClean="0"/>
              <a:t> </a:t>
            </a:r>
            <a:r>
              <a:rPr lang="en-US" dirty="0" err="1" smtClean="0"/>
              <a:t>driehoek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8 oktober 2014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908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 plan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realiteit</a:t>
            </a:r>
            <a:r>
              <a:rPr lang="en-US" dirty="0" smtClean="0"/>
              <a:t>: </a:t>
            </a:r>
            <a:r>
              <a:rPr lang="en-US" dirty="0" err="1" smtClean="0"/>
              <a:t>afwisselend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foto’s</a:t>
            </a:r>
            <a:r>
              <a:rPr lang="en-US" dirty="0" smtClean="0"/>
              <a:t> van </a:t>
            </a:r>
            <a:r>
              <a:rPr lang="en-US" dirty="0" err="1" smtClean="0"/>
              <a:t>inrichting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8 oktober 2014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90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innovatief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visvriendelijk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inlaat-uitlaatsysteem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Ijsselmeer en polder. </a:t>
            </a:r>
            <a:endParaRPr lang="en-US" baseline="0" dirty="0" smtClean="0"/>
          </a:p>
          <a:p>
            <a:r>
              <a:rPr lang="en-US" baseline="0" dirty="0" err="1" smtClean="0"/>
              <a:t>Combi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foto’s</a:t>
            </a:r>
            <a:r>
              <a:rPr lang="en-US" baseline="0" dirty="0" smtClean="0"/>
              <a:t> en video. Logo </a:t>
            </a:r>
            <a:r>
              <a:rPr lang="en-US" baseline="0" dirty="0" err="1" smtClean="0"/>
              <a:t>Fishflowinnovation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Visje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8 oktober 2014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56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waterberging</a:t>
            </a:r>
            <a:r>
              <a:rPr lang="en-US" dirty="0" smtClean="0"/>
              <a:t> en </a:t>
            </a:r>
            <a:r>
              <a:rPr lang="en-US" dirty="0" err="1" smtClean="0"/>
              <a:t>watercirculatie</a:t>
            </a:r>
            <a:r>
              <a:rPr lang="en-US" dirty="0" smtClean="0"/>
              <a:t> 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behoeve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waterkwaliteit</a:t>
            </a:r>
            <a:r>
              <a:rPr lang="en-US" baseline="0" dirty="0" smtClean="0"/>
              <a:t>. </a:t>
            </a:r>
            <a:r>
              <a:rPr lang="en-US" i="1" baseline="0" dirty="0" err="1" smtClean="0"/>
              <a:t>Tekst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tonen</a:t>
            </a:r>
            <a:r>
              <a:rPr lang="en-US" i="1" baseline="0" dirty="0" smtClean="0"/>
              <a:t> in </a:t>
            </a:r>
            <a:r>
              <a:rPr lang="en-US" i="1" baseline="0" dirty="0" err="1" smtClean="0"/>
              <a:t>animatie</a:t>
            </a:r>
            <a:r>
              <a:rPr lang="en-US" i="1" baseline="0" dirty="0" smtClean="0"/>
              <a:t>. Hoe </a:t>
            </a:r>
            <a:r>
              <a:rPr lang="en-US" i="1" baseline="0" dirty="0" err="1" smtClean="0"/>
              <a:t>tonen</a:t>
            </a:r>
            <a:r>
              <a:rPr lang="en-US" i="1" baseline="0" dirty="0" smtClean="0"/>
              <a:t> we de </a:t>
            </a:r>
            <a:r>
              <a:rPr lang="en-US" i="1" baseline="0" dirty="0" err="1" smtClean="0"/>
              <a:t>circulatie</a:t>
            </a:r>
            <a:r>
              <a:rPr lang="en-US" i="1" baseline="0" dirty="0" smtClean="0"/>
              <a:t>?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8 oktober 2014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047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Monitoring van </a:t>
            </a:r>
            <a:r>
              <a:rPr lang="en-US" dirty="0" err="1" smtClean="0"/>
              <a:t>effecten</a:t>
            </a:r>
            <a:r>
              <a:rPr lang="en-US" dirty="0" smtClean="0"/>
              <a:t>: </a:t>
            </a:r>
            <a:r>
              <a:rPr lang="en-US" dirty="0" err="1" smtClean="0"/>
              <a:t>vogels</a:t>
            </a:r>
            <a:r>
              <a:rPr lang="en-US" dirty="0" smtClean="0"/>
              <a:t>, </a:t>
            </a:r>
            <a:r>
              <a:rPr lang="en-US" dirty="0" err="1" smtClean="0"/>
              <a:t>waterkwaliteit</a:t>
            </a:r>
            <a:r>
              <a:rPr lang="en-US" dirty="0" smtClean="0"/>
              <a:t>/</a:t>
            </a:r>
            <a:r>
              <a:rPr lang="en-US" dirty="0" err="1" smtClean="0"/>
              <a:t>vegetatie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err="1" smtClean="0"/>
              <a:t>vis</a:t>
            </a:r>
            <a:endParaRPr lang="en-US" dirty="0" smtClean="0"/>
          </a:p>
          <a:p>
            <a:r>
              <a:rPr lang="en-US" i="1" dirty="0" err="1" smtClean="0"/>
              <a:t>Veel</a:t>
            </a:r>
            <a:r>
              <a:rPr lang="en-US" i="1" dirty="0" smtClean="0"/>
              <a:t> </a:t>
            </a:r>
            <a:r>
              <a:rPr lang="en-US" i="1" dirty="0" err="1" smtClean="0"/>
              <a:t>mooie</a:t>
            </a:r>
            <a:r>
              <a:rPr lang="en-US" i="1" dirty="0" smtClean="0"/>
              <a:t> platen van </a:t>
            </a:r>
            <a:r>
              <a:rPr lang="en-US" i="1" dirty="0" err="1" smtClean="0"/>
              <a:t>vogels</a:t>
            </a:r>
            <a:r>
              <a:rPr lang="en-US" i="1" dirty="0" smtClean="0"/>
              <a:t>, </a:t>
            </a:r>
            <a:r>
              <a:rPr lang="en-US" i="1" dirty="0" err="1" smtClean="0"/>
              <a:t>deel</a:t>
            </a:r>
            <a:r>
              <a:rPr lang="en-US" i="1" dirty="0" smtClean="0"/>
              <a:t> </a:t>
            </a:r>
            <a:r>
              <a:rPr lang="en-US" i="1" dirty="0" err="1" smtClean="0"/>
              <a:t>filmpje</a:t>
            </a:r>
            <a:r>
              <a:rPr lang="en-US" i="1" dirty="0" smtClean="0"/>
              <a:t> </a:t>
            </a:r>
            <a:r>
              <a:rPr lang="en-US" i="1" dirty="0" err="1" smtClean="0"/>
              <a:t>Kwint</a:t>
            </a:r>
            <a:r>
              <a:rPr lang="en-US" i="1" dirty="0" smtClean="0"/>
              <a:t>?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8 oktober 2014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058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Monitoring van </a:t>
            </a:r>
            <a:r>
              <a:rPr lang="en-US" dirty="0" err="1" smtClean="0"/>
              <a:t>effecten</a:t>
            </a:r>
            <a:r>
              <a:rPr lang="en-US" dirty="0" smtClean="0"/>
              <a:t>: </a:t>
            </a:r>
            <a:r>
              <a:rPr lang="en-US" dirty="0" err="1" smtClean="0"/>
              <a:t>vogels</a:t>
            </a:r>
            <a:r>
              <a:rPr lang="en-US" dirty="0" smtClean="0"/>
              <a:t>, </a:t>
            </a:r>
            <a:r>
              <a:rPr lang="en-US" dirty="0" err="1" smtClean="0"/>
              <a:t>waterkwaliteit</a:t>
            </a:r>
            <a:r>
              <a:rPr lang="en-US" dirty="0" smtClean="0"/>
              <a:t>/</a:t>
            </a:r>
            <a:r>
              <a:rPr lang="en-US" dirty="0" err="1" smtClean="0"/>
              <a:t>vegetatie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vis. </a:t>
            </a:r>
            <a:r>
              <a:rPr lang="en-US" i="1" dirty="0" err="1" smtClean="0"/>
              <a:t>Beelden</a:t>
            </a:r>
            <a:r>
              <a:rPr lang="en-US" i="1" baseline="0" dirty="0" smtClean="0"/>
              <a:t> van monitoring, </a:t>
            </a:r>
            <a:r>
              <a:rPr lang="en-US" i="1" baseline="0" dirty="0" err="1" smtClean="0"/>
              <a:t>vegetatie</a:t>
            </a:r>
            <a:r>
              <a:rPr lang="en-US" i="1" baseline="0" dirty="0" smtClean="0"/>
              <a:t>, </a:t>
            </a:r>
            <a:r>
              <a:rPr lang="en-US" i="1" baseline="0" dirty="0" err="1" smtClean="0"/>
              <a:t>waterkwaliteit</a:t>
            </a:r>
            <a:r>
              <a:rPr lang="en-US" i="1" baseline="0" dirty="0" smtClean="0"/>
              <a:t>…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8 oktober 2014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05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1465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170112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595438"/>
            <a:ext cx="9144000" cy="319087"/>
          </a:xfrm>
          <a:prstGeom prst="rect">
            <a:avLst/>
          </a:prstGeom>
          <a:solidFill>
            <a:srgbClr val="7FA1B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914525"/>
            <a:ext cx="9144000" cy="319088"/>
          </a:xfrm>
          <a:prstGeom prst="rect">
            <a:avLst/>
          </a:prstGeom>
          <a:solidFill>
            <a:srgbClr val="7FA1B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233613"/>
            <a:ext cx="9144000" cy="319087"/>
          </a:xfrm>
          <a:prstGeom prst="rect">
            <a:avLst/>
          </a:prstGeom>
          <a:solidFill>
            <a:srgbClr val="7FA1B6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914525"/>
            <a:ext cx="914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2233613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595438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5803900"/>
            <a:ext cx="6618288" cy="338138"/>
          </a:xfrm>
        </p:spPr>
        <p:txBody>
          <a:bodyPr/>
          <a:lstStyle>
            <a:lvl1pPr>
              <a:defRPr sz="1600"/>
            </a:lvl1pPr>
          </a:lstStyle>
          <a:p>
            <a:fld id="{160C8537-CD5B-4F6A-8990-14BC11FCC3F8}" type="datetime4">
              <a:rPr lang="nl-NL"/>
              <a:pPr/>
              <a:t>8 oktober 2014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91F89-4BA7-4C49-BB83-D4DCEE9C4456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18E87-0CAE-4287-929D-B4842452C8B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68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233363"/>
            <a:ext cx="204787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33363"/>
            <a:ext cx="5995987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2B385-FD84-40AD-B908-87ABF84FD2B9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78DCF-9440-4728-B0F5-FDF8D942C7C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5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1030A-D9DC-426C-A4D0-5E7AEAC0AFF5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C096-3EE4-4BEC-940C-289F6535919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10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C86C5-C2DA-4EDA-978F-153C5DCCD893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D835F-19BB-40F0-A624-FCF442D9343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3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4A45C-8E2C-4CC1-BAFB-88DD43DE8E64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EC3BE-B9AC-4CC1-B14D-FDB303D2EBD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4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01291-FFFF-4F4C-A168-DA7A6385C733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18990-E9C6-47B7-89CA-82525F27E0F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34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829E7-E8E5-4B14-BE56-71B664FDC8B4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DB34A-53C9-4D7D-8EBA-7309284EFFD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2F8CD-E568-4F97-8364-BEB69C552994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0F2F-A621-435F-B4D2-0418B1EB607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68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A1269-1AEE-4084-8D63-4001D443C445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E9F8B-D355-436C-A5FF-D203EE356B4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7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FB461-D481-48BC-950A-0FE646C02DF3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10FE2-BC66-4C11-B2D2-0546B1B667B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89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482725"/>
            <a:ext cx="78740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  <a:p>
            <a:pPr lvl="0"/>
            <a:endParaRPr lang="nl-NL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3" y="6613525"/>
            <a:ext cx="1436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66F9FA89-AA74-4661-B676-D671F0EF0075}" type="datetime4">
              <a:rPr lang="nl-NL"/>
              <a:pPr/>
              <a:t>8 oktober 2014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3525"/>
            <a:ext cx="2439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0" y="6613525"/>
            <a:ext cx="468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DC5A28C5-F21B-4021-BE2C-2B9D4123791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-1588"/>
            <a:ext cx="1489075" cy="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D111-00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22225"/>
            <a:ext cx="1585912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288" y="-26988"/>
            <a:ext cx="9123363" cy="31908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17500"/>
            <a:ext cx="9123363" cy="317500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35000"/>
            <a:ext cx="9123363" cy="317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52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33363"/>
            <a:ext cx="819626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73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6467475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Koopmanspolder_20140413_Vissen.MTS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1B752A-3D0F-4FF4-88DE-439D47BC8E5A}" type="datetime4">
              <a:rPr lang="nl-NL">
                <a:solidFill>
                  <a:srgbClr val="008BBF"/>
                </a:solidFill>
              </a:rPr>
              <a:pPr eaLnBrk="1" hangingPunct="1"/>
              <a:t>8 oktober 2014</a:t>
            </a:fld>
            <a:endParaRPr lang="nl-NL">
              <a:solidFill>
                <a:srgbClr val="008BBF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2" y="233363"/>
            <a:ext cx="8225145" cy="611187"/>
          </a:xfrm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Inland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shore</a:t>
            </a:r>
            <a:r>
              <a:rPr lang="nl-NL" dirty="0" smtClean="0">
                <a:solidFill>
                  <a:schemeClr val="bg1"/>
                </a:solidFill>
              </a:rPr>
              <a:t>: Koopmanspolder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sz="2000" b="0" dirty="0" err="1">
                <a:solidFill>
                  <a:schemeClr val="bg1"/>
                </a:solidFill>
              </a:rPr>
              <a:t>Theme</a:t>
            </a:r>
            <a:r>
              <a:rPr lang="nl-NL" sz="2000" b="0" dirty="0">
                <a:solidFill>
                  <a:schemeClr val="bg1"/>
                </a:solidFill>
              </a:rPr>
              <a:t> </a:t>
            </a:r>
            <a:r>
              <a:rPr lang="nl-NL" sz="2000" b="0" dirty="0" smtClean="0">
                <a:solidFill>
                  <a:schemeClr val="bg1"/>
                </a:solidFill>
              </a:rPr>
              <a:t>Fish, </a:t>
            </a:r>
            <a:r>
              <a:rPr lang="nl-NL" sz="2000" b="0" dirty="0" err="1" smtClean="0">
                <a:solidFill>
                  <a:schemeClr val="bg1"/>
                </a:solidFill>
              </a:rPr>
              <a:t>nature</a:t>
            </a:r>
            <a:r>
              <a:rPr lang="nl-NL" sz="2000" b="0" dirty="0" smtClean="0">
                <a:solidFill>
                  <a:schemeClr val="bg1"/>
                </a:solidFill>
              </a:rPr>
              <a:t>, </a:t>
            </a:r>
            <a:r>
              <a:rPr lang="nl-NL" sz="2000" b="0" dirty="0" err="1" smtClean="0">
                <a:solidFill>
                  <a:schemeClr val="bg1"/>
                </a:solidFill>
              </a:rPr>
              <a:t>recreation</a:t>
            </a: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236" cy="5904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141" y="5596359"/>
            <a:ext cx="3276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</a:t>
            </a:r>
            <a:r>
              <a:rPr lang="en-US" sz="1000" dirty="0" err="1" smtClean="0">
                <a:solidFill>
                  <a:schemeClr val="bg1"/>
                </a:solidFill>
              </a:rPr>
              <a:t>Kwint</a:t>
            </a:r>
            <a:r>
              <a:rPr lang="en-US" sz="1000" dirty="0" smtClean="0">
                <a:solidFill>
                  <a:schemeClr val="bg1"/>
                </a:solidFill>
              </a:rPr>
              <a:t> van den Berg, www.bergrecordings.com</a:t>
            </a:r>
            <a:endParaRPr lang="en-GB" sz="1000" dirty="0">
              <a:solidFill>
                <a:schemeClr val="bg1"/>
              </a:solidFill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0" y="5974673"/>
            <a:ext cx="9144000" cy="793750"/>
            <a:chOff x="0" y="-2"/>
            <a:chExt cx="5760" cy="500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0" y="0"/>
              <a:ext cx="5760" cy="498"/>
              <a:chOff x="0" y="0"/>
              <a:chExt cx="5760" cy="498"/>
            </a:xfrm>
          </p:grpSpPr>
          <p:sp>
            <p:nvSpPr>
              <p:cNvPr id="9" name="Rectangle 21"/>
              <p:cNvSpPr>
                <a:spLocks noChangeArrowheads="1"/>
              </p:cNvSpPr>
              <p:nvPr/>
            </p:nvSpPr>
            <p:spPr bwMode="auto">
              <a:xfrm>
                <a:off x="4952" y="0"/>
                <a:ext cx="808" cy="4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8BBF"/>
                  </a:buClr>
                  <a:buFont typeface="Arial" charset="0"/>
                  <a:buChar char="&gt;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8BBF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GB" altLang="en-US" sz="2800">
                  <a:solidFill>
                    <a:srgbClr val="FFFFFE"/>
                  </a:solidFill>
                </a:endParaRPr>
              </a:p>
            </p:txBody>
          </p:sp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5754" cy="498"/>
                <a:chOff x="0" y="0"/>
                <a:chExt cx="5754" cy="498"/>
              </a:xfrm>
            </p:grpSpPr>
            <p:pic>
              <p:nvPicPr>
                <p:cNvPr id="11" name="Picture 2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4972" cy="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24" descr="RO_LNV_DLG_Logo_Homepage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69" r="5048"/>
                <a:stretch>
                  <a:fillRect/>
                </a:stretch>
              </p:blipFill>
              <p:spPr bwMode="auto">
                <a:xfrm>
                  <a:off x="4963" y="155"/>
                  <a:ext cx="791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25" descr="RWS_logo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4" y="0"/>
                  <a:ext cx="811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8" name="Picture 26" descr="RWS_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08"/>
            <a:stretch>
              <a:fillRect/>
            </a:stretch>
          </p:blipFill>
          <p:spPr bwMode="auto">
            <a:xfrm>
              <a:off x="5003" y="-2"/>
              <a:ext cx="167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674703" y="319596"/>
            <a:ext cx="77877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Koopmanspolder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proeftuin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toekomstig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waterbeheer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9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1B752A-3D0F-4FF4-88DE-439D47BC8E5A}" type="datetime4">
              <a:rPr lang="nl-NL">
                <a:solidFill>
                  <a:srgbClr val="008BBF"/>
                </a:solidFill>
              </a:rPr>
              <a:pPr eaLnBrk="1" hangingPunct="1"/>
              <a:t>8 oktober 2014</a:t>
            </a:fld>
            <a:endParaRPr lang="nl-NL">
              <a:solidFill>
                <a:srgbClr val="008BB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763" y="242360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Beeld</a:t>
            </a:r>
            <a:r>
              <a:rPr lang="en-US" dirty="0" smtClean="0"/>
              <a:t> / </a:t>
            </a:r>
            <a:r>
              <a:rPr lang="en-US" dirty="0" err="1" smtClean="0"/>
              <a:t>filmpje</a:t>
            </a:r>
            <a:r>
              <a:rPr lang="en-US" dirty="0" smtClean="0"/>
              <a:t> </a:t>
            </a:r>
            <a:r>
              <a:rPr lang="en-US" dirty="0" err="1" smtClean="0"/>
              <a:t>vis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-51772"/>
            <a:ext cx="5246898" cy="69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14" y="-26633"/>
            <a:ext cx="4173786" cy="240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73" y="2350764"/>
            <a:ext cx="4177327" cy="183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6" action="ppaction://hlinkfile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1"/>
          <a:stretch/>
        </p:blipFill>
        <p:spPr bwMode="auto">
          <a:xfrm>
            <a:off x="4962617" y="4132728"/>
            <a:ext cx="4181383" cy="27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5592" y="648866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over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filmpje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6431" y="150921"/>
            <a:ext cx="23423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2014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Helder</a:t>
            </a:r>
            <a:r>
              <a:rPr lang="en-US" sz="2800" b="1" dirty="0" smtClean="0">
                <a:solidFill>
                  <a:schemeClr val="bg1"/>
                </a:solidFill>
              </a:rPr>
              <a:t> water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… en </a:t>
            </a:r>
            <a:r>
              <a:rPr lang="en-US" sz="2800" b="1" dirty="0" err="1" smtClean="0">
                <a:solidFill>
                  <a:schemeClr val="bg1"/>
                </a:solidFill>
              </a:rPr>
              <a:t>vis</a:t>
            </a:r>
            <a:r>
              <a:rPr lang="en-US" sz="2800" b="1" dirty="0" smtClean="0">
                <a:solidFill>
                  <a:schemeClr val="bg1"/>
                </a:solidFill>
              </a:rPr>
              <a:t>!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1B752A-3D0F-4FF4-88DE-439D47BC8E5A}" type="datetime4">
              <a:rPr lang="nl-NL">
                <a:solidFill>
                  <a:srgbClr val="008BBF"/>
                </a:solidFill>
              </a:rPr>
              <a:pPr eaLnBrk="1" hangingPunct="1"/>
              <a:t>8 oktober 2014</a:t>
            </a:fld>
            <a:endParaRPr lang="nl-NL">
              <a:solidFill>
                <a:srgbClr val="008BBF"/>
              </a:solidFill>
            </a:endParaRPr>
          </a:p>
        </p:txBody>
      </p:sp>
      <p:pic>
        <p:nvPicPr>
          <p:cNvPr id="3074" name="57FBEFB4-4210-41B8-90A7-3198D7E431D8" descr="D1ED0896-DA9D-4C92-A153-7C2E49F574C9@priv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219"/>
            <a:ext cx="9144839" cy="464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-2663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Koopmanspolder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pracht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proeftuin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en-GB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5974673"/>
            <a:ext cx="9144000" cy="793750"/>
            <a:chOff x="0" y="-2"/>
            <a:chExt cx="5760" cy="500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0" y="0"/>
              <a:ext cx="5760" cy="498"/>
              <a:chOff x="0" y="0"/>
              <a:chExt cx="5760" cy="498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4952" y="0"/>
                <a:ext cx="808" cy="4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8BBF"/>
                  </a:buClr>
                  <a:buFont typeface="Arial" charset="0"/>
                  <a:buChar char="&gt;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8BBF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GB" altLang="en-US" sz="2800">
                  <a:solidFill>
                    <a:srgbClr val="FFFFFE"/>
                  </a:solidFill>
                </a:endParaRPr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5754" cy="498"/>
                <a:chOff x="0" y="0"/>
                <a:chExt cx="5754" cy="498"/>
              </a:xfrm>
            </p:grpSpPr>
            <p:pic>
              <p:nvPicPr>
                <p:cNvPr id="10" name="Picture 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4972" cy="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10" descr="RO_LNV_DLG_Logo_Homepage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69" r="5048"/>
                <a:stretch>
                  <a:fillRect/>
                </a:stretch>
              </p:blipFill>
              <p:spPr bwMode="auto">
                <a:xfrm>
                  <a:off x="4963" y="155"/>
                  <a:ext cx="791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1" descr="RWS_logo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4" y="0"/>
                  <a:ext cx="811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Picture 26" descr="RWS_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08"/>
            <a:stretch>
              <a:fillRect/>
            </a:stretch>
          </p:blipFill>
          <p:spPr bwMode="auto">
            <a:xfrm>
              <a:off x="5003" y="-2"/>
              <a:ext cx="167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130640" y="5486404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Foto</a:t>
            </a:r>
            <a:r>
              <a:rPr lang="en-US" sz="1200" dirty="0" smtClean="0">
                <a:solidFill>
                  <a:schemeClr val="bg1"/>
                </a:solidFill>
              </a:rPr>
              <a:t> Marcel </a:t>
            </a:r>
            <a:r>
              <a:rPr lang="en-US" sz="1200" dirty="0" err="1" smtClean="0">
                <a:solidFill>
                  <a:schemeClr val="bg1"/>
                </a:solidFill>
              </a:rPr>
              <a:t>Molle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1B752A-3D0F-4FF4-88DE-439D47BC8E5A}" type="datetime4">
              <a:rPr lang="nl-NL">
                <a:solidFill>
                  <a:srgbClr val="008BBF"/>
                </a:solidFill>
              </a:rPr>
              <a:pPr eaLnBrk="1" hangingPunct="1"/>
              <a:t>8 oktober 2014</a:t>
            </a:fld>
            <a:endParaRPr lang="nl-NL">
              <a:solidFill>
                <a:srgbClr val="008BB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8"/>
          <a:stretch/>
        </p:blipFill>
        <p:spPr bwMode="auto">
          <a:xfrm>
            <a:off x="704945" y="1291091"/>
            <a:ext cx="7648944" cy="194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0"/>
          <a:stretch/>
        </p:blipFill>
        <p:spPr bwMode="auto">
          <a:xfrm>
            <a:off x="716871" y="3491235"/>
            <a:ext cx="7640833" cy="233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0" y="5974673"/>
            <a:ext cx="9144000" cy="793750"/>
            <a:chOff x="0" y="-2"/>
            <a:chExt cx="5760" cy="500"/>
          </a:xfrm>
        </p:grpSpPr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0" y="0"/>
              <a:ext cx="5760" cy="498"/>
              <a:chOff x="0" y="0"/>
              <a:chExt cx="5760" cy="498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4952" y="0"/>
                <a:ext cx="808" cy="4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8BBF"/>
                  </a:buClr>
                  <a:buFont typeface="Arial" charset="0"/>
                  <a:buChar char="&gt;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8BBF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8BBF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GB" altLang="en-US" sz="2800">
                  <a:solidFill>
                    <a:srgbClr val="FFFFFE"/>
                  </a:solidFill>
                </a:endParaRPr>
              </a:p>
            </p:txBody>
          </p:sp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5754" cy="498"/>
                <a:chOff x="0" y="0"/>
                <a:chExt cx="5754" cy="498"/>
              </a:xfrm>
            </p:grpSpPr>
            <p:pic>
              <p:nvPicPr>
                <p:cNvPr id="24" name="Picture 2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4972" cy="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24" descr="RO_LNV_DLG_Logo_Homepage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69" r="5048"/>
                <a:stretch>
                  <a:fillRect/>
                </a:stretch>
              </p:blipFill>
              <p:spPr bwMode="auto">
                <a:xfrm>
                  <a:off x="4963" y="155"/>
                  <a:ext cx="791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25" descr="RWS_logo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4" y="0"/>
                  <a:ext cx="811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21" name="Picture 26" descr="RWS_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08"/>
            <a:stretch>
              <a:fillRect/>
            </a:stretch>
          </p:blipFill>
          <p:spPr bwMode="auto">
            <a:xfrm>
              <a:off x="5003" y="-2"/>
              <a:ext cx="167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0" y="-26634"/>
            <a:ext cx="920614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Achteroevers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Meer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waterberging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nieuwe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functies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en-GB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4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1B752A-3D0F-4FF4-88DE-439D47BC8E5A}" type="datetime4">
              <a:rPr lang="nl-NL">
                <a:solidFill>
                  <a:srgbClr val="008BBF"/>
                </a:solidFill>
              </a:rPr>
              <a:pPr eaLnBrk="1" hangingPunct="1"/>
              <a:t>8 oktober 2014</a:t>
            </a:fld>
            <a:endParaRPr lang="nl-NL">
              <a:solidFill>
                <a:srgbClr val="008BB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-2663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Koopmanspolder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2010</a:t>
            </a:r>
          </a:p>
          <a:p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Provincie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waterschap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plannen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natte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natuur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endParaRPr lang="en-GB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k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"/>
          <a:stretch/>
        </p:blipFill>
        <p:spPr bwMode="auto">
          <a:xfrm>
            <a:off x="0" y="1162975"/>
            <a:ext cx="9143999" cy="569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90586" y="1287262"/>
            <a:ext cx="3185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Van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weiland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en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gronddepot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…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naar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natuur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en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proeftuin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RWS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verbindt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innovatie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1B752A-3D0F-4FF4-88DE-439D47BC8E5A}" type="datetime4">
              <a:rPr lang="nl-NL">
                <a:solidFill>
                  <a:srgbClr val="008BBF"/>
                </a:solidFill>
              </a:rPr>
              <a:pPr eaLnBrk="1" hangingPunct="1"/>
              <a:t>8 oktober 2014</a:t>
            </a:fld>
            <a:endParaRPr lang="nl-NL">
              <a:solidFill>
                <a:srgbClr val="008BBF"/>
              </a:solidFill>
            </a:endParaRPr>
          </a:p>
        </p:txBody>
      </p:sp>
      <p:pic>
        <p:nvPicPr>
          <p:cNvPr id="3" name="Picture 14" descr="KMPbelemmerin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400800" y="968375"/>
            <a:ext cx="13596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000" b="0" dirty="0">
                <a:solidFill>
                  <a:schemeClr val="bg1"/>
                </a:solidFill>
              </a:rPr>
              <a:t>Theo van de </a:t>
            </a:r>
            <a:r>
              <a:rPr lang="en-US" altLang="en-US" sz="1000" b="0" dirty="0" smtClean="0">
                <a:solidFill>
                  <a:schemeClr val="bg1"/>
                </a:solidFill>
              </a:rPr>
              <a:t>Gazelle</a:t>
            </a:r>
            <a:endParaRPr lang="en-US" altLang="en-US" sz="10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7125" y="968375"/>
            <a:ext cx="11624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000" b="0" dirty="0" err="1">
                <a:solidFill>
                  <a:schemeClr val="bg1"/>
                </a:solidFill>
              </a:rPr>
              <a:t>Aafke</a:t>
            </a:r>
            <a:r>
              <a:rPr lang="en-US" altLang="en-US" sz="1000" b="0" dirty="0">
                <a:solidFill>
                  <a:schemeClr val="bg1"/>
                </a:solidFill>
              </a:rPr>
              <a:t> van </a:t>
            </a:r>
            <a:r>
              <a:rPr lang="en-US" altLang="en-US" sz="1000" b="0" dirty="0" err="1">
                <a:solidFill>
                  <a:schemeClr val="bg1"/>
                </a:solidFill>
              </a:rPr>
              <a:t>Nierop</a:t>
            </a:r>
            <a:endParaRPr lang="en-US" altLang="en-US" sz="1000" b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sz="10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75" y="989013"/>
            <a:ext cx="752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000" b="0" dirty="0" err="1">
                <a:solidFill>
                  <a:schemeClr val="bg1"/>
                </a:solidFill>
              </a:rPr>
              <a:t>Roel</a:t>
            </a:r>
            <a:r>
              <a:rPr lang="en-US" altLang="en-US" sz="1000" b="0" dirty="0">
                <a:solidFill>
                  <a:schemeClr val="bg1"/>
                </a:solidFill>
              </a:rPr>
              <a:t> </a:t>
            </a:r>
            <a:r>
              <a:rPr lang="en-US" altLang="en-US" sz="1000" b="0" dirty="0" err="1" smtClean="0">
                <a:solidFill>
                  <a:schemeClr val="bg1"/>
                </a:solidFill>
              </a:rPr>
              <a:t>Doef</a:t>
            </a:r>
            <a:endParaRPr lang="en-US" altLang="en-US" sz="1000" b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sz="10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9063" y="990600"/>
            <a:ext cx="1287532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0" dirty="0">
                <a:solidFill>
                  <a:schemeClr val="bg1"/>
                </a:solidFill>
              </a:rPr>
              <a:t>Karel </a:t>
            </a:r>
            <a:r>
              <a:rPr lang="en-US" sz="1050" b="0" dirty="0" smtClean="0">
                <a:solidFill>
                  <a:schemeClr val="bg1"/>
                </a:solidFill>
              </a:rPr>
              <a:t>Bruin-Baerts</a:t>
            </a:r>
            <a:endParaRPr lang="en-US" sz="1050" b="0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275" y="1076325"/>
            <a:ext cx="199766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2011 </a:t>
            </a:r>
          </a:p>
          <a:p>
            <a:pPr>
              <a:defRPr/>
            </a:pPr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WOW prijs</a:t>
            </a:r>
          </a:p>
        </p:txBody>
      </p:sp>
    </p:spTree>
    <p:extLst>
      <p:ext uri="{BB962C8B-B14F-4D97-AF65-F5344CB8AC3E}">
        <p14:creationId xmlns:p14="http://schemas.microsoft.com/office/powerpoint/2010/main" val="36292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6918" r="16707"/>
          <a:stretch/>
        </p:blipFill>
        <p:spPr bwMode="auto">
          <a:xfrm>
            <a:off x="-8878" y="-17428"/>
            <a:ext cx="9152878" cy="687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1B752A-3D0F-4FF4-88DE-439D47BC8E5A}" type="datetime4">
              <a:rPr lang="nl-NL">
                <a:solidFill>
                  <a:srgbClr val="008BBF"/>
                </a:solidFill>
              </a:rPr>
              <a:pPr eaLnBrk="1" hangingPunct="1"/>
              <a:t>8 oktober 2014</a:t>
            </a:fld>
            <a:endParaRPr lang="nl-NL">
              <a:solidFill>
                <a:srgbClr val="008BBF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97621" y="64271"/>
            <a:ext cx="190789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chemeClr val="bg1"/>
                </a:solidFill>
                <a:latin typeface="Arial" pitchFamily="34" charset="0"/>
              </a:rPr>
              <a:t>2012-2013</a:t>
            </a:r>
            <a:endParaRPr lang="nl-NL" sz="28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r>
              <a:rPr lang="nl-NL" sz="2800" b="1" dirty="0" smtClean="0">
                <a:solidFill>
                  <a:schemeClr val="bg1"/>
                </a:solidFill>
                <a:latin typeface="Arial" pitchFamily="34" charset="0"/>
              </a:rPr>
              <a:t>Realisatie</a:t>
            </a:r>
            <a:endParaRPr lang="nl-NL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1B752A-3D0F-4FF4-88DE-439D47BC8E5A}" type="datetime4">
              <a:rPr lang="nl-NL">
                <a:solidFill>
                  <a:srgbClr val="008BBF"/>
                </a:solidFill>
              </a:rPr>
              <a:pPr eaLnBrk="1" hangingPunct="1"/>
              <a:t>8 oktober 2014</a:t>
            </a:fld>
            <a:endParaRPr lang="nl-NL">
              <a:solidFill>
                <a:srgbClr val="008B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1763" y="2423604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Mooie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/video </a:t>
            </a:r>
            <a:r>
              <a:rPr lang="en-US" dirty="0" err="1" smtClean="0"/>
              <a:t>buisvijzel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48" y="-54666"/>
            <a:ext cx="5202315" cy="69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1B752A-3D0F-4FF4-88DE-439D47BC8E5A}" type="datetime4">
              <a:rPr lang="nl-NL">
                <a:solidFill>
                  <a:srgbClr val="008BBF"/>
                </a:solidFill>
              </a:rPr>
              <a:pPr eaLnBrk="1" hangingPunct="1"/>
              <a:t>8 oktober 2014</a:t>
            </a:fld>
            <a:endParaRPr lang="nl-NL">
              <a:solidFill>
                <a:srgbClr val="008BB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763" y="2423604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Animatie</a:t>
            </a:r>
            <a:r>
              <a:rPr lang="en-US" dirty="0" smtClean="0"/>
              <a:t> </a:t>
            </a:r>
            <a:r>
              <a:rPr lang="en-US" dirty="0" err="1" smtClean="0"/>
              <a:t>waterberging</a:t>
            </a:r>
            <a:r>
              <a:rPr lang="en-US" dirty="0" smtClean="0"/>
              <a:t> </a:t>
            </a:r>
            <a:r>
              <a:rPr lang="en-US" dirty="0" err="1" smtClean="0"/>
              <a:t>obv</a:t>
            </a:r>
            <a:r>
              <a:rPr lang="en-US" dirty="0" smtClean="0"/>
              <a:t> DTM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936" r="1466" b="3402"/>
          <a:stretch/>
        </p:blipFill>
        <p:spPr bwMode="auto">
          <a:xfrm>
            <a:off x="62144" y="2237173"/>
            <a:ext cx="9019712" cy="453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44178" y="63475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Als</a:t>
            </a:r>
            <a:r>
              <a:rPr lang="en-US" i="1" dirty="0" smtClean="0"/>
              <a:t> </a:t>
            </a:r>
            <a:r>
              <a:rPr lang="en-US" i="1" dirty="0" err="1" smtClean="0"/>
              <a:t>animatie</a:t>
            </a:r>
            <a:r>
              <a:rPr lang="en-US" i="1" dirty="0" smtClean="0"/>
              <a:t>?</a:t>
            </a:r>
            <a:endParaRPr lang="en-GB" i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22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altLang="en-US" b="1" kern="0" dirty="0" smtClean="0"/>
              <a:t>  </a:t>
            </a:r>
            <a:r>
              <a:rPr lang="nl-NL" altLang="en-US" sz="28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Proef met waterbeheer (testen en meten)</a:t>
            </a:r>
          </a:p>
          <a:p>
            <a:r>
              <a:rPr lang="nl-NL" altLang="en-US" kern="0" dirty="0" smtClean="0"/>
              <a:t>  2013 – </a:t>
            </a:r>
            <a:r>
              <a:rPr lang="nl-NL" altLang="en-US" kern="0" dirty="0" smtClean="0">
                <a:solidFill>
                  <a:srgbClr val="C00000"/>
                </a:solidFill>
              </a:rPr>
              <a:t>rust jaar</a:t>
            </a:r>
            <a:r>
              <a:rPr lang="nl-NL" altLang="en-US" kern="0" dirty="0" smtClean="0"/>
              <a:t> vegetatie herstel</a:t>
            </a:r>
          </a:p>
          <a:p>
            <a:r>
              <a:rPr lang="nl-NL" altLang="en-US" kern="0" dirty="0" smtClean="0"/>
              <a:t>  2014 – </a:t>
            </a:r>
            <a:r>
              <a:rPr lang="nl-NL" altLang="en-US" kern="0" dirty="0" smtClean="0">
                <a:solidFill>
                  <a:srgbClr val="C00000"/>
                </a:solidFill>
              </a:rPr>
              <a:t>‘natuurlijk’ water regiem: </a:t>
            </a:r>
            <a:r>
              <a:rPr lang="nl-NL" altLang="en-US" kern="0" dirty="0" smtClean="0"/>
              <a:t>hoog winterpeil, laag zomerpeil</a:t>
            </a:r>
          </a:p>
          <a:p>
            <a:r>
              <a:rPr lang="nl-NL" altLang="en-US" kern="0" dirty="0" smtClean="0"/>
              <a:t>  2015 – </a:t>
            </a:r>
            <a:r>
              <a:rPr lang="nl-NL" altLang="en-US" kern="0" dirty="0" smtClean="0">
                <a:solidFill>
                  <a:srgbClr val="C00000"/>
                </a:solidFill>
              </a:rPr>
              <a:t>‘simulatie droog jaar’</a:t>
            </a:r>
            <a:r>
              <a:rPr lang="nl-NL" altLang="en-US" kern="0" dirty="0" smtClean="0"/>
              <a:t> extreem lage peilen</a:t>
            </a:r>
          </a:p>
          <a:p>
            <a:r>
              <a:rPr lang="nl-NL" altLang="en-US" kern="0" dirty="0" smtClean="0"/>
              <a:t>  2016 – </a:t>
            </a:r>
            <a:r>
              <a:rPr lang="nl-NL" altLang="en-US" kern="0" dirty="0" smtClean="0">
                <a:solidFill>
                  <a:srgbClr val="C00000"/>
                </a:solidFill>
              </a:rPr>
              <a:t>‘simulatie watercalamiteit’</a:t>
            </a:r>
            <a:r>
              <a:rPr lang="nl-NL" altLang="en-US" kern="0" dirty="0" smtClean="0"/>
              <a:t> extreem hoge peilen</a:t>
            </a:r>
            <a:endParaRPr lang="nl-NL" altLang="en-US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6292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1B752A-3D0F-4FF4-88DE-439D47BC8E5A}" type="datetime4">
              <a:rPr lang="nl-NL">
                <a:solidFill>
                  <a:srgbClr val="008BBF"/>
                </a:solidFill>
              </a:rPr>
              <a:pPr eaLnBrk="1" hangingPunct="1"/>
              <a:t>8 oktober 2014</a:t>
            </a:fld>
            <a:endParaRPr lang="nl-NL">
              <a:solidFill>
                <a:srgbClr val="008BB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763" y="2423604"/>
            <a:ext cx="470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Beeld</a:t>
            </a:r>
            <a:r>
              <a:rPr lang="en-US" dirty="0" smtClean="0"/>
              <a:t> </a:t>
            </a:r>
            <a:r>
              <a:rPr lang="en-US" dirty="0" err="1" smtClean="0"/>
              <a:t>waterberging</a:t>
            </a:r>
            <a:r>
              <a:rPr lang="en-US" dirty="0" smtClean="0"/>
              <a:t> + </a:t>
            </a:r>
            <a:r>
              <a:rPr lang="en-US" dirty="0" err="1" smtClean="0"/>
              <a:t>mooie</a:t>
            </a:r>
            <a:r>
              <a:rPr lang="en-US" dirty="0" smtClean="0"/>
              <a:t> wetland </a:t>
            </a:r>
            <a:r>
              <a:rPr lang="en-US" dirty="0" err="1" smtClean="0"/>
              <a:t>vogels</a:t>
            </a:r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1"/>
          <a:stretch>
            <a:fillRect/>
          </a:stretch>
        </p:blipFill>
        <p:spPr bwMode="auto">
          <a:xfrm>
            <a:off x="0" y="949325"/>
            <a:ext cx="9144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6988" y="971550"/>
            <a:ext cx="3460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000"/>
              <a:t>Photo: Kwint van den Berg, www.bergrecordings.com</a:t>
            </a:r>
            <a:endParaRPr lang="en-GB" altLang="en-US" sz="100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949325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2122488"/>
            <a:ext cx="12382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932363"/>
            <a:ext cx="12382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2992438"/>
            <a:ext cx="12382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968750"/>
            <a:ext cx="12382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6037263"/>
            <a:ext cx="12382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94692" y="994422"/>
            <a:ext cx="21451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bg1">
                    <a:lumMod val="65000"/>
                  </a:schemeClr>
                </a:solidFill>
              </a:rPr>
              <a:t>Maart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2014</a:t>
            </a:r>
            <a:endParaRPr lang="en-GB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936" y="232423"/>
            <a:ext cx="56151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Waterinlaat</a:t>
            </a:r>
            <a:r>
              <a:rPr lang="en-US" sz="2800" b="1" dirty="0" smtClean="0">
                <a:solidFill>
                  <a:schemeClr val="bg1"/>
                </a:solidFill>
              </a:rPr>
              <a:t> en </a:t>
            </a:r>
            <a:r>
              <a:rPr lang="en-US" sz="2800" b="1" dirty="0" err="1" smtClean="0">
                <a:solidFill>
                  <a:schemeClr val="bg1"/>
                </a:solidFill>
              </a:rPr>
              <a:t>peilopzet</a:t>
            </a:r>
            <a:r>
              <a:rPr lang="en-US" sz="2800" b="1" dirty="0" smtClean="0">
                <a:solidFill>
                  <a:schemeClr val="bg1"/>
                </a:solidFill>
              </a:rPr>
              <a:t> +20 cm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1B752A-3D0F-4FF4-88DE-439D47BC8E5A}" type="datetime4">
              <a:rPr lang="nl-NL">
                <a:solidFill>
                  <a:srgbClr val="008BBF"/>
                </a:solidFill>
              </a:rPr>
              <a:pPr eaLnBrk="1" hangingPunct="1"/>
              <a:t>8 oktober 2014</a:t>
            </a:fld>
            <a:endParaRPr lang="nl-NL">
              <a:solidFill>
                <a:srgbClr val="008BB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763" y="242360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Beeld</a:t>
            </a:r>
            <a:r>
              <a:rPr lang="en-US" dirty="0" smtClean="0"/>
              <a:t> </a:t>
            </a:r>
            <a:r>
              <a:rPr lang="en-US" dirty="0" err="1" smtClean="0"/>
              <a:t>waterkwaliteit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-79899"/>
            <a:ext cx="9144000" cy="694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5994</TotalTime>
  <Words>378</Words>
  <Application>Microsoft Office PowerPoint</Application>
  <PresentationFormat>On-screen Show (4:3)</PresentationFormat>
  <Paragraphs>94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</vt:lpstr>
      <vt:lpstr>Inland shore: Koopmanspolder Theme Fish, nature, recreation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Stichting Deltares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nature</dc:title>
  <dc:creator>drs. Remco van Ek</dc:creator>
  <cp:lastModifiedBy>Remco van Ek</cp:lastModifiedBy>
  <cp:revision>282</cp:revision>
  <cp:lastPrinted>2013-05-06T09:30:42Z</cp:lastPrinted>
  <dcterms:created xsi:type="dcterms:W3CDTF">2012-10-26T14:07:23Z</dcterms:created>
  <dcterms:modified xsi:type="dcterms:W3CDTF">2014-10-08T16:16:40Z</dcterms:modified>
</cp:coreProperties>
</file>