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7" r:id="rId4"/>
    <p:sldId id="268" r:id="rId5"/>
    <p:sldId id="285" r:id="rId6"/>
    <p:sldId id="286" r:id="rId7"/>
    <p:sldId id="287" r:id="rId8"/>
    <p:sldId id="288" r:id="rId9"/>
    <p:sldId id="276" r:id="rId10"/>
    <p:sldId id="289" r:id="rId11"/>
    <p:sldId id="290" r:id="rId12"/>
    <p:sldId id="291" r:id="rId13"/>
    <p:sldId id="269" r:id="rId14"/>
    <p:sldId id="270" r:id="rId15"/>
    <p:sldId id="271" r:id="rId16"/>
    <p:sldId id="275" r:id="rId17"/>
    <p:sldId id="272" r:id="rId18"/>
    <p:sldId id="273" r:id="rId19"/>
    <p:sldId id="274" r:id="rId20"/>
    <p:sldId id="277" r:id="rId21"/>
    <p:sldId id="278" r:id="rId22"/>
    <p:sldId id="281" r:id="rId23"/>
    <p:sldId id="282" r:id="rId24"/>
    <p:sldId id="266" r:id="rId25"/>
    <p:sldId id="283" r:id="rId26"/>
    <p:sldId id="284" r:id="rId27"/>
    <p:sldId id="279" r:id="rId28"/>
    <p:sldId id="280" r:id="rId29"/>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9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A7E7BFD9-93B9-4647-9FB5-984198853695}" type="datetimeFigureOut">
              <a:rPr lang="nl-NL"/>
              <a:pPr>
                <a:defRPr/>
              </a:pPr>
              <a:t>28-3-2018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D161056-7243-4973-A644-CB7C16EF1DF2}" type="slidenum">
              <a:rPr lang="nl-NL"/>
              <a:pPr>
                <a:defRPr/>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7502CF1D-3D0D-4268-9E23-95C6C515A073}" type="datetimeFigureOut">
              <a:rPr lang="nl-NL"/>
              <a:pPr>
                <a:defRPr/>
              </a:pPr>
              <a:t>28-3-2018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A0BABE0-9134-496B-905E-4401D3DFE6C4}" type="slidenum">
              <a:rPr lang="nl-NL"/>
              <a:pPr>
                <a:defRPr/>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8476A842-832F-4348-955D-95AA3C33216F}" type="datetimeFigureOut">
              <a:rPr lang="nl-NL"/>
              <a:pPr>
                <a:defRPr/>
              </a:pPr>
              <a:t>28-3-2018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613AF81-1851-46CF-8396-BA32088D9F14}"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717C5792-2EC3-4AD4-B606-DE132942C49B}" type="datetimeFigureOut">
              <a:rPr lang="nl-NL"/>
              <a:pPr>
                <a:defRPr/>
              </a:pPr>
              <a:t>28-3-2018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453469D-4AE7-4A1E-8B03-2492EFCC5CB9}" type="slidenum">
              <a:rPr lang="nl-NL"/>
              <a:pPr>
                <a:defRPr/>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3AD9BC68-6E5D-4E4D-974B-605690D8EDBD}" type="datetimeFigureOut">
              <a:rPr lang="nl-NL"/>
              <a:pPr>
                <a:defRPr/>
              </a:pPr>
              <a:t>28-3-2018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A3AFD3B-739A-4378-AA66-E84A2DC5676E}" type="slidenum">
              <a:rPr lang="nl-NL"/>
              <a:pPr>
                <a:defRPr/>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9078EE84-E985-4561-8E36-80991F821F24}" type="datetimeFigureOut">
              <a:rPr lang="nl-NL"/>
              <a:pPr>
                <a:defRPr/>
              </a:pPr>
              <a:t>28-3-2018</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869FB7C3-39F8-48A2-9283-8280B9F177DD}" type="slidenum">
              <a:rPr lang="nl-NL"/>
              <a:pPr>
                <a:defRPr/>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2421C6FE-52FC-4508-BD10-5AF799A3D5C3}" type="datetimeFigureOut">
              <a:rPr lang="nl-NL"/>
              <a:pPr>
                <a:defRPr/>
              </a:pPr>
              <a:t>28-3-2018</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91888B7F-3028-4C5E-8CE2-B46209F09274}" type="slidenum">
              <a:rPr lang="nl-NL"/>
              <a:pPr>
                <a:defRPr/>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8B61412D-BECD-4430-B5BE-F91C4819053B}" type="datetimeFigureOut">
              <a:rPr lang="nl-NL"/>
              <a:pPr>
                <a:defRPr/>
              </a:pPr>
              <a:t>28-3-2018</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617419A2-82C7-4349-810D-16BCB04F98D9}" type="slidenum">
              <a:rPr lang="nl-NL"/>
              <a:pPr>
                <a:defRPr/>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F212494C-2A9E-4F73-A3B7-C07D15064533}" type="datetimeFigureOut">
              <a:rPr lang="nl-NL"/>
              <a:pPr>
                <a:defRPr/>
              </a:pPr>
              <a:t>28-3-2018</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924C6586-745F-4161-BDE2-121701EA276F}"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C1BA3055-79C9-4405-B8FB-FA0436B9A5AA}" type="datetimeFigureOut">
              <a:rPr lang="nl-NL"/>
              <a:pPr>
                <a:defRPr/>
              </a:pPr>
              <a:t>28-3-2018</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ED88B0B-10B3-4761-8D2B-0795DAD173BE}" type="slidenum">
              <a:rPr lang="nl-NL"/>
              <a:pPr>
                <a:defRPr/>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F3CEE22-6B5A-498A-95AC-C32AFC4DFD35}" type="datetimeFigureOut">
              <a:rPr lang="nl-NL"/>
              <a:pPr>
                <a:defRPr/>
              </a:pPr>
              <a:t>28-3-2018</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449ECF92-A3F1-4953-8B40-8B3ED9EAC81F}"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94FC1ED-FBA2-42D6-8141-841BF82B806B}" type="datetimeFigureOut">
              <a:rPr lang="nl-NL"/>
              <a:pPr>
                <a:defRPr/>
              </a:pPr>
              <a:t>28-3-2018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E5C8333-F668-4F02-AEBC-6364B30BDB52}"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1.png"/>
          <p:cNvPicPr>
            <a:picLocks noChangeAspect="1"/>
          </p:cNvPicPr>
          <p:nvPr/>
        </p:nvPicPr>
        <p:blipFill>
          <a:blip r:embed="rId2" cstate="print">
            <a:lum bright="62000" contrast="-5000"/>
          </a:blip>
          <a:srcRect t="6648"/>
          <a:stretch>
            <a:fillRect/>
          </a:stretch>
        </p:blipFill>
        <p:spPr>
          <a:xfrm>
            <a:off x="-89939" y="0"/>
            <a:ext cx="9436093" cy="6858000"/>
          </a:xfrm>
          <a:prstGeom prst="rect">
            <a:avLst/>
          </a:prstGeom>
          <a:ln>
            <a:noFill/>
          </a:ln>
          <a:effectLst>
            <a:softEdge rad="112500"/>
          </a:effectLst>
        </p:spPr>
      </p:pic>
      <p:sp>
        <p:nvSpPr>
          <p:cNvPr id="2" name="Titel 1"/>
          <p:cNvSpPr>
            <a:spLocks noGrp="1"/>
          </p:cNvSpPr>
          <p:nvPr>
            <p:ph type="ctrTitle"/>
          </p:nvPr>
        </p:nvSpPr>
        <p:spPr>
          <a:xfrm>
            <a:off x="684213" y="2852738"/>
            <a:ext cx="7772400" cy="1470025"/>
          </a:xfrm>
        </p:spPr>
        <p:txBody>
          <a:bodyPr rtlCol="0">
            <a:normAutofit fontScale="90000"/>
          </a:bodyPr>
          <a:lstStyle/>
          <a:p>
            <a:pPr eaLnBrk="1" fontAlgn="auto" hangingPunct="1">
              <a:spcAft>
                <a:spcPts val="0"/>
              </a:spcAft>
              <a:defRPr/>
            </a:pPr>
            <a:r>
              <a:rPr lang="nl-NL" dirty="0" smtClean="0"/>
              <a:t>Huidige stand herpositionering Poldermuseum</a:t>
            </a:r>
            <a:r>
              <a:rPr lang="nl-NL" dirty="0"/>
              <a:t/>
            </a:r>
            <a:br>
              <a:rPr lang="nl-NL" dirty="0"/>
            </a:br>
            <a:r>
              <a:rPr lang="nl-NL" dirty="0" smtClean="0"/>
              <a:t>“Het Grootslag”naar het </a:t>
            </a:r>
            <a:br>
              <a:rPr lang="nl-NL" dirty="0" smtClean="0"/>
            </a:br>
            <a:r>
              <a:rPr lang="nl-NL" dirty="0" smtClean="0"/>
              <a:t>Centrum voor Water</a:t>
            </a:r>
            <a:endParaRPr lang="nl-NL" dirty="0"/>
          </a:p>
        </p:txBody>
      </p:sp>
      <p:pic>
        <p:nvPicPr>
          <p:cNvPr id="13315" name="Afbeelding 3" descr="poldermuseum.gif"/>
          <p:cNvPicPr>
            <a:picLocks noChangeAspect="1"/>
          </p:cNvPicPr>
          <p:nvPr/>
        </p:nvPicPr>
        <p:blipFill>
          <a:blip r:embed="rId3"/>
          <a:srcRect/>
          <a:stretch>
            <a:fillRect/>
          </a:stretch>
        </p:blipFill>
        <p:spPr bwMode="auto">
          <a:xfrm>
            <a:off x="0" y="0"/>
            <a:ext cx="1905000" cy="1228725"/>
          </a:xfrm>
          <a:prstGeom prst="rect">
            <a:avLst/>
          </a:prstGeom>
          <a:noFill/>
          <a:ln w="9525">
            <a:noFill/>
            <a:miter lim="800000"/>
            <a:headEnd/>
            <a:tailEnd/>
          </a:ln>
        </p:spPr>
      </p:pic>
      <p:pic>
        <p:nvPicPr>
          <p:cNvPr id="13316" name="Afbeelding 4"/>
          <p:cNvPicPr>
            <a:picLocks noChangeAspect="1" noChangeArrowheads="1"/>
          </p:cNvPicPr>
          <p:nvPr/>
        </p:nvPicPr>
        <p:blipFill>
          <a:blip r:embed="rId4"/>
          <a:srcRect/>
          <a:stretch>
            <a:fillRect/>
          </a:stretch>
        </p:blipFill>
        <p:spPr bwMode="auto">
          <a:xfrm>
            <a:off x="6767513" y="0"/>
            <a:ext cx="2376487" cy="1628775"/>
          </a:xfrm>
          <a:prstGeom prst="rect">
            <a:avLst/>
          </a:prstGeom>
          <a:noFill/>
          <a:ln w="1">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r>
              <a:rPr lang="en-US" smtClean="0"/>
              <a:t>Duurzame recreatie en educatie</a:t>
            </a:r>
            <a:endParaRPr lang="nl-NL" smtClean="0"/>
          </a:p>
        </p:txBody>
      </p:sp>
      <p:sp>
        <p:nvSpPr>
          <p:cNvPr id="22530" name="Rectangle 3"/>
          <p:cNvSpPr>
            <a:spLocks noGrp="1"/>
          </p:cNvSpPr>
          <p:nvPr>
            <p:ph type="body" idx="1"/>
          </p:nvPr>
        </p:nvSpPr>
        <p:spPr/>
        <p:txBody>
          <a:bodyPr/>
          <a:lstStyle/>
          <a:p>
            <a:r>
              <a:rPr lang="nl-NL" smtClean="0"/>
              <a:t>Het Centrum voor Water wil het publiek bewust maken van het spanningsveld tussen de thema’s waterveiligheid en waterkwaliteit in relatie tot de (onder)waternatuur.</a:t>
            </a:r>
          </a:p>
          <a:p>
            <a:endParaRPr lang="en-US" smtClean="0"/>
          </a:p>
          <a:p>
            <a:pPr>
              <a:buFont typeface="Arial" charset="0"/>
              <a:buNone/>
            </a:pPr>
            <a:r>
              <a:rPr lang="en-US" smtClean="0"/>
              <a:t>	</a:t>
            </a:r>
            <a:endParaRPr lang="nl-NL" smtClean="0"/>
          </a:p>
        </p:txBody>
      </p:sp>
      <p:pic>
        <p:nvPicPr>
          <p:cNvPr id="22531" name="Picture 4"/>
          <p:cNvPicPr>
            <a:picLocks noChangeAspect="1" noChangeArrowheads="1"/>
          </p:cNvPicPr>
          <p:nvPr/>
        </p:nvPicPr>
        <p:blipFill>
          <a:blip r:embed="rId2"/>
          <a:srcRect/>
          <a:stretch>
            <a:fillRect/>
          </a:stretch>
        </p:blipFill>
        <p:spPr bwMode="auto">
          <a:xfrm>
            <a:off x="5940425" y="4221163"/>
            <a:ext cx="2487613" cy="1639887"/>
          </a:xfrm>
          <a:prstGeom prst="rect">
            <a:avLst/>
          </a:prstGeom>
          <a:noFill/>
          <a:ln w="9525">
            <a:noFill/>
            <a:miter lim="800000"/>
            <a:headEnd/>
            <a:tailEnd/>
          </a:ln>
        </p:spPr>
      </p:pic>
      <p:pic>
        <p:nvPicPr>
          <p:cNvPr id="22532" name="Picture 5"/>
          <p:cNvPicPr>
            <a:picLocks noChangeAspect="1" noChangeArrowheads="1"/>
          </p:cNvPicPr>
          <p:nvPr/>
        </p:nvPicPr>
        <p:blipFill>
          <a:blip r:embed="rId3"/>
          <a:srcRect/>
          <a:stretch>
            <a:fillRect/>
          </a:stretch>
        </p:blipFill>
        <p:spPr bwMode="auto">
          <a:xfrm>
            <a:off x="971550" y="4221163"/>
            <a:ext cx="2663825" cy="16557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r>
              <a:rPr lang="en-US" smtClean="0"/>
              <a:t>Onderwaterexperience</a:t>
            </a:r>
            <a:endParaRPr lang="nl-NL" smtClean="0"/>
          </a:p>
        </p:txBody>
      </p:sp>
      <p:sp>
        <p:nvSpPr>
          <p:cNvPr id="23554" name="Rectangle 3"/>
          <p:cNvSpPr>
            <a:spLocks noGrp="1"/>
          </p:cNvSpPr>
          <p:nvPr>
            <p:ph type="body" idx="1"/>
          </p:nvPr>
        </p:nvSpPr>
        <p:spPr/>
        <p:txBody>
          <a:bodyPr/>
          <a:lstStyle/>
          <a:p>
            <a:pPr>
              <a:lnSpc>
                <a:spcPct val="90000"/>
              </a:lnSpc>
              <a:buFont typeface="Arial" charset="0"/>
              <a:buNone/>
            </a:pPr>
            <a:r>
              <a:rPr lang="nl-NL" smtClean="0"/>
              <a:t>	</a:t>
            </a:r>
            <a:r>
              <a:rPr lang="nl-NL" sz="2400" smtClean="0"/>
              <a:t>De onderwaterexperience brengt het leven achter de dijk, van de ‘onbekende’ onderwaternatuur van het IJsselmeer op een speelse manier dichtbij. </a:t>
            </a:r>
          </a:p>
          <a:p>
            <a:pPr>
              <a:lnSpc>
                <a:spcPct val="90000"/>
              </a:lnSpc>
              <a:buFont typeface="Arial" charset="0"/>
              <a:buNone/>
            </a:pPr>
            <a:endParaRPr lang="nl-NL" sz="2400" smtClean="0"/>
          </a:p>
          <a:p>
            <a:pPr>
              <a:lnSpc>
                <a:spcPct val="90000"/>
              </a:lnSpc>
              <a:buFont typeface="Arial" charset="0"/>
              <a:buNone/>
            </a:pPr>
            <a:r>
              <a:rPr lang="nl-NL" sz="2400" smtClean="0"/>
              <a:t/>
            </a:r>
            <a:br>
              <a:rPr lang="nl-NL" sz="2400" smtClean="0"/>
            </a:br>
            <a:r>
              <a:rPr lang="nl-NL" sz="2400" smtClean="0"/>
              <a:t/>
            </a:r>
            <a:br>
              <a:rPr lang="nl-NL" sz="2400" smtClean="0"/>
            </a:br>
            <a:r>
              <a:rPr lang="nl-NL" sz="2400" smtClean="0"/>
              <a:t/>
            </a:r>
            <a:br>
              <a:rPr lang="nl-NL" sz="2400" smtClean="0"/>
            </a:br>
            <a:endParaRPr lang="nl-NL" sz="2400" smtClean="0"/>
          </a:p>
          <a:p>
            <a:pPr>
              <a:lnSpc>
                <a:spcPct val="90000"/>
              </a:lnSpc>
            </a:pPr>
            <a:r>
              <a:rPr lang="nl-NL" sz="2400" smtClean="0"/>
              <a:t>In het Centrum voor Water kom je heel dichtbij de vissen van het IJsselmeer.</a:t>
            </a:r>
          </a:p>
          <a:p>
            <a:pPr>
              <a:lnSpc>
                <a:spcPct val="90000"/>
              </a:lnSpc>
              <a:buFont typeface="Arial" charset="0"/>
              <a:buNone/>
            </a:pPr>
            <a:endParaRPr lang="en-US" sz="2400" smtClean="0"/>
          </a:p>
          <a:p>
            <a:pPr>
              <a:lnSpc>
                <a:spcPct val="90000"/>
              </a:lnSpc>
              <a:buFont typeface="Arial" charset="0"/>
              <a:buNone/>
            </a:pPr>
            <a:r>
              <a:rPr lang="en-US" sz="2400" smtClean="0"/>
              <a:t>	</a:t>
            </a:r>
            <a:endParaRPr lang="nl-NL" sz="2400" smtClean="0"/>
          </a:p>
        </p:txBody>
      </p:sp>
      <p:pic>
        <p:nvPicPr>
          <p:cNvPr id="23555" name="Picture 12"/>
          <p:cNvPicPr>
            <a:picLocks noChangeAspect="1" noChangeArrowheads="1"/>
          </p:cNvPicPr>
          <p:nvPr/>
        </p:nvPicPr>
        <p:blipFill>
          <a:blip r:embed="rId2"/>
          <a:srcRect/>
          <a:stretch>
            <a:fillRect/>
          </a:stretch>
        </p:blipFill>
        <p:spPr bwMode="auto">
          <a:xfrm>
            <a:off x="1727200" y="2852738"/>
            <a:ext cx="5688013" cy="15843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r>
              <a:rPr lang="en-US" smtClean="0"/>
              <a:t>Koopmanspolder</a:t>
            </a:r>
            <a:endParaRPr lang="nl-NL" smtClean="0"/>
          </a:p>
        </p:txBody>
      </p:sp>
      <p:sp>
        <p:nvSpPr>
          <p:cNvPr id="24578" name="Rectangle 3"/>
          <p:cNvSpPr>
            <a:spLocks noGrp="1"/>
          </p:cNvSpPr>
          <p:nvPr>
            <p:ph type="body" idx="1"/>
          </p:nvPr>
        </p:nvSpPr>
        <p:spPr/>
        <p:txBody>
          <a:bodyPr/>
          <a:lstStyle/>
          <a:p>
            <a:pPr>
              <a:lnSpc>
                <a:spcPct val="90000"/>
              </a:lnSpc>
            </a:pPr>
            <a:r>
              <a:rPr lang="nl-NL" sz="1800" smtClean="0"/>
              <a:t>De innovatieve Koopmanspolder aan de landzijde van de dijk sluit hier nauw bij aan. </a:t>
            </a:r>
          </a:p>
          <a:p>
            <a:pPr>
              <a:lnSpc>
                <a:spcPct val="90000"/>
              </a:lnSpc>
              <a:buFont typeface="Arial" charset="0"/>
              <a:buNone/>
            </a:pPr>
            <a:r>
              <a:rPr lang="nl-NL" sz="1800" smtClean="0"/>
              <a:t>	Hier wordt met wisselend waterpeil geëxperimenteerd om de effecten daarvan op de natuurontwikkeling in kaart te brengen.</a:t>
            </a:r>
          </a:p>
          <a:p>
            <a:pPr>
              <a:lnSpc>
                <a:spcPct val="90000"/>
              </a:lnSpc>
              <a:buFont typeface="Arial" charset="0"/>
              <a:buNone/>
            </a:pPr>
            <a:endParaRPr lang="en-US" sz="1800" smtClean="0"/>
          </a:p>
          <a:p>
            <a:pPr>
              <a:lnSpc>
                <a:spcPct val="90000"/>
              </a:lnSpc>
            </a:pPr>
            <a:r>
              <a:rPr lang="nl-NL" sz="1800" smtClean="0"/>
              <a:t>Het Centrum voor Water kan als kenniscentrum voor dit onderzoek fungeren: de actuele ontwikkelingen worden op de voet gevolgd en met het publiek gedeeld.</a:t>
            </a:r>
          </a:p>
          <a:p>
            <a:pPr>
              <a:lnSpc>
                <a:spcPct val="90000"/>
              </a:lnSpc>
            </a:pPr>
            <a:endParaRPr lang="en-US" sz="1800" smtClean="0"/>
          </a:p>
          <a:p>
            <a:pPr>
              <a:lnSpc>
                <a:spcPct val="90000"/>
              </a:lnSpc>
              <a:buFont typeface="Arial" charset="0"/>
              <a:buNone/>
            </a:pPr>
            <a:r>
              <a:rPr lang="en-US" sz="1800" smtClean="0"/>
              <a:t>	</a:t>
            </a:r>
            <a:endParaRPr lang="nl-NL" sz="1800" smtClean="0"/>
          </a:p>
        </p:txBody>
      </p:sp>
      <p:pic>
        <p:nvPicPr>
          <p:cNvPr id="24579" name="Picture 4"/>
          <p:cNvPicPr>
            <a:picLocks noChangeAspect="1" noChangeArrowheads="1"/>
          </p:cNvPicPr>
          <p:nvPr/>
        </p:nvPicPr>
        <p:blipFill>
          <a:blip r:embed="rId2"/>
          <a:srcRect/>
          <a:stretch>
            <a:fillRect/>
          </a:stretch>
        </p:blipFill>
        <p:spPr bwMode="auto">
          <a:xfrm>
            <a:off x="900113" y="3860800"/>
            <a:ext cx="4087812" cy="22875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Afbeelding 1" descr="poldermuseum.gif"/>
          <p:cNvPicPr>
            <a:picLocks noChangeAspect="1"/>
          </p:cNvPicPr>
          <p:nvPr/>
        </p:nvPicPr>
        <p:blipFill>
          <a:blip r:embed="rId2"/>
          <a:srcRect/>
          <a:stretch>
            <a:fillRect/>
          </a:stretch>
        </p:blipFill>
        <p:spPr bwMode="auto">
          <a:xfrm>
            <a:off x="0" y="0"/>
            <a:ext cx="1905000" cy="1228725"/>
          </a:xfrm>
          <a:prstGeom prst="rect">
            <a:avLst/>
          </a:prstGeom>
          <a:noFill/>
          <a:ln w="9525">
            <a:noFill/>
            <a:miter lim="800000"/>
            <a:headEnd/>
            <a:tailEnd/>
          </a:ln>
        </p:spPr>
      </p:pic>
      <p:pic>
        <p:nvPicPr>
          <p:cNvPr id="25602" name="Afbeelding 2"/>
          <p:cNvPicPr>
            <a:picLocks noChangeAspect="1" noChangeArrowheads="1"/>
          </p:cNvPicPr>
          <p:nvPr/>
        </p:nvPicPr>
        <p:blipFill>
          <a:blip r:embed="rId3"/>
          <a:srcRect/>
          <a:stretch>
            <a:fillRect/>
          </a:stretch>
        </p:blipFill>
        <p:spPr bwMode="auto">
          <a:xfrm>
            <a:off x="6767513" y="0"/>
            <a:ext cx="2376487" cy="1628775"/>
          </a:xfrm>
          <a:prstGeom prst="rect">
            <a:avLst/>
          </a:prstGeom>
          <a:noFill/>
          <a:ln w="1">
            <a:noFill/>
            <a:miter lim="800000"/>
            <a:headEnd/>
            <a:tailEnd/>
          </a:ln>
        </p:spPr>
      </p:pic>
      <p:pic>
        <p:nvPicPr>
          <p:cNvPr id="25603" name="Picture 4"/>
          <p:cNvPicPr>
            <a:picLocks noChangeAspect="1" noChangeArrowheads="1"/>
          </p:cNvPicPr>
          <p:nvPr/>
        </p:nvPicPr>
        <p:blipFill>
          <a:blip r:embed="rId4"/>
          <a:srcRect/>
          <a:stretch>
            <a:fillRect/>
          </a:stretch>
        </p:blipFill>
        <p:spPr bwMode="auto">
          <a:xfrm>
            <a:off x="0" y="2060575"/>
            <a:ext cx="9144000" cy="414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Afbeelding 1" descr="poldermuseum.gif"/>
          <p:cNvPicPr>
            <a:picLocks noChangeAspect="1"/>
          </p:cNvPicPr>
          <p:nvPr/>
        </p:nvPicPr>
        <p:blipFill>
          <a:blip r:embed="rId2"/>
          <a:srcRect/>
          <a:stretch>
            <a:fillRect/>
          </a:stretch>
        </p:blipFill>
        <p:spPr bwMode="auto">
          <a:xfrm>
            <a:off x="0" y="0"/>
            <a:ext cx="1905000" cy="1228725"/>
          </a:xfrm>
          <a:prstGeom prst="rect">
            <a:avLst/>
          </a:prstGeom>
          <a:noFill/>
          <a:ln w="9525">
            <a:noFill/>
            <a:miter lim="800000"/>
            <a:headEnd/>
            <a:tailEnd/>
          </a:ln>
        </p:spPr>
      </p:pic>
      <p:pic>
        <p:nvPicPr>
          <p:cNvPr id="26626" name="Afbeelding 2"/>
          <p:cNvPicPr>
            <a:picLocks noChangeAspect="1" noChangeArrowheads="1"/>
          </p:cNvPicPr>
          <p:nvPr/>
        </p:nvPicPr>
        <p:blipFill>
          <a:blip r:embed="rId3"/>
          <a:srcRect/>
          <a:stretch>
            <a:fillRect/>
          </a:stretch>
        </p:blipFill>
        <p:spPr bwMode="auto">
          <a:xfrm>
            <a:off x="6767513" y="0"/>
            <a:ext cx="2376487" cy="1628775"/>
          </a:xfrm>
          <a:prstGeom prst="rect">
            <a:avLst/>
          </a:prstGeom>
          <a:noFill/>
          <a:ln w="1">
            <a:noFill/>
            <a:miter lim="800000"/>
            <a:headEnd/>
            <a:tailEnd/>
          </a:ln>
        </p:spPr>
      </p:pic>
      <p:pic>
        <p:nvPicPr>
          <p:cNvPr id="26627" name="Picture 3"/>
          <p:cNvPicPr>
            <a:picLocks noChangeAspect="1" noChangeArrowheads="1"/>
          </p:cNvPicPr>
          <p:nvPr/>
        </p:nvPicPr>
        <p:blipFill>
          <a:blip r:embed="rId4"/>
          <a:srcRect/>
          <a:stretch>
            <a:fillRect/>
          </a:stretch>
        </p:blipFill>
        <p:spPr bwMode="auto">
          <a:xfrm>
            <a:off x="755650" y="1700213"/>
            <a:ext cx="7421563" cy="515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Afbeelding 1" descr="poldermuseum.gif"/>
          <p:cNvPicPr>
            <a:picLocks noChangeAspect="1"/>
          </p:cNvPicPr>
          <p:nvPr/>
        </p:nvPicPr>
        <p:blipFill>
          <a:blip r:embed="rId2"/>
          <a:srcRect/>
          <a:stretch>
            <a:fillRect/>
          </a:stretch>
        </p:blipFill>
        <p:spPr bwMode="auto">
          <a:xfrm>
            <a:off x="0" y="0"/>
            <a:ext cx="1905000" cy="1228725"/>
          </a:xfrm>
          <a:prstGeom prst="rect">
            <a:avLst/>
          </a:prstGeom>
          <a:noFill/>
          <a:ln w="9525">
            <a:noFill/>
            <a:miter lim="800000"/>
            <a:headEnd/>
            <a:tailEnd/>
          </a:ln>
        </p:spPr>
      </p:pic>
      <p:pic>
        <p:nvPicPr>
          <p:cNvPr id="27650" name="Afbeelding 2"/>
          <p:cNvPicPr>
            <a:picLocks noChangeAspect="1" noChangeArrowheads="1"/>
          </p:cNvPicPr>
          <p:nvPr/>
        </p:nvPicPr>
        <p:blipFill>
          <a:blip r:embed="rId3"/>
          <a:srcRect/>
          <a:stretch>
            <a:fillRect/>
          </a:stretch>
        </p:blipFill>
        <p:spPr bwMode="auto">
          <a:xfrm>
            <a:off x="6767513" y="0"/>
            <a:ext cx="2376487" cy="1628775"/>
          </a:xfrm>
          <a:prstGeom prst="rect">
            <a:avLst/>
          </a:prstGeom>
          <a:noFill/>
          <a:ln w="1">
            <a:noFill/>
            <a:miter lim="800000"/>
            <a:headEnd/>
            <a:tailEnd/>
          </a:ln>
        </p:spPr>
      </p:pic>
      <p:sp>
        <p:nvSpPr>
          <p:cNvPr id="27651" name="Tekstvak 4"/>
          <p:cNvSpPr txBox="1">
            <a:spLocks noChangeArrowheads="1"/>
          </p:cNvSpPr>
          <p:nvPr/>
        </p:nvSpPr>
        <p:spPr bwMode="auto">
          <a:xfrm>
            <a:off x="3132138" y="1268413"/>
            <a:ext cx="3240087" cy="523875"/>
          </a:xfrm>
          <a:prstGeom prst="rect">
            <a:avLst/>
          </a:prstGeom>
          <a:noFill/>
          <a:ln w="9525">
            <a:noFill/>
            <a:miter lim="800000"/>
            <a:headEnd/>
            <a:tailEnd/>
          </a:ln>
        </p:spPr>
        <p:txBody>
          <a:bodyPr>
            <a:spAutoFit/>
          </a:bodyPr>
          <a:lstStyle/>
          <a:p>
            <a:pPr algn="ctr"/>
            <a:r>
              <a:rPr lang="nl-NL" sz="2800">
                <a:latin typeface="Calibri" pitchFamily="34" charset="0"/>
              </a:rPr>
              <a:t>KIMMIK, vormgeving</a:t>
            </a:r>
          </a:p>
        </p:txBody>
      </p:sp>
      <p:pic>
        <p:nvPicPr>
          <p:cNvPr id="27652" name="Picture 3"/>
          <p:cNvPicPr>
            <a:picLocks noChangeAspect="1" noChangeArrowheads="1"/>
          </p:cNvPicPr>
          <p:nvPr/>
        </p:nvPicPr>
        <p:blipFill>
          <a:blip r:embed="rId4"/>
          <a:srcRect/>
          <a:stretch>
            <a:fillRect/>
          </a:stretch>
        </p:blipFill>
        <p:spPr bwMode="auto">
          <a:xfrm>
            <a:off x="971550" y="1943100"/>
            <a:ext cx="6961188"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Afbeelding 1" descr="poldermuseum.gif"/>
          <p:cNvPicPr>
            <a:picLocks noChangeAspect="1"/>
          </p:cNvPicPr>
          <p:nvPr/>
        </p:nvPicPr>
        <p:blipFill>
          <a:blip r:embed="rId2"/>
          <a:srcRect/>
          <a:stretch>
            <a:fillRect/>
          </a:stretch>
        </p:blipFill>
        <p:spPr bwMode="auto">
          <a:xfrm>
            <a:off x="0" y="0"/>
            <a:ext cx="1905000" cy="1228725"/>
          </a:xfrm>
          <a:prstGeom prst="rect">
            <a:avLst/>
          </a:prstGeom>
          <a:noFill/>
          <a:ln w="9525">
            <a:noFill/>
            <a:miter lim="800000"/>
            <a:headEnd/>
            <a:tailEnd/>
          </a:ln>
        </p:spPr>
      </p:pic>
      <p:pic>
        <p:nvPicPr>
          <p:cNvPr id="28674" name="Afbeelding 2"/>
          <p:cNvPicPr>
            <a:picLocks noChangeAspect="1" noChangeArrowheads="1"/>
          </p:cNvPicPr>
          <p:nvPr/>
        </p:nvPicPr>
        <p:blipFill>
          <a:blip r:embed="rId3"/>
          <a:srcRect/>
          <a:stretch>
            <a:fillRect/>
          </a:stretch>
        </p:blipFill>
        <p:spPr bwMode="auto">
          <a:xfrm>
            <a:off x="6767513" y="0"/>
            <a:ext cx="2376487" cy="1628775"/>
          </a:xfrm>
          <a:prstGeom prst="rect">
            <a:avLst/>
          </a:prstGeom>
          <a:noFill/>
          <a:ln w="1">
            <a:noFill/>
            <a:miter lim="800000"/>
            <a:headEnd/>
            <a:tailEnd/>
          </a:ln>
        </p:spPr>
      </p:pic>
      <p:pic>
        <p:nvPicPr>
          <p:cNvPr id="28675" name="Picture 2"/>
          <p:cNvPicPr>
            <a:picLocks noChangeAspect="1" noChangeArrowheads="1"/>
          </p:cNvPicPr>
          <p:nvPr/>
        </p:nvPicPr>
        <p:blipFill>
          <a:blip r:embed="rId4"/>
          <a:srcRect/>
          <a:stretch>
            <a:fillRect/>
          </a:stretch>
        </p:blipFill>
        <p:spPr bwMode="auto">
          <a:xfrm>
            <a:off x="611188" y="1844675"/>
            <a:ext cx="7953375" cy="482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Afbeelding 1" descr="poldermuseum.gif"/>
          <p:cNvPicPr>
            <a:picLocks noChangeAspect="1"/>
          </p:cNvPicPr>
          <p:nvPr/>
        </p:nvPicPr>
        <p:blipFill>
          <a:blip r:embed="rId2"/>
          <a:srcRect/>
          <a:stretch>
            <a:fillRect/>
          </a:stretch>
        </p:blipFill>
        <p:spPr bwMode="auto">
          <a:xfrm>
            <a:off x="0" y="0"/>
            <a:ext cx="1905000" cy="1228725"/>
          </a:xfrm>
          <a:prstGeom prst="rect">
            <a:avLst/>
          </a:prstGeom>
          <a:noFill/>
          <a:ln w="9525">
            <a:noFill/>
            <a:miter lim="800000"/>
            <a:headEnd/>
            <a:tailEnd/>
          </a:ln>
        </p:spPr>
      </p:pic>
      <p:pic>
        <p:nvPicPr>
          <p:cNvPr id="29698" name="Afbeelding 2"/>
          <p:cNvPicPr>
            <a:picLocks noChangeAspect="1" noChangeArrowheads="1"/>
          </p:cNvPicPr>
          <p:nvPr/>
        </p:nvPicPr>
        <p:blipFill>
          <a:blip r:embed="rId3"/>
          <a:srcRect/>
          <a:stretch>
            <a:fillRect/>
          </a:stretch>
        </p:blipFill>
        <p:spPr bwMode="auto">
          <a:xfrm>
            <a:off x="6767513" y="0"/>
            <a:ext cx="2376487" cy="1628775"/>
          </a:xfrm>
          <a:prstGeom prst="rect">
            <a:avLst/>
          </a:prstGeom>
          <a:noFill/>
          <a:ln w="1">
            <a:noFill/>
            <a:miter lim="800000"/>
            <a:headEnd/>
            <a:tailEnd/>
          </a:ln>
        </p:spPr>
      </p:pic>
      <p:pic>
        <p:nvPicPr>
          <p:cNvPr id="29699" name="Picture 3"/>
          <p:cNvPicPr>
            <a:picLocks noChangeAspect="1" noChangeArrowheads="1"/>
          </p:cNvPicPr>
          <p:nvPr/>
        </p:nvPicPr>
        <p:blipFill>
          <a:blip r:embed="rId4"/>
          <a:srcRect/>
          <a:stretch>
            <a:fillRect/>
          </a:stretch>
        </p:blipFill>
        <p:spPr bwMode="auto">
          <a:xfrm>
            <a:off x="539750" y="1990725"/>
            <a:ext cx="8058150" cy="486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Afbeelding 1" descr="poldermuseum.gif"/>
          <p:cNvPicPr>
            <a:picLocks noChangeAspect="1"/>
          </p:cNvPicPr>
          <p:nvPr/>
        </p:nvPicPr>
        <p:blipFill>
          <a:blip r:embed="rId2"/>
          <a:srcRect/>
          <a:stretch>
            <a:fillRect/>
          </a:stretch>
        </p:blipFill>
        <p:spPr bwMode="auto">
          <a:xfrm>
            <a:off x="179388" y="333375"/>
            <a:ext cx="1905000" cy="1228725"/>
          </a:xfrm>
          <a:prstGeom prst="rect">
            <a:avLst/>
          </a:prstGeom>
          <a:noFill/>
          <a:ln w="9525">
            <a:noFill/>
            <a:miter lim="800000"/>
            <a:headEnd/>
            <a:tailEnd/>
          </a:ln>
        </p:spPr>
      </p:pic>
      <p:pic>
        <p:nvPicPr>
          <p:cNvPr id="30722" name="Afbeelding 2"/>
          <p:cNvPicPr>
            <a:picLocks noChangeAspect="1" noChangeArrowheads="1"/>
          </p:cNvPicPr>
          <p:nvPr/>
        </p:nvPicPr>
        <p:blipFill>
          <a:blip r:embed="rId3"/>
          <a:srcRect/>
          <a:stretch>
            <a:fillRect/>
          </a:stretch>
        </p:blipFill>
        <p:spPr bwMode="auto">
          <a:xfrm>
            <a:off x="6767513" y="0"/>
            <a:ext cx="2376487" cy="1628775"/>
          </a:xfrm>
          <a:prstGeom prst="rect">
            <a:avLst/>
          </a:prstGeom>
          <a:noFill/>
          <a:ln w="1">
            <a:noFill/>
            <a:miter lim="800000"/>
            <a:headEnd/>
            <a:tailEnd/>
          </a:ln>
        </p:spPr>
      </p:pic>
      <p:pic>
        <p:nvPicPr>
          <p:cNvPr id="30723" name="Picture 3"/>
          <p:cNvPicPr>
            <a:picLocks noChangeAspect="1" noChangeArrowheads="1"/>
          </p:cNvPicPr>
          <p:nvPr/>
        </p:nvPicPr>
        <p:blipFill>
          <a:blip r:embed="rId4"/>
          <a:srcRect/>
          <a:stretch>
            <a:fillRect/>
          </a:stretch>
        </p:blipFill>
        <p:spPr bwMode="auto">
          <a:xfrm>
            <a:off x="2484438" y="1552575"/>
            <a:ext cx="4103687" cy="5305425"/>
          </a:xfrm>
          <a:prstGeom prst="rect">
            <a:avLst/>
          </a:prstGeom>
          <a:noFill/>
          <a:ln w="9525">
            <a:noFill/>
            <a:miter lim="800000"/>
            <a:headEnd/>
            <a:tailEnd/>
          </a:ln>
        </p:spPr>
      </p:pic>
      <p:sp>
        <p:nvSpPr>
          <p:cNvPr id="30724" name="Tekstvak 5"/>
          <p:cNvSpPr txBox="1">
            <a:spLocks noChangeArrowheads="1"/>
          </p:cNvSpPr>
          <p:nvPr/>
        </p:nvSpPr>
        <p:spPr bwMode="auto">
          <a:xfrm>
            <a:off x="2268538" y="981075"/>
            <a:ext cx="4751387" cy="522288"/>
          </a:xfrm>
          <a:prstGeom prst="rect">
            <a:avLst/>
          </a:prstGeom>
          <a:noFill/>
          <a:ln w="9525">
            <a:noFill/>
            <a:miter lim="800000"/>
            <a:headEnd/>
            <a:tailEnd/>
          </a:ln>
        </p:spPr>
        <p:txBody>
          <a:bodyPr>
            <a:spAutoFit/>
          </a:bodyPr>
          <a:lstStyle/>
          <a:p>
            <a:pPr algn="ctr"/>
            <a:r>
              <a:rPr lang="nl-NL" sz="2800">
                <a:latin typeface="Calibri" pitchFamily="34" charset="0"/>
              </a:rPr>
              <a:t>Bureau voor ruimte en vrije tijd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srcRect/>
          <a:stretch>
            <a:fillRect/>
          </a:stretch>
        </p:blipFill>
        <p:spPr bwMode="auto">
          <a:xfrm>
            <a:off x="4932363" y="2684463"/>
            <a:ext cx="3259137" cy="4173537"/>
          </a:xfrm>
          <a:prstGeom prst="rect">
            <a:avLst/>
          </a:prstGeom>
          <a:noFill/>
          <a:ln w="9525">
            <a:noFill/>
            <a:miter lim="800000"/>
            <a:headEnd/>
            <a:tailEnd/>
          </a:ln>
        </p:spPr>
      </p:pic>
      <p:pic>
        <p:nvPicPr>
          <p:cNvPr id="31746" name="Afbeelding 2" descr="poldermuseum.gif"/>
          <p:cNvPicPr>
            <a:picLocks noChangeAspect="1"/>
          </p:cNvPicPr>
          <p:nvPr/>
        </p:nvPicPr>
        <p:blipFill>
          <a:blip r:embed="rId3"/>
          <a:srcRect/>
          <a:stretch>
            <a:fillRect/>
          </a:stretch>
        </p:blipFill>
        <p:spPr bwMode="auto">
          <a:xfrm>
            <a:off x="0" y="0"/>
            <a:ext cx="1905000" cy="1228725"/>
          </a:xfrm>
          <a:prstGeom prst="rect">
            <a:avLst/>
          </a:prstGeom>
          <a:noFill/>
          <a:ln w="9525">
            <a:noFill/>
            <a:miter lim="800000"/>
            <a:headEnd/>
            <a:tailEnd/>
          </a:ln>
        </p:spPr>
      </p:pic>
      <p:pic>
        <p:nvPicPr>
          <p:cNvPr id="31747" name="Afbeelding 3"/>
          <p:cNvPicPr>
            <a:picLocks noChangeAspect="1" noChangeArrowheads="1"/>
          </p:cNvPicPr>
          <p:nvPr/>
        </p:nvPicPr>
        <p:blipFill>
          <a:blip r:embed="rId4"/>
          <a:srcRect/>
          <a:stretch>
            <a:fillRect/>
          </a:stretch>
        </p:blipFill>
        <p:spPr bwMode="auto">
          <a:xfrm>
            <a:off x="6767513" y="0"/>
            <a:ext cx="2376487" cy="1628775"/>
          </a:xfrm>
          <a:prstGeom prst="rect">
            <a:avLst/>
          </a:prstGeom>
          <a:noFill/>
          <a:ln w="1">
            <a:noFill/>
            <a:miter lim="800000"/>
            <a:headEnd/>
            <a:tailEnd/>
          </a:ln>
        </p:spPr>
      </p:pic>
      <p:sp>
        <p:nvSpPr>
          <p:cNvPr id="31748" name="Tekstvak 4"/>
          <p:cNvSpPr txBox="1">
            <a:spLocks noChangeArrowheads="1"/>
          </p:cNvSpPr>
          <p:nvPr/>
        </p:nvSpPr>
        <p:spPr bwMode="auto">
          <a:xfrm>
            <a:off x="2916238" y="1628775"/>
            <a:ext cx="3311525" cy="523875"/>
          </a:xfrm>
          <a:prstGeom prst="rect">
            <a:avLst/>
          </a:prstGeom>
          <a:noFill/>
          <a:ln w="9525">
            <a:noFill/>
            <a:miter lim="800000"/>
            <a:headEnd/>
            <a:tailEnd/>
          </a:ln>
        </p:spPr>
        <p:txBody>
          <a:bodyPr>
            <a:spAutoFit/>
          </a:bodyPr>
          <a:lstStyle/>
          <a:p>
            <a:pPr algn="ctr"/>
            <a:r>
              <a:rPr lang="nl-NL" sz="2800">
                <a:latin typeface="Calibri" pitchFamily="34" charset="0"/>
              </a:rPr>
              <a:t>BURO BAUM, huisstijl</a:t>
            </a:r>
          </a:p>
        </p:txBody>
      </p:sp>
      <p:pic>
        <p:nvPicPr>
          <p:cNvPr id="31749" name="Picture 3"/>
          <p:cNvPicPr>
            <a:picLocks noChangeAspect="1" noChangeArrowheads="1"/>
          </p:cNvPicPr>
          <p:nvPr/>
        </p:nvPicPr>
        <p:blipFill>
          <a:blip r:embed="rId5"/>
          <a:srcRect/>
          <a:stretch>
            <a:fillRect/>
          </a:stretch>
        </p:blipFill>
        <p:spPr bwMode="auto">
          <a:xfrm>
            <a:off x="323850" y="2781300"/>
            <a:ext cx="4378325" cy="324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ctrTitle"/>
          </p:nvPr>
        </p:nvSpPr>
        <p:spPr>
          <a:xfrm>
            <a:off x="539750" y="1700213"/>
            <a:ext cx="7772400" cy="1470025"/>
          </a:xfrm>
        </p:spPr>
        <p:txBody>
          <a:bodyPr/>
          <a:lstStyle/>
          <a:p>
            <a:pPr eaLnBrk="1" hangingPunct="1"/>
            <a:r>
              <a:rPr lang="nl-NL" smtClean="0"/>
              <a:t>Even voorstellen</a:t>
            </a:r>
          </a:p>
        </p:txBody>
      </p:sp>
      <p:sp>
        <p:nvSpPr>
          <p:cNvPr id="14338" name="Ondertitel 2"/>
          <p:cNvSpPr>
            <a:spLocks noGrp="1"/>
          </p:cNvSpPr>
          <p:nvPr>
            <p:ph type="subTitle" idx="1"/>
          </p:nvPr>
        </p:nvSpPr>
        <p:spPr>
          <a:xfrm>
            <a:off x="1187450" y="2997200"/>
            <a:ext cx="6400800" cy="1752600"/>
          </a:xfrm>
        </p:spPr>
        <p:txBody>
          <a:bodyPr/>
          <a:lstStyle/>
          <a:p>
            <a:pPr eaLnBrk="1" hangingPunct="1"/>
            <a:r>
              <a:rPr lang="nl-NL" sz="4400" smtClean="0">
                <a:solidFill>
                  <a:schemeClr val="tx1"/>
                </a:solidFill>
              </a:rPr>
              <a:t>Nico Brinkman</a:t>
            </a:r>
          </a:p>
          <a:p>
            <a:pPr eaLnBrk="1" hangingPunct="1"/>
            <a:r>
              <a:rPr lang="nl-NL" sz="4400" smtClean="0">
                <a:solidFill>
                  <a:schemeClr val="tx1"/>
                </a:solidFill>
              </a:rPr>
              <a:t>Beheerder Poldermuseum</a:t>
            </a:r>
          </a:p>
        </p:txBody>
      </p:sp>
      <p:pic>
        <p:nvPicPr>
          <p:cNvPr id="14339" name="Afbeelding 3" descr="poldermuseum.gif"/>
          <p:cNvPicPr>
            <a:picLocks noChangeAspect="1"/>
          </p:cNvPicPr>
          <p:nvPr/>
        </p:nvPicPr>
        <p:blipFill>
          <a:blip r:embed="rId2"/>
          <a:srcRect/>
          <a:stretch>
            <a:fillRect/>
          </a:stretch>
        </p:blipFill>
        <p:spPr bwMode="auto">
          <a:xfrm>
            <a:off x="0" y="0"/>
            <a:ext cx="1905000" cy="1228725"/>
          </a:xfrm>
          <a:prstGeom prst="rect">
            <a:avLst/>
          </a:prstGeom>
          <a:noFill/>
          <a:ln w="9525">
            <a:noFill/>
            <a:miter lim="800000"/>
            <a:headEnd/>
            <a:tailEnd/>
          </a:ln>
        </p:spPr>
      </p:pic>
      <p:pic>
        <p:nvPicPr>
          <p:cNvPr id="14340" name="Afbeelding 4"/>
          <p:cNvPicPr>
            <a:picLocks noChangeAspect="1" noChangeArrowheads="1"/>
          </p:cNvPicPr>
          <p:nvPr/>
        </p:nvPicPr>
        <p:blipFill>
          <a:blip r:embed="rId3"/>
          <a:srcRect/>
          <a:stretch>
            <a:fillRect/>
          </a:stretch>
        </p:blipFill>
        <p:spPr bwMode="auto">
          <a:xfrm>
            <a:off x="6659563" y="0"/>
            <a:ext cx="2484437" cy="1628775"/>
          </a:xfrm>
          <a:prstGeom prst="rect">
            <a:avLst/>
          </a:prstGeom>
          <a:noFill/>
          <a:ln w="1">
            <a:noFill/>
            <a:miter lim="800000"/>
            <a:headEnd/>
            <a:tailEnd/>
          </a:ln>
        </p:spPr>
      </p:pic>
      <p:pic>
        <p:nvPicPr>
          <p:cNvPr id="14341" name="Picture 2" descr="Afbeeldingsresultaat voor penningmeester"/>
          <p:cNvPicPr>
            <a:picLocks noChangeAspect="1" noChangeArrowheads="1"/>
          </p:cNvPicPr>
          <p:nvPr/>
        </p:nvPicPr>
        <p:blipFill>
          <a:blip r:embed="rId4"/>
          <a:srcRect/>
          <a:stretch>
            <a:fillRect/>
          </a:stretch>
        </p:blipFill>
        <p:spPr bwMode="auto">
          <a:xfrm>
            <a:off x="6443663" y="5059363"/>
            <a:ext cx="2700337" cy="1798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Afbeelding 2" descr="poldermuseum.gif"/>
          <p:cNvPicPr>
            <a:picLocks noChangeAspect="1"/>
          </p:cNvPicPr>
          <p:nvPr/>
        </p:nvPicPr>
        <p:blipFill>
          <a:blip r:embed="rId2"/>
          <a:srcRect/>
          <a:stretch>
            <a:fillRect/>
          </a:stretch>
        </p:blipFill>
        <p:spPr bwMode="auto">
          <a:xfrm>
            <a:off x="0" y="0"/>
            <a:ext cx="1905000" cy="1228725"/>
          </a:xfrm>
          <a:prstGeom prst="rect">
            <a:avLst/>
          </a:prstGeom>
          <a:noFill/>
          <a:ln w="9525">
            <a:noFill/>
            <a:miter lim="800000"/>
            <a:headEnd/>
            <a:tailEnd/>
          </a:ln>
        </p:spPr>
      </p:pic>
      <p:pic>
        <p:nvPicPr>
          <p:cNvPr id="32770" name="Afbeelding 3"/>
          <p:cNvPicPr>
            <a:picLocks noChangeAspect="1" noChangeArrowheads="1"/>
          </p:cNvPicPr>
          <p:nvPr/>
        </p:nvPicPr>
        <p:blipFill>
          <a:blip r:embed="rId3"/>
          <a:srcRect/>
          <a:stretch>
            <a:fillRect/>
          </a:stretch>
        </p:blipFill>
        <p:spPr bwMode="auto">
          <a:xfrm>
            <a:off x="6659563" y="0"/>
            <a:ext cx="2484437" cy="1628775"/>
          </a:xfrm>
          <a:prstGeom prst="rect">
            <a:avLst/>
          </a:prstGeom>
          <a:noFill/>
          <a:ln w="1">
            <a:noFill/>
            <a:miter lim="800000"/>
            <a:headEnd/>
            <a:tailEnd/>
          </a:ln>
        </p:spPr>
      </p:pic>
      <p:sp>
        <p:nvSpPr>
          <p:cNvPr id="32771" name="AutoShape 4" descr="Afbeeldingsresultaat voor vermogensfondse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nl-NL">
              <a:latin typeface="Calibri" pitchFamily="34" charset="0"/>
            </a:endParaRPr>
          </a:p>
        </p:txBody>
      </p:sp>
      <p:sp>
        <p:nvSpPr>
          <p:cNvPr id="32772" name="AutoShape 6" descr="Afbeeldingsresultaat voor vermogensfondse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nl-NL">
              <a:latin typeface="Calibri" pitchFamily="34" charset="0"/>
            </a:endParaRPr>
          </a:p>
        </p:txBody>
      </p:sp>
      <p:sp>
        <p:nvSpPr>
          <p:cNvPr id="32773" name="AutoShape 8" descr="Afbeeldingsresultaat voor vermogensfondse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nl-NL">
              <a:latin typeface="Calibri" pitchFamily="34" charset="0"/>
            </a:endParaRPr>
          </a:p>
        </p:txBody>
      </p:sp>
      <p:pic>
        <p:nvPicPr>
          <p:cNvPr id="32774" name="Afbeelding 7" descr="Afbeeldingsresultaat voor vermogensfondsen"/>
          <p:cNvPicPr>
            <a:picLocks noChangeAspect="1" noChangeArrowheads="1"/>
          </p:cNvPicPr>
          <p:nvPr/>
        </p:nvPicPr>
        <p:blipFill>
          <a:blip r:embed="rId4"/>
          <a:srcRect/>
          <a:stretch>
            <a:fillRect/>
          </a:stretch>
        </p:blipFill>
        <p:spPr bwMode="auto">
          <a:xfrm>
            <a:off x="0" y="4187825"/>
            <a:ext cx="3095625" cy="2670175"/>
          </a:xfrm>
          <a:prstGeom prst="rect">
            <a:avLst/>
          </a:prstGeom>
          <a:noFill/>
          <a:ln w="9525">
            <a:noFill/>
            <a:miter lim="800000"/>
            <a:headEnd/>
            <a:tailEnd/>
          </a:ln>
        </p:spPr>
      </p:pic>
      <p:pic>
        <p:nvPicPr>
          <p:cNvPr id="32775" name="Picture 10" descr="Afbeeldingsresultaat voor gemeente medemblik logo"/>
          <p:cNvPicPr>
            <a:picLocks noChangeAspect="1" noChangeArrowheads="1"/>
          </p:cNvPicPr>
          <p:nvPr/>
        </p:nvPicPr>
        <p:blipFill>
          <a:blip r:embed="rId5"/>
          <a:srcRect/>
          <a:stretch>
            <a:fillRect/>
          </a:stretch>
        </p:blipFill>
        <p:spPr bwMode="auto">
          <a:xfrm>
            <a:off x="4932363" y="4149725"/>
            <a:ext cx="2016125" cy="1100138"/>
          </a:xfrm>
          <a:prstGeom prst="rect">
            <a:avLst/>
          </a:prstGeom>
          <a:noFill/>
          <a:ln w="9525">
            <a:noFill/>
            <a:miter lim="800000"/>
            <a:headEnd/>
            <a:tailEnd/>
          </a:ln>
        </p:spPr>
      </p:pic>
      <p:pic>
        <p:nvPicPr>
          <p:cNvPr id="32776" name="Picture 12" descr="Afbeeldingsresultaat voor hhnk logo"/>
          <p:cNvPicPr>
            <a:picLocks noChangeAspect="1" noChangeArrowheads="1"/>
          </p:cNvPicPr>
          <p:nvPr/>
        </p:nvPicPr>
        <p:blipFill>
          <a:blip r:embed="rId6"/>
          <a:srcRect/>
          <a:stretch>
            <a:fillRect/>
          </a:stretch>
        </p:blipFill>
        <p:spPr bwMode="auto">
          <a:xfrm>
            <a:off x="5003800" y="5373688"/>
            <a:ext cx="1323975" cy="1322387"/>
          </a:xfrm>
          <a:prstGeom prst="rect">
            <a:avLst/>
          </a:prstGeom>
          <a:noFill/>
          <a:ln w="9525">
            <a:noFill/>
            <a:miter lim="800000"/>
            <a:headEnd/>
            <a:tailEnd/>
          </a:ln>
        </p:spPr>
      </p:pic>
      <p:pic>
        <p:nvPicPr>
          <p:cNvPr id="32777" name="Picture 14" descr="Afbeeldingsresultaat voor pwn logo"/>
          <p:cNvPicPr>
            <a:picLocks noChangeAspect="1" noChangeArrowheads="1"/>
          </p:cNvPicPr>
          <p:nvPr/>
        </p:nvPicPr>
        <p:blipFill>
          <a:blip r:embed="rId7"/>
          <a:srcRect/>
          <a:stretch>
            <a:fillRect/>
          </a:stretch>
        </p:blipFill>
        <p:spPr bwMode="auto">
          <a:xfrm>
            <a:off x="7056438" y="4221163"/>
            <a:ext cx="2087562" cy="857250"/>
          </a:xfrm>
          <a:prstGeom prst="rect">
            <a:avLst/>
          </a:prstGeom>
          <a:noFill/>
          <a:ln w="9525">
            <a:noFill/>
            <a:miter lim="800000"/>
            <a:headEnd/>
            <a:tailEnd/>
          </a:ln>
        </p:spPr>
      </p:pic>
      <p:pic>
        <p:nvPicPr>
          <p:cNvPr id="32778" name="Picture 16" descr="Afbeeldingsresultaat voor rws logo"/>
          <p:cNvPicPr>
            <a:picLocks noChangeAspect="1" noChangeArrowheads="1"/>
          </p:cNvPicPr>
          <p:nvPr/>
        </p:nvPicPr>
        <p:blipFill>
          <a:blip r:embed="rId8"/>
          <a:srcRect/>
          <a:stretch>
            <a:fillRect/>
          </a:stretch>
        </p:blipFill>
        <p:spPr bwMode="auto">
          <a:xfrm>
            <a:off x="6443663" y="5373688"/>
            <a:ext cx="2700337" cy="1217612"/>
          </a:xfrm>
          <a:prstGeom prst="rect">
            <a:avLst/>
          </a:prstGeom>
          <a:noFill/>
          <a:ln w="9525">
            <a:noFill/>
            <a:miter lim="800000"/>
            <a:headEnd/>
            <a:tailEnd/>
          </a:ln>
        </p:spPr>
      </p:pic>
      <p:sp>
        <p:nvSpPr>
          <p:cNvPr id="32779" name="Tekstvak 12"/>
          <p:cNvSpPr txBox="1">
            <a:spLocks noChangeArrowheads="1"/>
          </p:cNvSpPr>
          <p:nvPr/>
        </p:nvSpPr>
        <p:spPr bwMode="auto">
          <a:xfrm>
            <a:off x="755650" y="1484313"/>
            <a:ext cx="7993063" cy="1077912"/>
          </a:xfrm>
          <a:prstGeom prst="rect">
            <a:avLst/>
          </a:prstGeom>
          <a:noFill/>
          <a:ln w="9525">
            <a:noFill/>
            <a:miter lim="800000"/>
            <a:headEnd/>
            <a:tailEnd/>
          </a:ln>
        </p:spPr>
        <p:txBody>
          <a:bodyPr>
            <a:spAutoFit/>
          </a:bodyPr>
          <a:lstStyle/>
          <a:p>
            <a:r>
              <a:rPr lang="nl-NL" sz="3200">
                <a:latin typeface="Calibri" pitchFamily="34" charset="0"/>
              </a:rPr>
              <a:t>Fondsaanvragen zijn verzonden en aanvullend overleg met onderstaande partijen</a:t>
            </a:r>
          </a:p>
        </p:txBody>
      </p:sp>
      <p:pic>
        <p:nvPicPr>
          <p:cNvPr id="32780" name="Picture 18" descr="Afbeeldingsresultaat voor jachthaven andijk"/>
          <p:cNvPicPr>
            <a:picLocks noChangeAspect="1" noChangeArrowheads="1"/>
          </p:cNvPicPr>
          <p:nvPr/>
        </p:nvPicPr>
        <p:blipFill>
          <a:blip r:embed="rId9"/>
          <a:srcRect/>
          <a:stretch>
            <a:fillRect/>
          </a:stretch>
        </p:blipFill>
        <p:spPr bwMode="auto">
          <a:xfrm>
            <a:off x="6011863" y="2924175"/>
            <a:ext cx="2774950" cy="649288"/>
          </a:xfrm>
          <a:prstGeom prst="rect">
            <a:avLst/>
          </a:prstGeom>
          <a:noFill/>
          <a:ln w="9525">
            <a:noFill/>
            <a:miter lim="800000"/>
            <a:headEnd/>
            <a:tailEnd/>
          </a:ln>
        </p:spPr>
      </p:pic>
      <p:pic>
        <p:nvPicPr>
          <p:cNvPr id="32781" name="Picture 20" descr="Afbeeldingsresultaat voor andijker ondernemers vereniging"/>
          <p:cNvPicPr>
            <a:picLocks noChangeAspect="1" noChangeArrowheads="1"/>
          </p:cNvPicPr>
          <p:nvPr/>
        </p:nvPicPr>
        <p:blipFill>
          <a:blip r:embed="rId10"/>
          <a:srcRect/>
          <a:stretch>
            <a:fillRect/>
          </a:stretch>
        </p:blipFill>
        <p:spPr bwMode="auto">
          <a:xfrm>
            <a:off x="2843213" y="2924175"/>
            <a:ext cx="2592387" cy="750888"/>
          </a:xfrm>
          <a:prstGeom prst="rect">
            <a:avLst/>
          </a:prstGeom>
          <a:noFill/>
          <a:ln w="9525">
            <a:noFill/>
            <a:miter lim="800000"/>
            <a:headEnd/>
            <a:tailEnd/>
          </a:ln>
        </p:spPr>
      </p:pic>
      <p:pic>
        <p:nvPicPr>
          <p:cNvPr id="32782" name="Picture 22" descr="Afbeeldingsresultaat voor ivn logo"/>
          <p:cNvPicPr>
            <a:picLocks noChangeAspect="1" noChangeArrowheads="1"/>
          </p:cNvPicPr>
          <p:nvPr/>
        </p:nvPicPr>
        <p:blipFill>
          <a:blip r:embed="rId11"/>
          <a:srcRect/>
          <a:stretch>
            <a:fillRect/>
          </a:stretch>
        </p:blipFill>
        <p:spPr bwMode="auto">
          <a:xfrm>
            <a:off x="684213" y="2781300"/>
            <a:ext cx="1258887" cy="923925"/>
          </a:xfrm>
          <a:prstGeom prst="rect">
            <a:avLst/>
          </a:prstGeom>
          <a:noFill/>
          <a:ln w="9525">
            <a:noFill/>
            <a:miter lim="800000"/>
            <a:headEnd/>
            <a:tailEnd/>
          </a:ln>
        </p:spPr>
      </p:pic>
      <p:pic>
        <p:nvPicPr>
          <p:cNvPr id="32783" name="Picture 24" descr="Afbeeldingsresultaat voor zuiderzeemuseum logo"/>
          <p:cNvPicPr>
            <a:picLocks noChangeAspect="1" noChangeArrowheads="1"/>
          </p:cNvPicPr>
          <p:nvPr/>
        </p:nvPicPr>
        <p:blipFill>
          <a:blip r:embed="rId12"/>
          <a:srcRect/>
          <a:stretch>
            <a:fillRect/>
          </a:stretch>
        </p:blipFill>
        <p:spPr bwMode="auto">
          <a:xfrm>
            <a:off x="3132138" y="5445125"/>
            <a:ext cx="1716087" cy="936625"/>
          </a:xfrm>
          <a:prstGeom prst="rect">
            <a:avLst/>
          </a:prstGeom>
          <a:noFill/>
          <a:ln w="9525">
            <a:noFill/>
            <a:miter lim="800000"/>
            <a:headEnd/>
            <a:tailEnd/>
          </a:ln>
        </p:spPr>
      </p:pic>
      <p:pic>
        <p:nvPicPr>
          <p:cNvPr id="32784" name="Picture 26" descr="Afbeeldingsresultaat voor stoommachinemuseum medemblik"/>
          <p:cNvPicPr>
            <a:picLocks noChangeAspect="1" noChangeArrowheads="1"/>
          </p:cNvPicPr>
          <p:nvPr/>
        </p:nvPicPr>
        <p:blipFill>
          <a:blip r:embed="rId13"/>
          <a:srcRect/>
          <a:stretch>
            <a:fillRect/>
          </a:stretch>
        </p:blipFill>
        <p:spPr bwMode="auto">
          <a:xfrm>
            <a:off x="3203575" y="4005263"/>
            <a:ext cx="1730375" cy="1008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Afbeelding 1" descr="poldermuseum.gif"/>
          <p:cNvPicPr>
            <a:picLocks noChangeAspect="1"/>
          </p:cNvPicPr>
          <p:nvPr/>
        </p:nvPicPr>
        <p:blipFill>
          <a:blip r:embed="rId2"/>
          <a:srcRect/>
          <a:stretch>
            <a:fillRect/>
          </a:stretch>
        </p:blipFill>
        <p:spPr bwMode="auto">
          <a:xfrm>
            <a:off x="0" y="0"/>
            <a:ext cx="1905000" cy="1228725"/>
          </a:xfrm>
          <a:prstGeom prst="rect">
            <a:avLst/>
          </a:prstGeom>
          <a:noFill/>
          <a:ln w="9525">
            <a:noFill/>
            <a:miter lim="800000"/>
            <a:headEnd/>
            <a:tailEnd/>
          </a:ln>
        </p:spPr>
      </p:pic>
      <p:pic>
        <p:nvPicPr>
          <p:cNvPr id="33794" name="Afbeelding 2"/>
          <p:cNvPicPr>
            <a:picLocks noChangeAspect="1" noChangeArrowheads="1"/>
          </p:cNvPicPr>
          <p:nvPr/>
        </p:nvPicPr>
        <p:blipFill>
          <a:blip r:embed="rId3"/>
          <a:srcRect/>
          <a:stretch>
            <a:fillRect/>
          </a:stretch>
        </p:blipFill>
        <p:spPr bwMode="auto">
          <a:xfrm>
            <a:off x="6659563" y="0"/>
            <a:ext cx="2484437" cy="1628775"/>
          </a:xfrm>
          <a:prstGeom prst="rect">
            <a:avLst/>
          </a:prstGeom>
          <a:noFill/>
          <a:ln w="1">
            <a:noFill/>
            <a:miter lim="800000"/>
            <a:headEnd/>
            <a:tailEnd/>
          </a:ln>
        </p:spPr>
      </p:pic>
      <p:pic>
        <p:nvPicPr>
          <p:cNvPr id="33795" name="Picture 2" descr="http://www.expositierent.nl/images/water_in_de_wereld_expo.JPG"/>
          <p:cNvPicPr>
            <a:picLocks noChangeAspect="1" noChangeArrowheads="1"/>
          </p:cNvPicPr>
          <p:nvPr/>
        </p:nvPicPr>
        <p:blipFill>
          <a:blip r:embed="rId4"/>
          <a:srcRect/>
          <a:stretch>
            <a:fillRect/>
          </a:stretch>
        </p:blipFill>
        <p:spPr bwMode="auto">
          <a:xfrm>
            <a:off x="539750" y="1781175"/>
            <a:ext cx="7620000" cy="5076825"/>
          </a:xfrm>
          <a:prstGeom prst="rect">
            <a:avLst/>
          </a:prstGeom>
          <a:noFill/>
          <a:ln w="9525">
            <a:noFill/>
            <a:miter lim="800000"/>
            <a:headEnd/>
            <a:tailEnd/>
          </a:ln>
        </p:spPr>
      </p:pic>
      <p:sp>
        <p:nvSpPr>
          <p:cNvPr id="33796" name="Tekstvak 4"/>
          <p:cNvSpPr txBox="1">
            <a:spLocks noChangeArrowheads="1"/>
          </p:cNvSpPr>
          <p:nvPr/>
        </p:nvSpPr>
        <p:spPr bwMode="auto">
          <a:xfrm>
            <a:off x="2843213" y="908050"/>
            <a:ext cx="3744912" cy="831850"/>
          </a:xfrm>
          <a:prstGeom prst="rect">
            <a:avLst/>
          </a:prstGeom>
          <a:noFill/>
          <a:ln w="9525">
            <a:noFill/>
            <a:miter lim="800000"/>
            <a:headEnd/>
            <a:tailEnd/>
          </a:ln>
        </p:spPr>
        <p:txBody>
          <a:bodyPr>
            <a:spAutoFit/>
          </a:bodyPr>
          <a:lstStyle/>
          <a:p>
            <a:r>
              <a:rPr lang="nl-NL" sz="2400">
                <a:latin typeface="Calibri" pitchFamily="34" charset="0"/>
              </a:rPr>
              <a:t>Tijdelijke tentoonstelling met Expositierent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dinotentoonstelling_4"/>
          <p:cNvPicPr>
            <a:picLocks noChangeAspect="1" noChangeArrowheads="1"/>
          </p:cNvPicPr>
          <p:nvPr/>
        </p:nvPicPr>
        <p:blipFill>
          <a:blip r:embed="rId2"/>
          <a:srcRect/>
          <a:stretch>
            <a:fillRect/>
          </a:stretch>
        </p:blipFill>
        <p:spPr bwMode="auto">
          <a:xfrm>
            <a:off x="539750" y="1601788"/>
            <a:ext cx="7881938" cy="5256212"/>
          </a:xfrm>
          <a:prstGeom prst="rect">
            <a:avLst/>
          </a:prstGeom>
          <a:noFill/>
          <a:ln w="9525">
            <a:noFill/>
            <a:miter lim="800000"/>
            <a:headEnd/>
            <a:tailEnd/>
          </a:ln>
        </p:spPr>
      </p:pic>
      <p:pic>
        <p:nvPicPr>
          <p:cNvPr id="34818" name="Afbeelding 3" descr="poldermuseum.gif"/>
          <p:cNvPicPr>
            <a:picLocks noChangeAspect="1"/>
          </p:cNvPicPr>
          <p:nvPr/>
        </p:nvPicPr>
        <p:blipFill>
          <a:blip r:embed="rId3"/>
          <a:srcRect/>
          <a:stretch>
            <a:fillRect/>
          </a:stretch>
        </p:blipFill>
        <p:spPr bwMode="auto">
          <a:xfrm>
            <a:off x="0" y="0"/>
            <a:ext cx="1905000" cy="1228725"/>
          </a:xfrm>
          <a:prstGeom prst="rect">
            <a:avLst/>
          </a:prstGeom>
          <a:noFill/>
          <a:ln w="9525">
            <a:noFill/>
            <a:miter lim="800000"/>
            <a:headEnd/>
            <a:tailEnd/>
          </a:ln>
        </p:spPr>
      </p:pic>
      <p:pic>
        <p:nvPicPr>
          <p:cNvPr id="34819" name="Afbeelding 4"/>
          <p:cNvPicPr>
            <a:picLocks noChangeAspect="1" noChangeArrowheads="1"/>
          </p:cNvPicPr>
          <p:nvPr/>
        </p:nvPicPr>
        <p:blipFill>
          <a:blip r:embed="rId4"/>
          <a:srcRect/>
          <a:stretch>
            <a:fillRect/>
          </a:stretch>
        </p:blipFill>
        <p:spPr bwMode="auto">
          <a:xfrm>
            <a:off x="6659563" y="0"/>
            <a:ext cx="2484437" cy="1628775"/>
          </a:xfrm>
          <a:prstGeom prst="rect">
            <a:avLst/>
          </a:prstGeom>
          <a:noFill/>
          <a:ln w="1">
            <a:noFill/>
            <a:miter lim="800000"/>
            <a:headEnd/>
            <a:tailEnd/>
          </a:ln>
        </p:spPr>
      </p:pic>
      <p:sp>
        <p:nvSpPr>
          <p:cNvPr id="34820" name="Tekstvak 5"/>
          <p:cNvSpPr txBox="1">
            <a:spLocks noChangeArrowheads="1"/>
          </p:cNvSpPr>
          <p:nvPr/>
        </p:nvSpPr>
        <p:spPr bwMode="auto">
          <a:xfrm>
            <a:off x="2195513" y="765175"/>
            <a:ext cx="4176712" cy="519113"/>
          </a:xfrm>
          <a:prstGeom prst="rect">
            <a:avLst/>
          </a:prstGeom>
          <a:noFill/>
          <a:ln w="9525">
            <a:noFill/>
            <a:miter lim="800000"/>
            <a:headEnd/>
            <a:tailEnd/>
          </a:ln>
        </p:spPr>
        <p:txBody>
          <a:bodyPr>
            <a:spAutoFit/>
          </a:bodyPr>
          <a:lstStyle/>
          <a:p>
            <a:r>
              <a:rPr lang="nl-NL" sz="2800">
                <a:latin typeface="Calibri" pitchFamily="34" charset="0"/>
              </a:rPr>
              <a:t>DINO tentoonstelling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Afbeelding 1"/>
          <p:cNvPicPr>
            <a:picLocks noChangeAspect="1" noChangeArrowheads="1"/>
          </p:cNvPicPr>
          <p:nvPr/>
        </p:nvPicPr>
        <p:blipFill>
          <a:blip r:embed="rId2"/>
          <a:srcRect/>
          <a:stretch>
            <a:fillRect/>
          </a:stretch>
        </p:blipFill>
        <p:spPr bwMode="auto">
          <a:xfrm>
            <a:off x="6659563" y="0"/>
            <a:ext cx="2484437" cy="1628775"/>
          </a:xfrm>
          <a:prstGeom prst="rect">
            <a:avLst/>
          </a:prstGeom>
          <a:noFill/>
          <a:ln w="1">
            <a:noFill/>
            <a:miter lim="800000"/>
            <a:headEnd/>
            <a:tailEnd/>
          </a:ln>
        </p:spPr>
      </p:pic>
      <p:pic>
        <p:nvPicPr>
          <p:cNvPr id="35842" name="Afbeelding 2" descr="poldermuseum.gif"/>
          <p:cNvPicPr>
            <a:picLocks noChangeAspect="1"/>
          </p:cNvPicPr>
          <p:nvPr/>
        </p:nvPicPr>
        <p:blipFill>
          <a:blip r:embed="rId3"/>
          <a:srcRect/>
          <a:stretch>
            <a:fillRect/>
          </a:stretch>
        </p:blipFill>
        <p:spPr bwMode="auto">
          <a:xfrm>
            <a:off x="0" y="0"/>
            <a:ext cx="1905000" cy="1228725"/>
          </a:xfrm>
          <a:prstGeom prst="rect">
            <a:avLst/>
          </a:prstGeom>
          <a:noFill/>
          <a:ln w="9525">
            <a:noFill/>
            <a:miter lim="800000"/>
            <a:headEnd/>
            <a:tailEnd/>
          </a:ln>
        </p:spPr>
      </p:pic>
      <p:sp>
        <p:nvSpPr>
          <p:cNvPr id="4" name="Tekstvak 3"/>
          <p:cNvSpPr txBox="1">
            <a:spLocks noChangeArrowheads="1"/>
          </p:cNvSpPr>
          <p:nvPr/>
        </p:nvSpPr>
        <p:spPr bwMode="auto">
          <a:xfrm>
            <a:off x="900113" y="1844675"/>
            <a:ext cx="7704137" cy="3081338"/>
          </a:xfrm>
          <a:prstGeom prst="rect">
            <a:avLst/>
          </a:prstGeom>
          <a:noFill/>
          <a:ln w="9525">
            <a:noFill/>
            <a:miter lim="800000"/>
            <a:headEnd/>
            <a:tailEnd/>
          </a:ln>
        </p:spPr>
        <p:txBody>
          <a:bodyPr>
            <a:spAutoFit/>
          </a:bodyPr>
          <a:lstStyle/>
          <a:p>
            <a:r>
              <a:rPr lang="nl-NL" sz="2800" b="1">
                <a:latin typeface="Calibri" pitchFamily="34" charset="0"/>
              </a:rPr>
              <a:t>Maandelijkse demonstraties:</a:t>
            </a:r>
          </a:p>
          <a:p>
            <a:pPr>
              <a:buFont typeface="Arial" charset="0"/>
              <a:buChar char="•"/>
            </a:pPr>
            <a:r>
              <a:rPr lang="nl-NL" sz="2800" b="1">
                <a:latin typeface="Calibri" pitchFamily="34" charset="0"/>
              </a:rPr>
              <a:t>Bezoek aan het huidige gemaal met rondleiding</a:t>
            </a:r>
            <a:br>
              <a:rPr lang="nl-NL" sz="2800" b="1">
                <a:latin typeface="Calibri" pitchFamily="34" charset="0"/>
              </a:rPr>
            </a:br>
            <a:r>
              <a:rPr lang="nl-NL" sz="2800" b="1">
                <a:latin typeface="Calibri" pitchFamily="34" charset="0"/>
              </a:rPr>
              <a:t> door Marco Bats</a:t>
            </a:r>
          </a:p>
          <a:p>
            <a:pPr>
              <a:buFont typeface="Arial" charset="0"/>
              <a:buChar char="•"/>
            </a:pPr>
            <a:r>
              <a:rPr lang="nl-NL" sz="2800" b="1">
                <a:latin typeface="Calibri" pitchFamily="34" charset="0"/>
              </a:rPr>
              <a:t>Bezoek aan het Dijkmagazijn</a:t>
            </a:r>
          </a:p>
          <a:p>
            <a:pPr>
              <a:buFont typeface="Arial" charset="0"/>
              <a:buChar char="•"/>
            </a:pPr>
            <a:r>
              <a:rPr lang="en-US" sz="2800" b="1">
                <a:latin typeface="Calibri" pitchFamily="34" charset="0"/>
              </a:rPr>
              <a:t>Excursie naar de Koopmanspolder</a:t>
            </a:r>
            <a:endParaRPr lang="nl-NL" sz="2800" b="1">
              <a:latin typeface="Calibri" pitchFamily="34" charset="0"/>
            </a:endParaRPr>
          </a:p>
          <a:p>
            <a:pPr>
              <a:buFont typeface="Arial" charset="0"/>
              <a:buChar char="•"/>
            </a:pPr>
            <a:r>
              <a:rPr lang="nl-NL" sz="2800" b="1">
                <a:latin typeface="Calibri" pitchFamily="34" charset="0"/>
              </a:rPr>
              <a:t>Wie heeft er nog meer ideeën</a:t>
            </a:r>
          </a:p>
          <a:p>
            <a:pPr>
              <a:buFont typeface="Arial" charset="0"/>
              <a:buChar char="•"/>
            </a:pPr>
            <a:r>
              <a:rPr lang="nl-NL" sz="2800" b="1">
                <a:latin typeface="Calibri" pitchFamily="34" charset="0"/>
              </a:rPr>
              <a:t>Wie wil hierbij helpen en aansluiten?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Afbeelding 1" descr="D:\foto's Jos\Museum vanuit de lucht met Dijkmagazijn, jachthaven, vakantiepark oprit, WF omringdijk.jpg"/>
          <p:cNvPicPr>
            <a:picLocks noChangeAspect="1" noChangeArrowheads="1"/>
          </p:cNvPicPr>
          <p:nvPr/>
        </p:nvPicPr>
        <p:blipFill>
          <a:blip r:embed="rId2"/>
          <a:srcRect/>
          <a:stretch>
            <a:fillRect/>
          </a:stretch>
        </p:blipFill>
        <p:spPr bwMode="auto">
          <a:xfrm>
            <a:off x="1258888" y="2349500"/>
            <a:ext cx="6265862" cy="4349750"/>
          </a:xfrm>
          <a:prstGeom prst="rect">
            <a:avLst/>
          </a:prstGeom>
          <a:noFill/>
          <a:ln w="9525">
            <a:noFill/>
            <a:miter lim="800000"/>
            <a:headEnd/>
            <a:tailEnd/>
          </a:ln>
        </p:spPr>
      </p:pic>
      <p:sp>
        <p:nvSpPr>
          <p:cNvPr id="36866" name="Tekstvak 2"/>
          <p:cNvSpPr txBox="1">
            <a:spLocks noChangeArrowheads="1"/>
          </p:cNvSpPr>
          <p:nvPr/>
        </p:nvSpPr>
        <p:spPr bwMode="auto">
          <a:xfrm>
            <a:off x="1331913" y="1773238"/>
            <a:ext cx="6119812" cy="646112"/>
          </a:xfrm>
          <a:prstGeom prst="rect">
            <a:avLst/>
          </a:prstGeom>
          <a:noFill/>
          <a:ln w="9525">
            <a:noFill/>
            <a:miter lim="800000"/>
            <a:headEnd/>
            <a:tailEnd/>
          </a:ln>
        </p:spPr>
        <p:txBody>
          <a:bodyPr>
            <a:spAutoFit/>
          </a:bodyPr>
          <a:lstStyle/>
          <a:p>
            <a:pPr algn="ctr"/>
            <a:r>
              <a:rPr lang="nl-NL" sz="3600" b="1">
                <a:latin typeface="Calibri" pitchFamily="34" charset="0"/>
              </a:rPr>
              <a:t>Toeristisch hart van Andijk</a:t>
            </a:r>
          </a:p>
        </p:txBody>
      </p:sp>
      <p:pic>
        <p:nvPicPr>
          <p:cNvPr id="36867" name="Afbeelding 3" descr="poldermuseum.gif"/>
          <p:cNvPicPr>
            <a:picLocks noChangeAspect="1"/>
          </p:cNvPicPr>
          <p:nvPr/>
        </p:nvPicPr>
        <p:blipFill>
          <a:blip r:embed="rId3"/>
          <a:srcRect/>
          <a:stretch>
            <a:fillRect/>
          </a:stretch>
        </p:blipFill>
        <p:spPr bwMode="auto">
          <a:xfrm>
            <a:off x="0" y="0"/>
            <a:ext cx="1905000" cy="1228725"/>
          </a:xfrm>
          <a:prstGeom prst="rect">
            <a:avLst/>
          </a:prstGeom>
          <a:noFill/>
          <a:ln w="9525">
            <a:noFill/>
            <a:miter lim="800000"/>
            <a:headEnd/>
            <a:tailEnd/>
          </a:ln>
        </p:spPr>
      </p:pic>
      <p:pic>
        <p:nvPicPr>
          <p:cNvPr id="36868" name="Afbeelding 4"/>
          <p:cNvPicPr>
            <a:picLocks noChangeAspect="1" noChangeArrowheads="1"/>
          </p:cNvPicPr>
          <p:nvPr/>
        </p:nvPicPr>
        <p:blipFill>
          <a:blip r:embed="rId4"/>
          <a:srcRect/>
          <a:stretch>
            <a:fillRect/>
          </a:stretch>
        </p:blipFill>
        <p:spPr bwMode="auto">
          <a:xfrm>
            <a:off x="6767513" y="0"/>
            <a:ext cx="2376487" cy="1628775"/>
          </a:xfrm>
          <a:prstGeom prst="rect">
            <a:avLst/>
          </a:prstGeom>
          <a:noFill/>
          <a:ln w="1">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pPr eaLnBrk="1" hangingPunct="1"/>
            <a:r>
              <a:rPr lang="en-US" smtClean="0"/>
              <a:t>Uitkijktoren </a:t>
            </a:r>
            <a:endParaRPr lang="nl-NL" smtClean="0"/>
          </a:p>
        </p:txBody>
      </p:sp>
      <p:sp>
        <p:nvSpPr>
          <p:cNvPr id="37890" name="Rectangle 3"/>
          <p:cNvSpPr>
            <a:spLocks noGrp="1"/>
          </p:cNvSpPr>
          <p:nvPr>
            <p:ph type="body" idx="1"/>
          </p:nvPr>
        </p:nvSpPr>
        <p:spPr/>
        <p:txBody>
          <a:bodyPr/>
          <a:lstStyle/>
          <a:p>
            <a:pPr eaLnBrk="1" hangingPunct="1">
              <a:buFont typeface="Arial" charset="0"/>
              <a:buNone/>
            </a:pPr>
            <a:r>
              <a:rPr lang="en-US" smtClean="0"/>
              <a:t/>
            </a:r>
            <a:br>
              <a:rPr lang="en-US" smtClean="0"/>
            </a:br>
            <a:r>
              <a:rPr lang="en-US" smtClean="0"/>
              <a:t/>
            </a:r>
            <a:br>
              <a:rPr lang="en-US" smtClean="0"/>
            </a:br>
            <a:endParaRPr lang="nl-NL" smtClean="0"/>
          </a:p>
        </p:txBody>
      </p:sp>
      <p:pic>
        <p:nvPicPr>
          <p:cNvPr id="37891" name="Picture 5"/>
          <p:cNvPicPr>
            <a:picLocks noChangeAspect="1" noChangeArrowheads="1"/>
          </p:cNvPicPr>
          <p:nvPr/>
        </p:nvPicPr>
        <p:blipFill>
          <a:blip r:embed="rId2"/>
          <a:srcRect/>
          <a:stretch>
            <a:fillRect/>
          </a:stretch>
        </p:blipFill>
        <p:spPr bwMode="auto">
          <a:xfrm>
            <a:off x="2339975" y="1255713"/>
            <a:ext cx="3887788" cy="4621212"/>
          </a:xfrm>
          <a:prstGeom prst="rect">
            <a:avLst/>
          </a:prstGeom>
          <a:noFill/>
          <a:ln w="9525">
            <a:noFill/>
            <a:miter lim="800000"/>
            <a:headEnd/>
            <a:tailEnd/>
          </a:ln>
        </p:spPr>
      </p:pic>
      <p:sp>
        <p:nvSpPr>
          <p:cNvPr id="37892" name="AutoShape 8" descr="Afbeeldingsresultaat voor iaa architecten"/>
          <p:cNvSpPr>
            <a:spLocks noChangeAspect="1" noChangeArrowheads="1"/>
          </p:cNvSpPr>
          <p:nvPr/>
        </p:nvSpPr>
        <p:spPr bwMode="auto">
          <a:xfrm>
            <a:off x="2667000" y="1524000"/>
            <a:ext cx="3810000" cy="3810000"/>
          </a:xfrm>
          <a:prstGeom prst="rect">
            <a:avLst/>
          </a:prstGeom>
          <a:noFill/>
          <a:ln w="9525">
            <a:noFill/>
            <a:miter lim="800000"/>
            <a:headEnd/>
            <a:tailEnd/>
          </a:ln>
        </p:spPr>
        <p:txBody>
          <a:bodyPr/>
          <a:lstStyle/>
          <a:p>
            <a:endParaRPr lang="nl-NL"/>
          </a:p>
        </p:txBody>
      </p:sp>
      <p:sp>
        <p:nvSpPr>
          <p:cNvPr id="37893" name="AutoShape 10" descr="Afbeeldingsresultaat voor iaa architecten"/>
          <p:cNvSpPr>
            <a:spLocks noChangeAspect="1" noChangeArrowheads="1"/>
          </p:cNvSpPr>
          <p:nvPr/>
        </p:nvSpPr>
        <p:spPr bwMode="auto">
          <a:xfrm>
            <a:off x="2667000" y="1524000"/>
            <a:ext cx="3810000" cy="3810000"/>
          </a:xfrm>
          <a:prstGeom prst="rect">
            <a:avLst/>
          </a:prstGeom>
          <a:noFill/>
          <a:ln w="9525">
            <a:noFill/>
            <a:miter lim="800000"/>
            <a:headEnd/>
            <a:tailEnd/>
          </a:ln>
        </p:spPr>
        <p:txBody>
          <a:bodyPr/>
          <a:lstStyle/>
          <a:p>
            <a:endParaRPr lang="nl-NL"/>
          </a:p>
        </p:txBody>
      </p:sp>
      <p:pic>
        <p:nvPicPr>
          <p:cNvPr id="37894" name="Picture 11"/>
          <p:cNvPicPr>
            <a:picLocks noChangeAspect="1" noChangeArrowheads="1"/>
          </p:cNvPicPr>
          <p:nvPr/>
        </p:nvPicPr>
        <p:blipFill>
          <a:blip r:embed="rId3"/>
          <a:srcRect/>
          <a:stretch>
            <a:fillRect/>
          </a:stretch>
        </p:blipFill>
        <p:spPr bwMode="auto">
          <a:xfrm>
            <a:off x="6804025" y="4076700"/>
            <a:ext cx="1079500" cy="72866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pPr eaLnBrk="1" hangingPunct="1"/>
            <a:r>
              <a:rPr lang="en-US" smtClean="0"/>
              <a:t>Uitkijktoren 30 meter hoog</a:t>
            </a:r>
            <a:endParaRPr lang="nl-NL" smtClean="0"/>
          </a:p>
        </p:txBody>
      </p:sp>
      <p:pic>
        <p:nvPicPr>
          <p:cNvPr id="38914" name="Picture 4"/>
          <p:cNvPicPr>
            <a:picLocks noChangeAspect="1" noChangeArrowheads="1"/>
          </p:cNvPicPr>
          <p:nvPr>
            <p:ph type="body" idx="1"/>
          </p:nvPr>
        </p:nvPicPr>
        <p:blipFill>
          <a:blip r:embed="rId2"/>
          <a:srcRect/>
          <a:stretch>
            <a:fillRect/>
          </a:stretch>
        </p:blipFill>
        <p:spPr>
          <a:xfrm>
            <a:off x="1663700" y="2670175"/>
            <a:ext cx="5816600" cy="2384425"/>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Afbeelding 1" descr="poldermuseum.gif"/>
          <p:cNvPicPr>
            <a:picLocks noChangeAspect="1"/>
          </p:cNvPicPr>
          <p:nvPr/>
        </p:nvPicPr>
        <p:blipFill>
          <a:blip r:embed="rId2"/>
          <a:srcRect/>
          <a:stretch>
            <a:fillRect/>
          </a:stretch>
        </p:blipFill>
        <p:spPr bwMode="auto">
          <a:xfrm>
            <a:off x="0" y="0"/>
            <a:ext cx="1905000" cy="1228725"/>
          </a:xfrm>
          <a:prstGeom prst="rect">
            <a:avLst/>
          </a:prstGeom>
          <a:noFill/>
          <a:ln w="9525">
            <a:noFill/>
            <a:miter lim="800000"/>
            <a:headEnd/>
            <a:tailEnd/>
          </a:ln>
        </p:spPr>
      </p:pic>
      <p:pic>
        <p:nvPicPr>
          <p:cNvPr id="39938" name="Afbeelding 2"/>
          <p:cNvPicPr>
            <a:picLocks noChangeAspect="1" noChangeArrowheads="1"/>
          </p:cNvPicPr>
          <p:nvPr/>
        </p:nvPicPr>
        <p:blipFill>
          <a:blip r:embed="rId3"/>
          <a:srcRect/>
          <a:stretch>
            <a:fillRect/>
          </a:stretch>
        </p:blipFill>
        <p:spPr bwMode="auto">
          <a:xfrm>
            <a:off x="6767513" y="0"/>
            <a:ext cx="2376487" cy="1628775"/>
          </a:xfrm>
          <a:prstGeom prst="rect">
            <a:avLst/>
          </a:prstGeom>
          <a:noFill/>
          <a:ln w="1">
            <a:noFill/>
            <a:miter lim="800000"/>
            <a:headEnd/>
            <a:tailEnd/>
          </a:ln>
        </p:spPr>
      </p:pic>
      <p:pic>
        <p:nvPicPr>
          <p:cNvPr id="39939" name="Picture 2" descr="Afbeeldingsresultaat voor vragen"/>
          <p:cNvPicPr>
            <a:picLocks noChangeAspect="1" noChangeArrowheads="1"/>
          </p:cNvPicPr>
          <p:nvPr/>
        </p:nvPicPr>
        <p:blipFill>
          <a:blip r:embed="rId4"/>
          <a:srcRect/>
          <a:stretch>
            <a:fillRect/>
          </a:stretch>
        </p:blipFill>
        <p:spPr bwMode="auto">
          <a:xfrm>
            <a:off x="2195513" y="1844675"/>
            <a:ext cx="4537075"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Afbeelding 2"/>
          <p:cNvPicPr>
            <a:picLocks noChangeAspect="1" noChangeArrowheads="1"/>
          </p:cNvPicPr>
          <p:nvPr/>
        </p:nvPicPr>
        <p:blipFill>
          <a:blip r:embed="rId2"/>
          <a:srcRect/>
          <a:stretch>
            <a:fillRect/>
          </a:stretch>
        </p:blipFill>
        <p:spPr bwMode="auto">
          <a:xfrm>
            <a:off x="6156325" y="765175"/>
            <a:ext cx="2376488" cy="1628775"/>
          </a:xfrm>
          <a:prstGeom prst="rect">
            <a:avLst/>
          </a:prstGeom>
          <a:noFill/>
          <a:ln w="1">
            <a:noFill/>
            <a:miter lim="800000"/>
            <a:headEnd/>
            <a:tailEnd/>
          </a:ln>
        </p:spPr>
      </p:pic>
      <p:pic>
        <p:nvPicPr>
          <p:cNvPr id="40962" name="Afbeelding 1" descr="poldermuseum.gif"/>
          <p:cNvPicPr>
            <a:picLocks noChangeAspect="1"/>
          </p:cNvPicPr>
          <p:nvPr/>
        </p:nvPicPr>
        <p:blipFill>
          <a:blip r:embed="rId3"/>
          <a:srcRect/>
          <a:stretch>
            <a:fillRect/>
          </a:stretch>
        </p:blipFill>
        <p:spPr bwMode="auto">
          <a:xfrm>
            <a:off x="1042988" y="908050"/>
            <a:ext cx="1905000" cy="1228725"/>
          </a:xfrm>
          <a:prstGeom prst="rect">
            <a:avLst/>
          </a:prstGeom>
          <a:noFill/>
          <a:ln w="9525">
            <a:noFill/>
            <a:miter lim="800000"/>
            <a:headEnd/>
            <a:tailEnd/>
          </a:ln>
        </p:spPr>
      </p:pic>
      <p:sp>
        <p:nvSpPr>
          <p:cNvPr id="40963" name="Tekstvak 3"/>
          <p:cNvSpPr txBox="1">
            <a:spLocks noChangeArrowheads="1"/>
          </p:cNvSpPr>
          <p:nvPr/>
        </p:nvSpPr>
        <p:spPr bwMode="auto">
          <a:xfrm>
            <a:off x="1476375" y="3068638"/>
            <a:ext cx="6264275" cy="708025"/>
          </a:xfrm>
          <a:prstGeom prst="rect">
            <a:avLst/>
          </a:prstGeom>
          <a:noFill/>
          <a:ln w="9525">
            <a:noFill/>
            <a:miter lim="800000"/>
            <a:headEnd/>
            <a:tailEnd/>
          </a:ln>
        </p:spPr>
        <p:txBody>
          <a:bodyPr>
            <a:spAutoFit/>
          </a:bodyPr>
          <a:lstStyle/>
          <a:p>
            <a:pPr algn="ctr"/>
            <a:r>
              <a:rPr lang="nl-NL" sz="4000" b="1">
                <a:latin typeface="Calibri" pitchFamily="34" charset="0"/>
              </a:rPr>
              <a:t>Dank voor uw aandacht!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39750" y="1773238"/>
            <a:ext cx="8280400" cy="4535487"/>
          </a:xfrm>
        </p:spPr>
        <p:txBody>
          <a:bodyPr/>
          <a:lstStyle/>
          <a:p>
            <a:pPr algn="l" eaLnBrk="1" hangingPunct="1">
              <a:lnSpc>
                <a:spcPct val="80000"/>
              </a:lnSpc>
            </a:pPr>
            <a:r>
              <a:rPr lang="nl-NL" sz="3600" b="1" smtClean="0">
                <a:solidFill>
                  <a:schemeClr val="tx1"/>
                </a:solidFill>
              </a:rPr>
              <a:t>Met welke bedrijven werken wij samen</a:t>
            </a:r>
          </a:p>
          <a:p>
            <a:pPr algn="l" eaLnBrk="1" hangingPunct="1">
              <a:lnSpc>
                <a:spcPct val="80000"/>
              </a:lnSpc>
              <a:buFont typeface="Arial" charset="0"/>
              <a:buChar char="•"/>
            </a:pPr>
            <a:r>
              <a:rPr lang="nl-NL" sz="3000" smtClean="0">
                <a:solidFill>
                  <a:schemeClr val="tx1"/>
                </a:solidFill>
              </a:rPr>
              <a:t>BAM Bouw en Techniek bv: Verbouw</a:t>
            </a:r>
          </a:p>
          <a:p>
            <a:pPr algn="l" eaLnBrk="1" hangingPunct="1">
              <a:lnSpc>
                <a:spcPct val="80000"/>
              </a:lnSpc>
              <a:buFont typeface="Arial" charset="0"/>
              <a:buChar char="•"/>
            </a:pPr>
            <a:r>
              <a:rPr lang="nl-NL" sz="3000" smtClean="0">
                <a:solidFill>
                  <a:schemeClr val="tx1"/>
                </a:solidFill>
              </a:rPr>
              <a:t>Teksten voor Musea: Nieuwe presentatie</a:t>
            </a:r>
          </a:p>
          <a:p>
            <a:pPr algn="l" eaLnBrk="1" hangingPunct="1">
              <a:lnSpc>
                <a:spcPct val="80000"/>
              </a:lnSpc>
              <a:buFont typeface="Arial" charset="0"/>
              <a:buChar char="•"/>
            </a:pPr>
            <a:r>
              <a:rPr lang="nl-NL" sz="3000" smtClean="0">
                <a:solidFill>
                  <a:schemeClr val="tx1"/>
                </a:solidFill>
              </a:rPr>
              <a:t>KIMMIK: Vormgeving</a:t>
            </a:r>
          </a:p>
          <a:p>
            <a:pPr algn="l" eaLnBrk="1" hangingPunct="1">
              <a:lnSpc>
                <a:spcPct val="80000"/>
              </a:lnSpc>
              <a:buFont typeface="Arial" charset="0"/>
              <a:buChar char="•"/>
            </a:pPr>
            <a:r>
              <a:rPr lang="nl-NL" sz="3000" smtClean="0">
                <a:solidFill>
                  <a:schemeClr val="tx1"/>
                </a:solidFill>
              </a:rPr>
              <a:t>Bureau Baum: Huisstijl</a:t>
            </a:r>
          </a:p>
          <a:p>
            <a:pPr algn="l" eaLnBrk="1" hangingPunct="1">
              <a:lnSpc>
                <a:spcPct val="80000"/>
              </a:lnSpc>
              <a:buFont typeface="Arial" charset="0"/>
              <a:buChar char="•"/>
            </a:pPr>
            <a:r>
              <a:rPr lang="nl-NL" sz="3000" smtClean="0">
                <a:solidFill>
                  <a:schemeClr val="tx1"/>
                </a:solidFill>
              </a:rPr>
              <a:t>Gemeente Medemblik: subsidie</a:t>
            </a:r>
          </a:p>
          <a:p>
            <a:pPr algn="l" eaLnBrk="1" hangingPunct="1">
              <a:lnSpc>
                <a:spcPct val="80000"/>
              </a:lnSpc>
              <a:buFont typeface="Arial" charset="0"/>
              <a:buChar char="•"/>
            </a:pPr>
            <a:r>
              <a:rPr lang="nl-NL" sz="3000" smtClean="0">
                <a:solidFill>
                  <a:schemeClr val="tx1"/>
                </a:solidFill>
              </a:rPr>
              <a:t>Bureau voor Ruimte en Vrije Tijd:  </a:t>
            </a:r>
            <a:br>
              <a:rPr lang="nl-NL" sz="3000" smtClean="0">
                <a:solidFill>
                  <a:schemeClr val="tx1"/>
                </a:solidFill>
              </a:rPr>
            </a:br>
            <a:r>
              <a:rPr lang="nl-NL" sz="3000" smtClean="0">
                <a:solidFill>
                  <a:schemeClr val="tx1"/>
                </a:solidFill>
              </a:rPr>
              <a:t> Haalbaarheidsonderzoek</a:t>
            </a:r>
          </a:p>
          <a:p>
            <a:pPr eaLnBrk="1" hangingPunct="1">
              <a:lnSpc>
                <a:spcPct val="80000"/>
              </a:lnSpc>
            </a:pPr>
            <a:r>
              <a:rPr lang="nl-NL" sz="2600" smtClean="0">
                <a:solidFill>
                  <a:srgbClr val="898989"/>
                </a:solidFill>
              </a:rPr>
              <a:t> </a:t>
            </a:r>
          </a:p>
          <a:p>
            <a:pPr algn="l" eaLnBrk="1" hangingPunct="1">
              <a:lnSpc>
                <a:spcPct val="80000"/>
              </a:lnSpc>
            </a:pPr>
            <a:endParaRPr lang="nl-NL" sz="1300" smtClean="0">
              <a:solidFill>
                <a:srgbClr val="898989"/>
              </a:solidFill>
            </a:endParaRPr>
          </a:p>
        </p:txBody>
      </p:sp>
      <p:pic>
        <p:nvPicPr>
          <p:cNvPr id="15362" name="Afbeelding 3" descr="poldermuseum.gif"/>
          <p:cNvPicPr>
            <a:picLocks noChangeAspect="1"/>
          </p:cNvPicPr>
          <p:nvPr/>
        </p:nvPicPr>
        <p:blipFill>
          <a:blip r:embed="rId2"/>
          <a:srcRect/>
          <a:stretch>
            <a:fillRect/>
          </a:stretch>
        </p:blipFill>
        <p:spPr bwMode="auto">
          <a:xfrm>
            <a:off x="0" y="0"/>
            <a:ext cx="1905000" cy="1228725"/>
          </a:xfrm>
          <a:prstGeom prst="rect">
            <a:avLst/>
          </a:prstGeom>
          <a:noFill/>
          <a:ln w="9525">
            <a:noFill/>
            <a:miter lim="800000"/>
            <a:headEnd/>
            <a:tailEnd/>
          </a:ln>
        </p:spPr>
      </p:pic>
      <p:pic>
        <p:nvPicPr>
          <p:cNvPr id="15363" name="Afbeelding 4"/>
          <p:cNvPicPr>
            <a:picLocks noChangeAspect="1" noChangeArrowheads="1"/>
          </p:cNvPicPr>
          <p:nvPr/>
        </p:nvPicPr>
        <p:blipFill>
          <a:blip r:embed="rId3"/>
          <a:srcRect/>
          <a:stretch>
            <a:fillRect/>
          </a:stretch>
        </p:blipFill>
        <p:spPr bwMode="auto">
          <a:xfrm>
            <a:off x="6659563" y="0"/>
            <a:ext cx="2484437" cy="1628775"/>
          </a:xfrm>
          <a:prstGeom prst="rect">
            <a:avLst/>
          </a:prstGeom>
          <a:noFill/>
          <a:ln w="1">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Afbeelding 1" descr="poldermuseum.gif"/>
          <p:cNvPicPr>
            <a:picLocks noChangeAspect="1"/>
          </p:cNvPicPr>
          <p:nvPr/>
        </p:nvPicPr>
        <p:blipFill>
          <a:blip r:embed="rId2"/>
          <a:srcRect/>
          <a:stretch>
            <a:fillRect/>
          </a:stretch>
        </p:blipFill>
        <p:spPr bwMode="auto">
          <a:xfrm>
            <a:off x="0" y="0"/>
            <a:ext cx="1905000" cy="1228725"/>
          </a:xfrm>
          <a:prstGeom prst="rect">
            <a:avLst/>
          </a:prstGeom>
          <a:noFill/>
          <a:ln w="9525">
            <a:noFill/>
            <a:miter lim="800000"/>
            <a:headEnd/>
            <a:tailEnd/>
          </a:ln>
        </p:spPr>
      </p:pic>
      <p:pic>
        <p:nvPicPr>
          <p:cNvPr id="16386" name="Afbeelding 2"/>
          <p:cNvPicPr>
            <a:picLocks noChangeAspect="1" noChangeArrowheads="1"/>
          </p:cNvPicPr>
          <p:nvPr/>
        </p:nvPicPr>
        <p:blipFill>
          <a:blip r:embed="rId3"/>
          <a:srcRect/>
          <a:stretch>
            <a:fillRect/>
          </a:stretch>
        </p:blipFill>
        <p:spPr bwMode="auto">
          <a:xfrm>
            <a:off x="6732588" y="0"/>
            <a:ext cx="2411412" cy="1628775"/>
          </a:xfrm>
          <a:prstGeom prst="rect">
            <a:avLst/>
          </a:prstGeom>
          <a:noFill/>
          <a:ln w="1">
            <a:noFill/>
            <a:miter lim="800000"/>
            <a:headEnd/>
            <a:tailEnd/>
          </a:ln>
        </p:spPr>
      </p:pic>
      <p:sp>
        <p:nvSpPr>
          <p:cNvPr id="16387" name="Tekstvak 4"/>
          <p:cNvSpPr txBox="1">
            <a:spLocks noChangeArrowheads="1"/>
          </p:cNvSpPr>
          <p:nvPr/>
        </p:nvSpPr>
        <p:spPr bwMode="auto">
          <a:xfrm>
            <a:off x="971550" y="1773238"/>
            <a:ext cx="7272338" cy="522287"/>
          </a:xfrm>
          <a:prstGeom prst="rect">
            <a:avLst/>
          </a:prstGeom>
          <a:noFill/>
          <a:ln w="9525">
            <a:noFill/>
            <a:miter lim="800000"/>
            <a:headEnd/>
            <a:tailEnd/>
          </a:ln>
        </p:spPr>
        <p:txBody>
          <a:bodyPr>
            <a:spAutoFit/>
          </a:bodyPr>
          <a:lstStyle/>
          <a:p>
            <a:r>
              <a:rPr lang="nl-NL" sz="2800">
                <a:latin typeface="Calibri" pitchFamily="34" charset="0"/>
              </a:rPr>
              <a:t>Teksten voor Musea, nieuwe presentatie</a:t>
            </a:r>
          </a:p>
        </p:txBody>
      </p:sp>
      <p:pic>
        <p:nvPicPr>
          <p:cNvPr id="16388" name="Picture 3"/>
          <p:cNvPicPr>
            <a:picLocks noChangeAspect="1" noChangeArrowheads="1"/>
          </p:cNvPicPr>
          <p:nvPr/>
        </p:nvPicPr>
        <p:blipFill>
          <a:blip r:embed="rId4"/>
          <a:srcRect/>
          <a:stretch>
            <a:fillRect/>
          </a:stretch>
        </p:blipFill>
        <p:spPr bwMode="auto">
          <a:xfrm>
            <a:off x="900113" y="2276475"/>
            <a:ext cx="7343775"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mtClean="0"/>
              <a:t>Missie</a:t>
            </a:r>
            <a:endParaRPr lang="nl-NL" smtClean="0"/>
          </a:p>
        </p:txBody>
      </p:sp>
      <p:sp>
        <p:nvSpPr>
          <p:cNvPr id="17410" name="Rectangle 3"/>
          <p:cNvSpPr>
            <a:spLocks noGrp="1"/>
          </p:cNvSpPr>
          <p:nvPr>
            <p:ph type="body" idx="1"/>
          </p:nvPr>
        </p:nvSpPr>
        <p:spPr/>
        <p:txBody>
          <a:bodyPr/>
          <a:lstStyle/>
          <a:p>
            <a:pPr marL="609600" indent="-609600" eaLnBrk="1" hangingPunct="1">
              <a:lnSpc>
                <a:spcPct val="80000"/>
              </a:lnSpc>
              <a:buFont typeface="Arial" charset="0"/>
              <a:buNone/>
            </a:pPr>
            <a:r>
              <a:rPr lang="nl-NL" sz="2800" b="1" smtClean="0"/>
              <a:t>	Missie Centrum voor Water</a:t>
            </a:r>
            <a:endParaRPr lang="nl-NL" sz="2800" smtClean="0"/>
          </a:p>
          <a:p>
            <a:pPr marL="609600" indent="-609600">
              <a:lnSpc>
                <a:spcPct val="80000"/>
              </a:lnSpc>
            </a:pPr>
            <a:r>
              <a:rPr lang="nl-NL" sz="2400" smtClean="0"/>
              <a:t>Het Centrum voor Water wil het publiek bewust maken van het spanningsveld tussen de thema’s waterveiligheid en waterkwaliteit in relatie tot de (onder)waternatuur. </a:t>
            </a:r>
          </a:p>
          <a:p>
            <a:pPr marL="609600" indent="-609600" eaLnBrk="1" hangingPunct="1">
              <a:lnSpc>
                <a:spcPct val="80000"/>
              </a:lnSpc>
            </a:pPr>
            <a:r>
              <a:rPr lang="nl-NL" sz="2400" smtClean="0"/>
              <a:t>Elke Nederlander moet daarom minimaal een keer het Centrum voor Water bezoeken om op interactieve en laagdrempelige wijze onderzoek te doen naar wat het betekent in Neder – Land te wonen.</a:t>
            </a:r>
          </a:p>
          <a:p>
            <a:pPr marL="609600" indent="-609600" eaLnBrk="1" hangingPunct="1">
              <a:lnSpc>
                <a:spcPct val="80000"/>
              </a:lnSpc>
            </a:pPr>
            <a:r>
              <a:rPr lang="nl-NL" sz="2400" smtClean="0"/>
              <a:t>Om succesvol te zijn in deze missie is het noodzakelijk dat wij actief zijn op drie domeinen:</a:t>
            </a:r>
            <a:endParaRPr lang="nl-NL" sz="2400" i="1" smtClean="0"/>
          </a:p>
          <a:p>
            <a:pPr marL="609600" indent="-609600" eaLnBrk="1" hangingPunct="1">
              <a:lnSpc>
                <a:spcPct val="80000"/>
              </a:lnSpc>
            </a:pPr>
            <a:r>
              <a:rPr lang="nl-NL" sz="1600" i="1" smtClean="0">
                <a:solidFill>
                  <a:schemeClr val="accent1"/>
                </a:solidFill>
              </a:rPr>
              <a:t>Het onderwijsveld;</a:t>
            </a:r>
            <a:endParaRPr lang="nl-NL" sz="1600" smtClean="0">
              <a:solidFill>
                <a:schemeClr val="accent1"/>
              </a:solidFill>
            </a:endParaRPr>
          </a:p>
          <a:p>
            <a:pPr marL="609600" indent="-609600" eaLnBrk="1" hangingPunct="1">
              <a:lnSpc>
                <a:spcPct val="80000"/>
              </a:lnSpc>
            </a:pPr>
            <a:r>
              <a:rPr lang="nl-NL" sz="1600" smtClean="0">
                <a:solidFill>
                  <a:schemeClr val="accent1"/>
                </a:solidFill>
              </a:rPr>
              <a:t>Samenwerking met stakeholders en de gemeente;</a:t>
            </a:r>
          </a:p>
          <a:p>
            <a:pPr marL="609600" indent="-609600" eaLnBrk="1" hangingPunct="1">
              <a:lnSpc>
                <a:spcPct val="80000"/>
              </a:lnSpc>
            </a:pPr>
            <a:r>
              <a:rPr lang="nl-NL" sz="1600" smtClean="0">
                <a:solidFill>
                  <a:schemeClr val="accent1"/>
                </a:solidFill>
              </a:rPr>
              <a:t>Samenwerking met de Jachthaven en andere ondernemers.</a:t>
            </a:r>
            <a:r>
              <a:rPr lang="nl-NL" sz="2800" smtClean="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r>
              <a:rPr lang="en-US" smtClean="0"/>
              <a:t>Visie</a:t>
            </a:r>
            <a:endParaRPr lang="nl-NL" smtClean="0"/>
          </a:p>
        </p:txBody>
      </p:sp>
      <p:sp>
        <p:nvSpPr>
          <p:cNvPr id="18434" name="Rectangle 3"/>
          <p:cNvSpPr>
            <a:spLocks noGrp="1"/>
          </p:cNvSpPr>
          <p:nvPr>
            <p:ph type="body" idx="1"/>
          </p:nvPr>
        </p:nvSpPr>
        <p:spPr/>
        <p:txBody>
          <a:bodyPr/>
          <a:lstStyle/>
          <a:p>
            <a:pPr marL="609600" indent="-609600" eaLnBrk="1" hangingPunct="1">
              <a:buFont typeface="Arial" charset="0"/>
              <a:buNone/>
            </a:pPr>
            <a:r>
              <a:rPr lang="nl-NL" b="1" smtClean="0"/>
              <a:t>	Visie Centrum voor Water</a:t>
            </a:r>
            <a:endParaRPr lang="nl-NL" smtClean="0"/>
          </a:p>
          <a:p>
            <a:pPr marL="609600" indent="-609600" eaLnBrk="1" hangingPunct="1">
              <a:buFont typeface="Arial" charset="0"/>
              <a:buNone/>
            </a:pPr>
            <a:r>
              <a:rPr lang="nl-NL" smtClean="0"/>
              <a:t>	Water omringt ons. Is vijand en vriend. Het Poldermuseum toont op aantrekkelijke wijze hoe bijzonder het wonen in Neder – Land is en wat er nu en in de toekomst nodig is om laagland bewoonbaar te houden.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en-US" smtClean="0"/>
              <a:t>Strategie</a:t>
            </a:r>
            <a:endParaRPr lang="nl-NL" smtClean="0"/>
          </a:p>
        </p:txBody>
      </p:sp>
      <p:sp>
        <p:nvSpPr>
          <p:cNvPr id="19458" name="Rectangle 3"/>
          <p:cNvSpPr>
            <a:spLocks noGrp="1"/>
          </p:cNvSpPr>
          <p:nvPr>
            <p:ph type="body" idx="1"/>
          </p:nvPr>
        </p:nvSpPr>
        <p:spPr/>
        <p:txBody>
          <a:bodyPr/>
          <a:lstStyle/>
          <a:p>
            <a:pPr marL="609600" indent="-609600" eaLnBrk="1" hangingPunct="1">
              <a:lnSpc>
                <a:spcPct val="80000"/>
              </a:lnSpc>
              <a:buFont typeface="Arial" charset="0"/>
              <a:buNone/>
            </a:pPr>
            <a:r>
              <a:rPr lang="nl-NL" sz="2000" b="1" smtClean="0"/>
              <a:t>	Strategie: Ambities en doelen</a:t>
            </a:r>
          </a:p>
          <a:p>
            <a:pPr marL="609600" indent="-609600" eaLnBrk="1" hangingPunct="1">
              <a:lnSpc>
                <a:spcPct val="80000"/>
              </a:lnSpc>
              <a:buFont typeface="Arial" charset="0"/>
              <a:buNone/>
            </a:pPr>
            <a:endParaRPr lang="nl-NL" sz="2000" smtClean="0"/>
          </a:p>
          <a:p>
            <a:pPr marL="990600" lvl="1" indent="-533400" eaLnBrk="1" hangingPunct="1">
              <a:lnSpc>
                <a:spcPct val="80000"/>
              </a:lnSpc>
              <a:buFont typeface="Arial" charset="0"/>
              <a:buNone/>
            </a:pPr>
            <a:endParaRPr lang="nl-NL" sz="1800" smtClean="0"/>
          </a:p>
          <a:p>
            <a:pPr marL="990600" lvl="1" indent="-533400" eaLnBrk="1" hangingPunct="1">
              <a:lnSpc>
                <a:spcPct val="80000"/>
              </a:lnSpc>
            </a:pPr>
            <a:endParaRPr lang="nl-NL" sz="1800" smtClean="0"/>
          </a:p>
          <a:p>
            <a:pPr marL="609600" indent="-609600" eaLnBrk="1" hangingPunct="1">
              <a:lnSpc>
                <a:spcPct val="80000"/>
              </a:lnSpc>
            </a:pPr>
            <a:r>
              <a:rPr lang="nl-NL" sz="2000" smtClean="0"/>
              <a:t>Om de doelgroepen te enthousiasmeren voor kennis van water heeft het Centrum voor Water de ambitie om:</a:t>
            </a:r>
            <a:br>
              <a:rPr lang="nl-NL" sz="2000" smtClean="0"/>
            </a:br>
            <a:endParaRPr lang="nl-NL" sz="2000" smtClean="0"/>
          </a:p>
          <a:p>
            <a:pPr marL="609600" indent="-609600" eaLnBrk="1" hangingPunct="1">
              <a:lnSpc>
                <a:spcPct val="80000"/>
              </a:lnSpc>
              <a:buFont typeface="Arial" charset="0"/>
              <a:buNone/>
            </a:pPr>
            <a:r>
              <a:rPr lang="nl-NL" sz="2000" smtClean="0"/>
              <a:t>	Het juiste, actuele de diverse beeld over het water, vriend en vijand, uit te dragen. Veel jongeren – en hun ouders – hebben dit beeld onvoldoende. Het Centrum voor Water wil het juiste beeld duidelijk over het voetlicht brengen. In het vormen van dit beeld moeten wij samenwerken met de stakeholders in de watertechnische wereld.</a:t>
            </a:r>
          </a:p>
          <a:p>
            <a:pPr marL="609600" indent="-609600" eaLnBrk="1" hangingPunct="1">
              <a:lnSpc>
                <a:spcPct val="80000"/>
              </a:lnSpc>
              <a:buFont typeface="Arial" charset="0"/>
              <a:buNone/>
            </a:pPr>
            <a:endParaRPr lang="nl-NL" sz="2000" smtClean="0"/>
          </a:p>
          <a:p>
            <a:pPr marL="609600" indent="-609600" eaLnBrk="1" hangingPunct="1">
              <a:lnSpc>
                <a:spcPct val="80000"/>
              </a:lnSpc>
            </a:pPr>
            <a:r>
              <a:rPr lang="nl-NL" sz="2000" smtClean="0"/>
              <a:t>Samenwerken met Watereducatie platform Nederland, ZZM en overige partijen.</a:t>
            </a:r>
          </a:p>
          <a:p>
            <a:pPr marL="609600" indent="-609600" eaLnBrk="1" hangingPunct="1">
              <a:lnSpc>
                <a:spcPct val="80000"/>
              </a:lnSpc>
              <a:buFont typeface="Arial" charset="0"/>
              <a:buNone/>
            </a:pPr>
            <a:endParaRPr lang="nl-NL" sz="2000" smtClean="0"/>
          </a:p>
          <a:p>
            <a:pPr marL="990600" lvl="1" indent="-533400" eaLnBrk="1" hangingPunct="1">
              <a:lnSpc>
                <a:spcPct val="80000"/>
              </a:lnSpc>
              <a:buFont typeface="Arial" charset="0"/>
              <a:buNone/>
            </a:pPr>
            <a:endParaRPr lang="nl-NL" sz="1800" smtClean="0"/>
          </a:p>
          <a:p>
            <a:pPr marL="609600" indent="-609600" eaLnBrk="1" hangingPunct="1">
              <a:lnSpc>
                <a:spcPct val="80000"/>
              </a:lnSpc>
              <a:buFont typeface="Arial" charset="0"/>
              <a:buNone/>
            </a:pPr>
            <a:endParaRPr lang="nl-NL" sz="20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r>
              <a:rPr lang="en-US" smtClean="0"/>
              <a:t>Doelgroepen</a:t>
            </a:r>
            <a:endParaRPr lang="nl-NL" smtClean="0"/>
          </a:p>
        </p:txBody>
      </p:sp>
      <p:sp>
        <p:nvSpPr>
          <p:cNvPr id="20482" name="Rectangle 3"/>
          <p:cNvSpPr>
            <a:spLocks noGrp="1"/>
          </p:cNvSpPr>
          <p:nvPr>
            <p:ph type="body" idx="1"/>
          </p:nvPr>
        </p:nvSpPr>
        <p:spPr/>
        <p:txBody>
          <a:bodyPr/>
          <a:lstStyle/>
          <a:p>
            <a:pPr>
              <a:lnSpc>
                <a:spcPct val="90000"/>
              </a:lnSpc>
            </a:pPr>
            <a:r>
              <a:rPr lang="nl-NL" smtClean="0"/>
              <a:t>Doelgroepen</a:t>
            </a:r>
          </a:p>
          <a:p>
            <a:pPr>
              <a:lnSpc>
                <a:spcPct val="90000"/>
              </a:lnSpc>
            </a:pPr>
            <a:r>
              <a:rPr lang="nl-NL" smtClean="0"/>
              <a:t>- gezinnen met kinderen vanaf 4 jaar</a:t>
            </a:r>
          </a:p>
          <a:p>
            <a:pPr>
              <a:lnSpc>
                <a:spcPct val="90000"/>
              </a:lnSpc>
            </a:pPr>
            <a:r>
              <a:rPr lang="nl-NL" smtClean="0"/>
              <a:t>- dagjesmensen/recreanten</a:t>
            </a:r>
          </a:p>
          <a:p>
            <a:pPr>
              <a:lnSpc>
                <a:spcPct val="90000"/>
              </a:lnSpc>
            </a:pPr>
            <a:r>
              <a:rPr lang="nl-NL" smtClean="0"/>
              <a:t>- basisonderwijs</a:t>
            </a:r>
          </a:p>
          <a:p>
            <a:pPr>
              <a:lnSpc>
                <a:spcPct val="90000"/>
              </a:lnSpc>
            </a:pPr>
            <a:r>
              <a:rPr lang="nl-NL" smtClean="0"/>
              <a:t>- wandelaars, fietsers, watersporters</a:t>
            </a:r>
          </a:p>
          <a:p>
            <a:pPr>
              <a:lnSpc>
                <a:spcPct val="90000"/>
              </a:lnSpc>
            </a:pPr>
            <a:r>
              <a:rPr lang="nl-NL" smtClean="0"/>
              <a:t>- deskundigen waterbeheer en (onder)waternatuur</a:t>
            </a:r>
          </a:p>
          <a:p>
            <a:pPr>
              <a:lnSpc>
                <a:spcPct val="90000"/>
              </a:lnSpc>
            </a:pPr>
            <a:r>
              <a:rPr lang="nl-NL" smtClean="0"/>
              <a:t>- bedrijfsuitjes en familiefeestjes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Afbeelding 1" descr="poldermuseum.gif"/>
          <p:cNvPicPr>
            <a:picLocks noChangeAspect="1"/>
          </p:cNvPicPr>
          <p:nvPr/>
        </p:nvPicPr>
        <p:blipFill>
          <a:blip r:embed="rId2"/>
          <a:srcRect/>
          <a:stretch>
            <a:fillRect/>
          </a:stretch>
        </p:blipFill>
        <p:spPr bwMode="auto">
          <a:xfrm>
            <a:off x="0" y="0"/>
            <a:ext cx="1905000" cy="1228725"/>
          </a:xfrm>
          <a:prstGeom prst="rect">
            <a:avLst/>
          </a:prstGeom>
          <a:noFill/>
          <a:ln w="9525">
            <a:noFill/>
            <a:miter lim="800000"/>
            <a:headEnd/>
            <a:tailEnd/>
          </a:ln>
        </p:spPr>
      </p:pic>
      <p:pic>
        <p:nvPicPr>
          <p:cNvPr id="21506" name="Afbeelding 2"/>
          <p:cNvPicPr>
            <a:picLocks noChangeAspect="1" noChangeArrowheads="1"/>
          </p:cNvPicPr>
          <p:nvPr/>
        </p:nvPicPr>
        <p:blipFill>
          <a:blip r:embed="rId3"/>
          <a:srcRect/>
          <a:stretch>
            <a:fillRect/>
          </a:stretch>
        </p:blipFill>
        <p:spPr bwMode="auto">
          <a:xfrm>
            <a:off x="6767513" y="0"/>
            <a:ext cx="2376487" cy="1628775"/>
          </a:xfrm>
          <a:prstGeom prst="rect">
            <a:avLst/>
          </a:prstGeom>
          <a:noFill/>
          <a:ln w="1">
            <a:noFill/>
            <a:miter lim="800000"/>
            <a:headEnd/>
            <a:tailEnd/>
          </a:ln>
        </p:spPr>
      </p:pic>
      <p:pic>
        <p:nvPicPr>
          <p:cNvPr id="21507" name="Picture 3"/>
          <p:cNvPicPr>
            <a:picLocks noChangeAspect="1" noChangeArrowheads="1"/>
          </p:cNvPicPr>
          <p:nvPr/>
        </p:nvPicPr>
        <p:blipFill>
          <a:blip r:embed="rId4"/>
          <a:srcRect/>
          <a:stretch>
            <a:fillRect/>
          </a:stretch>
        </p:blipFill>
        <p:spPr bwMode="auto">
          <a:xfrm>
            <a:off x="0" y="2852738"/>
            <a:ext cx="9144000" cy="2960687"/>
          </a:xfrm>
          <a:prstGeom prst="rect">
            <a:avLst/>
          </a:prstGeom>
          <a:noFill/>
          <a:ln w="9525">
            <a:noFill/>
            <a:miter lim="800000"/>
            <a:headEnd/>
            <a:tailEnd/>
          </a:ln>
        </p:spPr>
      </p:pic>
      <p:sp>
        <p:nvSpPr>
          <p:cNvPr id="21508" name="Tekstvak 6"/>
          <p:cNvSpPr txBox="1">
            <a:spLocks noChangeArrowheads="1"/>
          </p:cNvSpPr>
          <p:nvPr/>
        </p:nvSpPr>
        <p:spPr bwMode="auto">
          <a:xfrm>
            <a:off x="900113" y="1557338"/>
            <a:ext cx="7127875" cy="1384300"/>
          </a:xfrm>
          <a:prstGeom prst="rect">
            <a:avLst/>
          </a:prstGeom>
          <a:noFill/>
          <a:ln w="9525">
            <a:noFill/>
            <a:miter lim="800000"/>
            <a:headEnd/>
            <a:tailEnd/>
          </a:ln>
        </p:spPr>
        <p:txBody>
          <a:bodyPr>
            <a:spAutoFit/>
          </a:bodyPr>
          <a:lstStyle/>
          <a:p>
            <a:pPr algn="ctr"/>
            <a:r>
              <a:rPr lang="nl-NL" sz="2800">
                <a:latin typeface="Calibri" pitchFamily="34" charset="0"/>
              </a:rPr>
              <a:t>De verhaallijn begint bij de Mechanische held, de menselijke held in 1916 en vervolgens alles tussen toen en heden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496</Words>
  <Application>Microsoft Office PowerPoint</Application>
  <PresentationFormat>On-screen Show (4:3)</PresentationFormat>
  <Paragraphs>78</Paragraphs>
  <Slides>28</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28</vt:i4>
      </vt:variant>
    </vt:vector>
  </HeadingPairs>
  <TitlesOfParts>
    <vt:vector size="31" baseType="lpstr">
      <vt:lpstr>Arial</vt:lpstr>
      <vt:lpstr>Calibri</vt:lpstr>
      <vt:lpstr>Office-thema</vt:lpstr>
      <vt:lpstr>Huidige stand herpositionering Poldermuseum “Het Grootslag”naar het  Centrum voor Water</vt:lpstr>
      <vt:lpstr>Even voorstellen</vt:lpstr>
      <vt:lpstr>Slide 3</vt:lpstr>
      <vt:lpstr>Slide 4</vt:lpstr>
      <vt:lpstr>Missie</vt:lpstr>
      <vt:lpstr>Visie</vt:lpstr>
      <vt:lpstr>Strategie</vt:lpstr>
      <vt:lpstr>Doelgroepen</vt:lpstr>
      <vt:lpstr>Slide 9</vt:lpstr>
      <vt:lpstr>Duurzame recreatie en educatie</vt:lpstr>
      <vt:lpstr>Onderwaterexperience</vt:lpstr>
      <vt:lpstr>Koopmanspolder</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Uitkijktoren </vt:lpstr>
      <vt:lpstr>Uitkijktoren 30 meter hoog</vt:lpstr>
      <vt:lpstr>Slide 27</vt:lpstr>
      <vt:lpstr>Slide 28</vt:lpstr>
    </vt:vector>
  </TitlesOfParts>
  <Company>KCB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Herpositionering Poldermusem “Het Grootslag”</dc:title>
  <dc:creator>R. keur</dc:creator>
  <cp:lastModifiedBy>Nico</cp:lastModifiedBy>
  <cp:revision>88</cp:revision>
  <dcterms:created xsi:type="dcterms:W3CDTF">2015-03-16T21:41:39Z</dcterms:created>
  <dcterms:modified xsi:type="dcterms:W3CDTF">2018-03-28T12:22:34Z</dcterms:modified>
</cp:coreProperties>
</file>