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6" r:id="rId3"/>
    <p:sldId id="285" r:id="rId4"/>
    <p:sldId id="294" r:id="rId5"/>
    <p:sldId id="265" r:id="rId6"/>
    <p:sldId id="287" r:id="rId7"/>
    <p:sldId id="284" r:id="rId8"/>
    <p:sldId id="288" r:id="rId9"/>
    <p:sldId id="292" r:id="rId10"/>
    <p:sldId id="290" r:id="rId11"/>
    <p:sldId id="291" r:id="rId12"/>
    <p:sldId id="296" r:id="rId13"/>
    <p:sldId id="297" r:id="rId14"/>
    <p:sldId id="283" r:id="rId15"/>
    <p:sldId id="266" r:id="rId16"/>
    <p:sldId id="269" r:id="rId17"/>
    <p:sldId id="270" r:id="rId18"/>
    <p:sldId id="271" r:id="rId19"/>
    <p:sldId id="305" r:id="rId20"/>
    <p:sldId id="276" r:id="rId21"/>
    <p:sldId id="262" r:id="rId22"/>
    <p:sldId id="289" r:id="rId23"/>
    <p:sldId id="272" r:id="rId24"/>
    <p:sldId id="273" r:id="rId25"/>
    <p:sldId id="263" r:id="rId26"/>
    <p:sldId id="275" r:id="rId27"/>
    <p:sldId id="274" r:id="rId28"/>
    <p:sldId id="280" r:id="rId29"/>
    <p:sldId id="298" r:id="rId30"/>
    <p:sldId id="299" r:id="rId31"/>
    <p:sldId id="300" r:id="rId32"/>
    <p:sldId id="301" r:id="rId33"/>
    <p:sldId id="302" r:id="rId34"/>
    <p:sldId id="306" r:id="rId35"/>
    <p:sldId id="303" r:id="rId36"/>
    <p:sldId id="281" r:id="rId37"/>
    <p:sldId id="282" r:id="rId38"/>
    <p:sldId id="279" r:id="rId39"/>
    <p:sldId id="307" r:id="rId40"/>
    <p:sldId id="304" r:id="rId41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D2D2D2"/>
    <a:srgbClr val="DCDCDC"/>
    <a:srgbClr val="C8C8C8"/>
    <a:srgbClr val="FEFEFE"/>
    <a:srgbClr val="FFFFFE"/>
    <a:srgbClr val="B2B2B2"/>
    <a:srgbClr val="A6A698"/>
    <a:srgbClr val="008B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23 mei 2013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0F1C1D6C-4B74-4CA6-AD23-50FFC11087F7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Effectmodule</a:t>
            </a:r>
            <a:r>
              <a:rPr lang="en-US" dirty="0" smtClean="0"/>
              <a:t> </a:t>
            </a:r>
            <a:r>
              <a:rPr lang="en-US" dirty="0" err="1" smtClean="0"/>
              <a:t>natuur</a:t>
            </a:r>
            <a:r>
              <a:rPr lang="en-US" dirty="0"/>
              <a:t/>
            </a:r>
            <a:br>
              <a:rPr lang="en-US" dirty="0"/>
            </a:br>
            <a:r>
              <a:rPr lang="en-US" sz="2400" b="0" dirty="0" err="1" smtClean="0"/>
              <a:t>Resultaten</a:t>
            </a:r>
            <a:endParaRPr 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255"/>
          <a:stretch/>
        </p:blipFill>
        <p:spPr>
          <a:xfrm>
            <a:off x="4267200" y="4572000"/>
            <a:ext cx="3249168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4672012"/>
            <a:ext cx="1450730" cy="40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Modelkoppeling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Neerschaling</a:t>
            </a:r>
            <a:r>
              <a:rPr lang="en-US" sz="1800" b="0" dirty="0" smtClean="0"/>
              <a:t> 250 </a:t>
            </a:r>
            <a:r>
              <a:rPr lang="en-US" sz="1800" b="0" dirty="0" smtClean="0">
                <a:sym typeface="Wingdings" pitchFamily="2" charset="2"/>
              </a:rPr>
              <a:t> 25 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21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28" descr="gvg25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888" y="1138872"/>
            <a:ext cx="8549640" cy="5353368"/>
          </a:xfrm>
          <a:prstGeom prst="rect">
            <a:avLst/>
          </a:prstGeom>
        </p:spPr>
      </p:pic>
      <p:pic>
        <p:nvPicPr>
          <p:cNvPr id="13" name="Afbeelding 30" descr="gxgleg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8456" y="1234440"/>
            <a:ext cx="88228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29" descr="gvg2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348" y="1141412"/>
            <a:ext cx="8535035" cy="5350828"/>
          </a:xfrm>
          <a:prstGeom prst="rect">
            <a:avLst/>
          </a:prstGeom>
        </p:spPr>
      </p:pic>
      <p:pic>
        <p:nvPicPr>
          <p:cNvPr id="6" name="Afbeelding 30" descr="gxgleg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8456" y="1234440"/>
            <a:ext cx="882287" cy="13716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Modelkoppeling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Neerschaling</a:t>
            </a:r>
            <a:r>
              <a:rPr lang="en-US" sz="1800" b="0" dirty="0" smtClean="0"/>
              <a:t> 250 </a:t>
            </a:r>
            <a:r>
              <a:rPr lang="en-US" sz="1800" b="0" dirty="0" smtClean="0">
                <a:sym typeface="Wingdings" pitchFamily="2" charset="2"/>
              </a:rPr>
              <a:t> 25 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DEMNAT</a:t>
            </a:r>
            <a:endParaRPr lang="en-US" b="0" dirty="0"/>
          </a:p>
        </p:txBody>
      </p:sp>
      <p:sp>
        <p:nvSpPr>
          <p:cNvPr id="14" name="TextBox 8"/>
          <p:cNvSpPr txBox="1"/>
          <p:nvPr/>
        </p:nvSpPr>
        <p:spPr>
          <a:xfrm>
            <a:off x="673196" y="1199843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Minder relevant: </a:t>
            </a:r>
            <a:r>
              <a:rPr lang="nl-NL" i="1" dirty="0" smtClean="0"/>
              <a:t>gebruik is anders dan bij PW en VSN, maar ook de aanpak</a:t>
            </a:r>
            <a:endParaRPr lang="en-US" i="1" dirty="0"/>
          </a:p>
        </p:txBody>
      </p:sp>
      <p:pic>
        <p:nvPicPr>
          <p:cNvPr id="12" name="Afbeelding 47" descr="na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496" y="1612225"/>
            <a:ext cx="2844000" cy="3359229"/>
          </a:xfrm>
          <a:prstGeom prst="rect">
            <a:avLst/>
          </a:prstGeom>
        </p:spPr>
      </p:pic>
      <p:pic>
        <p:nvPicPr>
          <p:cNvPr id="13" name="Afbeelding 48" descr="voc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7432" y="1606710"/>
            <a:ext cx="2844000" cy="3333684"/>
          </a:xfrm>
          <a:prstGeom prst="rect">
            <a:avLst/>
          </a:prstGeom>
        </p:spPr>
      </p:pic>
      <p:pic>
        <p:nvPicPr>
          <p:cNvPr id="16" name="Afbeelding 49" descr="droog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6080" y="1587986"/>
            <a:ext cx="2844000" cy="3352843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>
          <a:xfrm>
            <a:off x="560420" y="5211011"/>
            <a:ext cx="5019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Nat: klei, veen, beekdalen</a:t>
            </a:r>
          </a:p>
          <a:p>
            <a:r>
              <a:rPr lang="nl-NL" dirty="0" smtClean="0"/>
              <a:t>Vochtig: komt meeste voor</a:t>
            </a:r>
          </a:p>
          <a:p>
            <a:r>
              <a:rPr lang="nl-NL" dirty="0" smtClean="0"/>
              <a:t>Droog: duinen, stuwwallen, droge zandgronden</a:t>
            </a:r>
            <a:endParaRPr lang="en-US" dirty="0"/>
          </a:p>
        </p:txBody>
      </p:sp>
      <p:sp>
        <p:nvSpPr>
          <p:cNvPr id="19" name="TextBox 8"/>
          <p:cNvSpPr txBox="1"/>
          <p:nvPr/>
        </p:nvSpPr>
        <p:spPr>
          <a:xfrm>
            <a:off x="1124300" y="452216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Nat</a:t>
            </a:r>
            <a:endParaRPr lang="en-US" b="1" dirty="0"/>
          </a:p>
        </p:txBody>
      </p:sp>
      <p:sp>
        <p:nvSpPr>
          <p:cNvPr id="20" name="TextBox 8"/>
          <p:cNvSpPr txBox="1"/>
          <p:nvPr/>
        </p:nvSpPr>
        <p:spPr>
          <a:xfrm>
            <a:off x="3891884" y="4500827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Vochtig</a:t>
            </a:r>
            <a:endParaRPr lang="en-US" b="1" dirty="0"/>
          </a:p>
        </p:txBody>
      </p:sp>
      <p:sp>
        <p:nvSpPr>
          <p:cNvPr id="21" name="TextBox 8"/>
          <p:cNvSpPr txBox="1"/>
          <p:nvPr/>
        </p:nvSpPr>
        <p:spPr>
          <a:xfrm>
            <a:off x="6796628" y="447034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Droog</a:t>
            </a:r>
            <a:endParaRPr lang="en-US" b="1" dirty="0"/>
          </a:p>
        </p:txBody>
      </p:sp>
      <p:pic>
        <p:nvPicPr>
          <p:cNvPr id="15" name="Afbeelding 14" descr="vochtle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643" y="1681900"/>
            <a:ext cx="733136" cy="7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DEMNAT</a:t>
            </a:r>
            <a:endParaRPr lang="en-US" b="0" dirty="0"/>
          </a:p>
        </p:txBody>
      </p:sp>
      <p:sp>
        <p:nvSpPr>
          <p:cNvPr id="14" name="TextBox 8"/>
          <p:cNvSpPr txBox="1"/>
          <p:nvPr/>
        </p:nvSpPr>
        <p:spPr>
          <a:xfrm>
            <a:off x="636620" y="112669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Potentiële standplaatsen!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125" y="3724084"/>
            <a:ext cx="2338835" cy="273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02" y="1929383"/>
            <a:ext cx="2348426" cy="274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644" y="3724846"/>
            <a:ext cx="2330704" cy="273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2300" y="1926399"/>
            <a:ext cx="2315614" cy="273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051560" y="4169664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 smtClean="0"/>
              <a:t>X27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7584" y="5995416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 smtClean="0"/>
              <a:t>K27</a:t>
            </a:r>
            <a:endParaRPr lang="en-US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190744" y="4221480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 smtClean="0"/>
              <a:t>X28</a:t>
            </a:r>
            <a:endParaRPr lang="en-US" b="1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806" y="5605272"/>
            <a:ext cx="867540" cy="59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264408" y="1947672"/>
            <a:ext cx="72167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000" b="1" dirty="0" smtClean="0"/>
              <a:t>&lt; 5 ha</a:t>
            </a:r>
          </a:p>
          <a:p>
            <a:r>
              <a:rPr lang="nl-NL" sz="1000" b="1" dirty="0" smtClean="0"/>
              <a:t>5 – 30 ha</a:t>
            </a:r>
          </a:p>
          <a:p>
            <a:r>
              <a:rPr lang="nl-NL" sz="1000" b="1" dirty="0" smtClean="0"/>
              <a:t>&gt; 30 ha</a:t>
            </a:r>
            <a:endParaRPr lang="en-US" sz="1000" b="1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1366793" y="1570982"/>
            <a:ext cx="1896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i="1" dirty="0" smtClean="0">
                <a:solidFill>
                  <a:srgbClr val="FF0000"/>
                </a:solidFill>
              </a:rPr>
              <a:t>Nat, matig voedselrijk</a:t>
            </a:r>
            <a:endParaRPr lang="en-US" sz="1400" i="1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768" y="6047232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 smtClean="0"/>
              <a:t>K28</a:t>
            </a:r>
            <a:endParaRPr lang="en-US" b="1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5350529" y="1567934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i="1" dirty="0" smtClean="0">
                <a:solidFill>
                  <a:srgbClr val="FF0000"/>
                </a:solidFill>
              </a:rPr>
              <a:t>Nat, zeer voedselrijk</a:t>
            </a:r>
            <a:endParaRPr lang="en-US" sz="1400" i="1" dirty="0" smtClean="0">
              <a:solidFill>
                <a:srgbClr val="FF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7520" y="2011680"/>
            <a:ext cx="277604" cy="46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200" y="1051200"/>
            <a:ext cx="43370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3" y="1060824"/>
            <a:ext cx="43497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Vochttoestand</a:t>
            </a:r>
            <a:endParaRPr lang="en-US" b="0" dirty="0"/>
          </a:p>
        </p:txBody>
      </p:sp>
      <p:sp>
        <p:nvSpPr>
          <p:cNvPr id="14" name="TextBox 8"/>
          <p:cNvSpPr txBox="1"/>
          <p:nvPr/>
        </p:nvSpPr>
        <p:spPr>
          <a:xfrm>
            <a:off x="142844" y="105353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en-US" dirty="0" smtClean="0"/>
              <a:t>Fm</a:t>
            </a:r>
            <a:endParaRPr lang="en-US" dirty="0"/>
          </a:p>
        </p:txBody>
      </p:sp>
      <p:sp>
        <p:nvSpPr>
          <p:cNvPr id="15" name="TextBox 9"/>
          <p:cNvSpPr txBox="1"/>
          <p:nvPr/>
        </p:nvSpPr>
        <p:spPr>
          <a:xfrm>
            <a:off x="4776941" y="1052736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</a:p>
          <a:p>
            <a:r>
              <a:rPr lang="en-US" dirty="0" err="1" smtClean="0"/>
              <a:t>Fellen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8148" y="4733365"/>
            <a:ext cx="167768" cy="151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3956428" y="4622610"/>
            <a:ext cx="719071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nat</a:t>
            </a:r>
            <a:endParaRPr lang="en-US" sz="1500" dirty="0" smtClean="0"/>
          </a:p>
          <a:p>
            <a:r>
              <a:rPr lang="en-US" sz="1500" dirty="0" smtClean="0"/>
              <a:t>.</a:t>
            </a:r>
          </a:p>
          <a:p>
            <a:r>
              <a:rPr lang="en-US" sz="1500" dirty="0" smtClean="0"/>
              <a:t>.</a:t>
            </a:r>
          </a:p>
          <a:p>
            <a:r>
              <a:rPr lang="en-US" sz="1500" dirty="0" smtClean="0"/>
              <a:t>.</a:t>
            </a:r>
          </a:p>
          <a:p>
            <a:r>
              <a:rPr lang="en-US" sz="1500" dirty="0" smtClean="0"/>
              <a:t>.</a:t>
            </a:r>
          </a:p>
          <a:p>
            <a:r>
              <a:rPr lang="en-US" sz="1500" dirty="0" smtClean="0"/>
              <a:t>.</a:t>
            </a:r>
          </a:p>
          <a:p>
            <a:r>
              <a:rPr lang="en-US" sz="1500" dirty="0" err="1" smtClean="0"/>
              <a:t>droog</a:t>
            </a:r>
            <a:endParaRPr lang="nl-NL" sz="15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39" y="5342967"/>
            <a:ext cx="2499005" cy="86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496" y="5342967"/>
            <a:ext cx="2551523" cy="87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33856" y="1801368"/>
            <a:ext cx="6400800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Redelijk goede correlatie </a:t>
            </a:r>
            <a:r>
              <a:rPr lang="nl-NL" sz="2000" dirty="0" err="1" smtClean="0"/>
              <a:t>Pearson</a:t>
            </a:r>
            <a:r>
              <a:rPr lang="nl-NL" sz="2000" dirty="0" smtClean="0"/>
              <a:t> R</a:t>
            </a:r>
            <a:r>
              <a:rPr lang="nl-NL" sz="2000" baseline="30000" dirty="0" smtClean="0"/>
              <a:t>2</a:t>
            </a:r>
            <a:r>
              <a:rPr lang="nl-NL" sz="2000" dirty="0" smtClean="0"/>
              <a:t> = 42%</a:t>
            </a:r>
          </a:p>
          <a:p>
            <a:r>
              <a:rPr lang="nl-NL" sz="2000" dirty="0" smtClean="0"/>
              <a:t>Ondanks verschillen in benadering</a:t>
            </a:r>
          </a:p>
          <a:p>
            <a:endParaRPr lang="nl-NL" sz="2000" dirty="0" smtClean="0"/>
          </a:p>
          <a:p>
            <a:r>
              <a:rPr lang="nl-NL" sz="2000" dirty="0" smtClean="0"/>
              <a:t>Hoge zandgronden scoren droog in beide modellen</a:t>
            </a:r>
          </a:p>
          <a:p>
            <a:r>
              <a:rPr lang="nl-NL" sz="2000" dirty="0" smtClean="0"/>
              <a:t>In PW is dat sterker dan in VSN</a:t>
            </a:r>
          </a:p>
          <a:p>
            <a:endParaRPr lang="nl-NL" sz="2000" dirty="0" smtClean="0"/>
          </a:p>
          <a:p>
            <a:r>
              <a:rPr lang="nl-NL" sz="2000" dirty="0" smtClean="0"/>
              <a:t>Verschillen voor de hoogveengebieden</a:t>
            </a:r>
          </a:p>
          <a:p>
            <a:r>
              <a:rPr lang="nl-NL" sz="2000" dirty="0" smtClean="0"/>
              <a:t>PW lijkt daar droger dan VSN</a:t>
            </a:r>
          </a:p>
          <a:p>
            <a:endParaRPr lang="nl-NL" sz="2000" dirty="0" smtClean="0"/>
          </a:p>
          <a:p>
            <a:r>
              <a:rPr lang="nl-NL" sz="2000" dirty="0" smtClean="0"/>
              <a:t>In PW meer gebieden in beeld in laag NL (nat)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3361" y="1062070"/>
            <a:ext cx="43434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65" y="1067225"/>
            <a:ext cx="43434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Zuurgraad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korte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6" name="TextBox 8"/>
          <p:cNvSpPr txBox="1"/>
          <p:nvPr/>
        </p:nvSpPr>
        <p:spPr>
          <a:xfrm>
            <a:off x="142844" y="105353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en-US" dirty="0" err="1" smtClean="0"/>
              <a:t>Rm</a:t>
            </a:r>
            <a:endParaRPr lang="en-US" dirty="0"/>
          </a:p>
        </p:txBody>
      </p:sp>
      <p:sp>
        <p:nvSpPr>
          <p:cNvPr id="17" name="TextBox 9"/>
          <p:cNvSpPr txBox="1"/>
          <p:nvPr/>
        </p:nvSpPr>
        <p:spPr>
          <a:xfrm>
            <a:off x="4776941" y="1052736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</a:p>
          <a:p>
            <a:r>
              <a:rPr lang="en-US" dirty="0" err="1" smtClean="0"/>
              <a:t>Rellen</a:t>
            </a:r>
            <a:endParaRPr lang="en-US" dirty="0"/>
          </a:p>
        </p:txBody>
      </p:sp>
      <p:grpSp>
        <p:nvGrpSpPr>
          <p:cNvPr id="13" name="Groep 12"/>
          <p:cNvGrpSpPr/>
          <p:nvPr/>
        </p:nvGrpSpPr>
        <p:grpSpPr>
          <a:xfrm>
            <a:off x="3575761" y="4846719"/>
            <a:ext cx="1121749" cy="1538883"/>
            <a:chOff x="3575761" y="4846719"/>
            <a:chExt cx="1121749" cy="1538883"/>
          </a:xfrm>
        </p:grpSpPr>
        <p:sp>
          <p:nvSpPr>
            <p:cNvPr id="21" name="Tekstvak 20"/>
            <p:cNvSpPr txBox="1"/>
            <p:nvPr/>
          </p:nvSpPr>
          <p:spPr>
            <a:xfrm>
              <a:off x="3759200" y="4846719"/>
              <a:ext cx="938310" cy="15388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400" dirty="0" err="1" smtClean="0"/>
                <a:t>zuur</a:t>
              </a:r>
              <a:endParaRPr lang="en-US" sz="1400" dirty="0" smtClean="0"/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err="1" smtClean="0"/>
                <a:t>neutraal</a:t>
              </a:r>
              <a:endParaRPr lang="en-US" sz="1400" dirty="0" smtClean="0"/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dirty="0" err="1" smtClean="0"/>
                <a:t>basisch</a:t>
              </a:r>
              <a:endParaRPr lang="nl-NL" sz="1400" dirty="0" smtClean="0"/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5761" y="4915647"/>
              <a:ext cx="266365" cy="140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46" y="5342965"/>
            <a:ext cx="2442709" cy="84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934" y="5351929"/>
            <a:ext cx="2416399" cy="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400" y="1047950"/>
            <a:ext cx="43434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78" y="1054324"/>
            <a:ext cx="43497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Zuurgraad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hoge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6" name="TextBox 9"/>
          <p:cNvSpPr txBox="1"/>
          <p:nvPr/>
        </p:nvSpPr>
        <p:spPr>
          <a:xfrm>
            <a:off x="4776941" y="1052736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</a:p>
          <a:p>
            <a:r>
              <a:rPr lang="en-US" dirty="0" err="1" smtClean="0"/>
              <a:t>Rellen</a:t>
            </a:r>
            <a:endParaRPr lang="en-US" dirty="0"/>
          </a:p>
        </p:txBody>
      </p:sp>
      <p:sp>
        <p:nvSpPr>
          <p:cNvPr id="17" name="TextBox 8"/>
          <p:cNvSpPr txBox="1"/>
          <p:nvPr/>
        </p:nvSpPr>
        <p:spPr>
          <a:xfrm>
            <a:off x="142844" y="105353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en-US" dirty="0" err="1" smtClean="0"/>
              <a:t>Rm</a:t>
            </a:r>
            <a:endParaRPr lang="en-US" dirty="0"/>
          </a:p>
        </p:txBody>
      </p:sp>
      <p:grpSp>
        <p:nvGrpSpPr>
          <p:cNvPr id="12" name="Groep 11"/>
          <p:cNvGrpSpPr/>
          <p:nvPr/>
        </p:nvGrpSpPr>
        <p:grpSpPr>
          <a:xfrm>
            <a:off x="3575761" y="4846719"/>
            <a:ext cx="1121749" cy="1538883"/>
            <a:chOff x="3575761" y="4846719"/>
            <a:chExt cx="1121749" cy="1538883"/>
          </a:xfrm>
        </p:grpSpPr>
        <p:sp>
          <p:nvSpPr>
            <p:cNvPr id="13" name="Tekstvak 12"/>
            <p:cNvSpPr txBox="1"/>
            <p:nvPr/>
          </p:nvSpPr>
          <p:spPr>
            <a:xfrm>
              <a:off x="3759200" y="4846719"/>
              <a:ext cx="938310" cy="15388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400" dirty="0" err="1" smtClean="0"/>
                <a:t>zuur</a:t>
              </a:r>
              <a:endParaRPr lang="en-US" sz="1400" dirty="0" smtClean="0"/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smtClean="0"/>
                <a:t>.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 err="1" smtClean="0"/>
                <a:t>neutraal</a:t>
              </a:r>
              <a:endParaRPr lang="en-US" sz="1400" dirty="0" smtClean="0"/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dirty="0" err="1" smtClean="0"/>
                <a:t>basisch</a:t>
              </a:r>
              <a:endParaRPr lang="nl-NL" sz="1400" dirty="0" smtClean="0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5761" y="4915647"/>
              <a:ext cx="266365" cy="140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626" y="5387352"/>
            <a:ext cx="2544856" cy="8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0297" y="5351929"/>
            <a:ext cx="2509616" cy="85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33856" y="1801368"/>
            <a:ext cx="6400800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Redelijk correlatie </a:t>
            </a:r>
            <a:r>
              <a:rPr lang="nl-NL" sz="2000" dirty="0" err="1" smtClean="0"/>
              <a:t>Pearson</a:t>
            </a:r>
            <a:r>
              <a:rPr lang="nl-NL" sz="2000" dirty="0" smtClean="0"/>
              <a:t> R</a:t>
            </a:r>
            <a:r>
              <a:rPr lang="nl-NL" sz="2000" baseline="30000" dirty="0" smtClean="0"/>
              <a:t>2</a:t>
            </a:r>
            <a:r>
              <a:rPr lang="nl-NL" sz="2000" dirty="0" smtClean="0"/>
              <a:t> </a:t>
            </a:r>
          </a:p>
          <a:p>
            <a:r>
              <a:rPr lang="nl-NL" sz="2000" dirty="0" smtClean="0"/>
              <a:t>Kort = 55%</a:t>
            </a:r>
          </a:p>
          <a:p>
            <a:r>
              <a:rPr lang="nl-NL" sz="2000" dirty="0" smtClean="0"/>
              <a:t>Bos = 51%</a:t>
            </a:r>
          </a:p>
          <a:p>
            <a:endParaRPr lang="nl-NL" sz="2000" dirty="0" smtClean="0"/>
          </a:p>
          <a:p>
            <a:r>
              <a:rPr lang="nl-NL" sz="2000" dirty="0" smtClean="0"/>
              <a:t>Hoge zandgronden zuur in beide modellen</a:t>
            </a:r>
          </a:p>
          <a:p>
            <a:endParaRPr lang="nl-NL" sz="2000" dirty="0" smtClean="0"/>
          </a:p>
          <a:p>
            <a:r>
              <a:rPr lang="nl-NL" sz="2000" dirty="0" smtClean="0"/>
              <a:t>Laag NL meer neutraal, kleigronden met kalk</a:t>
            </a:r>
          </a:p>
          <a:p>
            <a:endParaRPr lang="nl-NL" sz="2000" dirty="0" smtClean="0"/>
          </a:p>
          <a:p>
            <a:r>
              <a:rPr lang="nl-NL" sz="2000" dirty="0" smtClean="0"/>
              <a:t>VSN heeft een </a:t>
            </a:r>
            <a:r>
              <a:rPr lang="nl-NL" sz="2000" dirty="0" err="1" smtClean="0"/>
              <a:t>Noord-Zuid</a:t>
            </a:r>
            <a:r>
              <a:rPr lang="nl-NL" sz="2000" dirty="0" smtClean="0"/>
              <a:t> </a:t>
            </a:r>
            <a:r>
              <a:rPr lang="nl-NL" sz="2000" dirty="0" err="1" smtClean="0"/>
              <a:t>gradient</a:t>
            </a:r>
            <a:r>
              <a:rPr lang="nl-NL" sz="2000" dirty="0" smtClean="0"/>
              <a:t> (zuiden zuurder), door totaal zuur depositie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4600" y="1042891"/>
            <a:ext cx="43497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54" y="1066464"/>
            <a:ext cx="43561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Voedselrijkdom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korte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5" name="TextBox 9"/>
          <p:cNvSpPr txBox="1"/>
          <p:nvPr/>
        </p:nvSpPr>
        <p:spPr>
          <a:xfrm>
            <a:off x="4776941" y="1052736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</a:p>
          <a:p>
            <a:r>
              <a:rPr lang="en-US" dirty="0" err="1" smtClean="0"/>
              <a:t>Nellen</a:t>
            </a:r>
            <a:endParaRPr lang="en-US" baseline="-25000" dirty="0"/>
          </a:p>
        </p:txBody>
      </p:sp>
      <p:sp>
        <p:nvSpPr>
          <p:cNvPr id="16" name="TextBox 8"/>
          <p:cNvSpPr txBox="1"/>
          <p:nvPr/>
        </p:nvSpPr>
        <p:spPr>
          <a:xfrm>
            <a:off x="142844" y="105353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en-US" dirty="0" smtClean="0"/>
              <a:t>Nm</a:t>
            </a:r>
            <a:endParaRPr lang="en-US" dirty="0"/>
          </a:p>
        </p:txBody>
      </p:sp>
      <p:grpSp>
        <p:nvGrpSpPr>
          <p:cNvPr id="17" name="Groep 16"/>
          <p:cNvGrpSpPr/>
          <p:nvPr/>
        </p:nvGrpSpPr>
        <p:grpSpPr>
          <a:xfrm>
            <a:off x="3496685" y="5232230"/>
            <a:ext cx="1155998" cy="1015663"/>
            <a:chOff x="3496685" y="5232230"/>
            <a:chExt cx="1155998" cy="1015663"/>
          </a:xfrm>
        </p:grpSpPr>
        <p:sp>
          <p:nvSpPr>
            <p:cNvPr id="14" name="Tekstvak 13"/>
            <p:cNvSpPr txBox="1"/>
            <p:nvPr/>
          </p:nvSpPr>
          <p:spPr>
            <a:xfrm>
              <a:off x="3705409" y="5232230"/>
              <a:ext cx="94727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/>
                <a:t>laag</a:t>
              </a:r>
              <a:endParaRPr lang="en-US" sz="1500" dirty="0" smtClean="0"/>
            </a:p>
            <a:p>
              <a:r>
                <a:rPr lang="en-US" sz="1500" dirty="0" smtClean="0"/>
                <a:t>.</a:t>
              </a:r>
            </a:p>
            <a:p>
              <a:r>
                <a:rPr lang="en-US" sz="1500" dirty="0" smtClean="0"/>
                <a:t>.</a:t>
              </a:r>
            </a:p>
            <a:p>
              <a:r>
                <a:rPr lang="en-US" sz="1500" dirty="0" err="1" smtClean="0"/>
                <a:t>hoog</a:t>
              </a:r>
              <a:endParaRPr lang="en-US" sz="1500" dirty="0" smtClean="0"/>
            </a:p>
          </p:txBody>
        </p: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6685" y="5307105"/>
              <a:ext cx="269390" cy="89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70" y="5342963"/>
            <a:ext cx="1738036" cy="94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299" y="5325233"/>
            <a:ext cx="2633008" cy="90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733" y="1042897"/>
            <a:ext cx="43561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59" y="1054324"/>
            <a:ext cx="43497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Voedselrijkom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hoge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7" name="TextBox 9"/>
          <p:cNvSpPr txBox="1"/>
          <p:nvPr/>
        </p:nvSpPr>
        <p:spPr>
          <a:xfrm>
            <a:off x="4776941" y="1052736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</a:p>
          <a:p>
            <a:r>
              <a:rPr lang="en-US" dirty="0" err="1" smtClean="0"/>
              <a:t>Nellen</a:t>
            </a:r>
            <a:endParaRPr lang="en-US" baseline="-25000" dirty="0"/>
          </a:p>
        </p:txBody>
      </p:sp>
      <p:sp>
        <p:nvSpPr>
          <p:cNvPr id="18" name="TextBox 8"/>
          <p:cNvSpPr txBox="1"/>
          <p:nvPr/>
        </p:nvSpPr>
        <p:spPr>
          <a:xfrm>
            <a:off x="142844" y="105353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en-US" dirty="0" smtClean="0"/>
              <a:t>Nm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41" y="5325035"/>
            <a:ext cx="2576917" cy="88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6591" y="5325036"/>
            <a:ext cx="2605363" cy="90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ep 13"/>
          <p:cNvGrpSpPr/>
          <p:nvPr/>
        </p:nvGrpSpPr>
        <p:grpSpPr>
          <a:xfrm>
            <a:off x="3496685" y="5232230"/>
            <a:ext cx="1155998" cy="1015663"/>
            <a:chOff x="3496685" y="5232230"/>
            <a:chExt cx="1155998" cy="1015663"/>
          </a:xfrm>
        </p:grpSpPr>
        <p:sp>
          <p:nvSpPr>
            <p:cNvPr id="20" name="Tekstvak 19"/>
            <p:cNvSpPr txBox="1"/>
            <p:nvPr/>
          </p:nvSpPr>
          <p:spPr>
            <a:xfrm>
              <a:off x="3705409" y="5232230"/>
              <a:ext cx="94727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/>
                <a:t>laag</a:t>
              </a:r>
              <a:endParaRPr lang="en-US" sz="1500" dirty="0" smtClean="0"/>
            </a:p>
            <a:p>
              <a:r>
                <a:rPr lang="en-US" sz="1500" dirty="0" smtClean="0"/>
                <a:t>.</a:t>
              </a:r>
            </a:p>
            <a:p>
              <a:r>
                <a:rPr lang="en-US" sz="1500" dirty="0" smtClean="0"/>
                <a:t>.</a:t>
              </a:r>
            </a:p>
            <a:p>
              <a:r>
                <a:rPr lang="en-US" sz="1500" dirty="0" err="1" smtClean="0"/>
                <a:t>hoog</a:t>
              </a:r>
              <a:endParaRPr lang="en-US" sz="1500" dirty="0" smtClean="0"/>
            </a:p>
          </p:txBody>
        </p: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6685" y="5307105"/>
              <a:ext cx="269390" cy="89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133856" y="1801368"/>
            <a:ext cx="64008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Slechte correlatie </a:t>
            </a:r>
            <a:r>
              <a:rPr lang="nl-NL" sz="2000" dirty="0" err="1" smtClean="0"/>
              <a:t>Pearson</a:t>
            </a:r>
            <a:r>
              <a:rPr lang="nl-NL" sz="2000" dirty="0" smtClean="0"/>
              <a:t> R</a:t>
            </a:r>
            <a:r>
              <a:rPr lang="nl-NL" sz="2000" baseline="30000" dirty="0" smtClean="0"/>
              <a:t>2</a:t>
            </a:r>
            <a:r>
              <a:rPr lang="nl-NL" sz="2000" dirty="0" smtClean="0"/>
              <a:t> </a:t>
            </a:r>
          </a:p>
          <a:p>
            <a:r>
              <a:rPr lang="nl-NL" sz="2000" dirty="0" smtClean="0"/>
              <a:t>Kort = 15%</a:t>
            </a:r>
          </a:p>
          <a:p>
            <a:r>
              <a:rPr lang="nl-NL" sz="2000" dirty="0" smtClean="0"/>
              <a:t>Bos = 8%</a:t>
            </a:r>
          </a:p>
          <a:p>
            <a:endParaRPr lang="nl-NL" sz="2000" dirty="0" smtClean="0"/>
          </a:p>
          <a:p>
            <a:r>
              <a:rPr lang="nl-NL" sz="2000" dirty="0" smtClean="0"/>
              <a:t>PW hoogste voedselrijkdom op kleibodems</a:t>
            </a:r>
          </a:p>
          <a:p>
            <a:endParaRPr lang="nl-NL" sz="2000" dirty="0" smtClean="0"/>
          </a:p>
          <a:p>
            <a:r>
              <a:rPr lang="nl-NL" sz="2000" dirty="0" smtClean="0"/>
              <a:t>VSN hoge zandgronden rijker dan </a:t>
            </a:r>
            <a:r>
              <a:rPr lang="nl-NL" sz="2000" dirty="0" err="1" smtClean="0"/>
              <a:t>Flevopolder</a:t>
            </a:r>
            <a:r>
              <a:rPr lang="nl-NL" sz="2000" dirty="0" smtClean="0"/>
              <a:t>. Oorzaak: meenemen atmosferische depositie en </a:t>
            </a:r>
            <a:r>
              <a:rPr lang="nl-NL" sz="2000" dirty="0" err="1" smtClean="0"/>
              <a:t>denitrificatie</a:t>
            </a:r>
            <a:r>
              <a:rPr lang="nl-NL" sz="2000" dirty="0" smtClean="0"/>
              <a:t> (= </a:t>
            </a:r>
            <a:r>
              <a:rPr lang="nl-NL" sz="2000" i="1" dirty="0" smtClean="0"/>
              <a:t>overschatting?</a:t>
            </a:r>
            <a:r>
              <a:rPr lang="nl-NL" sz="2000" dirty="0" smtClean="0"/>
              <a:t>)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PROBE: effect van </a:t>
            </a:r>
            <a:r>
              <a:rPr lang="en-US" sz="1800" b="0" dirty="0" err="1" smtClean="0"/>
              <a:t>neerschalen</a:t>
            </a:r>
            <a:r>
              <a:rPr lang="en-US" sz="1800" b="0" dirty="0" smtClean="0"/>
              <a:t> NHI</a:t>
            </a:r>
            <a:endParaRPr lang="en-US" b="0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150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591672" y="1317820"/>
            <a:ext cx="68970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58775" indent="-358775">
              <a:buFont typeface="Arial" pitchFamily="34" charset="0"/>
              <a:buChar char="•"/>
            </a:pPr>
            <a:r>
              <a:rPr lang="en-US" dirty="0" smtClean="0"/>
              <a:t>Effect van </a:t>
            </a:r>
            <a:r>
              <a:rPr lang="en-US" dirty="0" err="1" smtClean="0"/>
              <a:t>neerschaling</a:t>
            </a:r>
            <a:r>
              <a:rPr lang="en-US" dirty="0" smtClean="0"/>
              <a:t> op </a:t>
            </a:r>
            <a:r>
              <a:rPr lang="en-US" dirty="0" err="1" smtClean="0"/>
              <a:t>relatief</a:t>
            </a:r>
            <a:r>
              <a:rPr lang="en-US" dirty="0" smtClean="0"/>
              <a:t> </a:t>
            </a:r>
            <a:r>
              <a:rPr lang="en-US" dirty="0" err="1" smtClean="0"/>
              <a:t>voorkomen</a:t>
            </a:r>
            <a:r>
              <a:rPr lang="en-US" dirty="0" smtClean="0"/>
              <a:t>/</a:t>
            </a:r>
            <a:r>
              <a:rPr lang="en-US" dirty="0" err="1" smtClean="0"/>
              <a:t>areaal</a:t>
            </a:r>
            <a:endParaRPr lang="en-US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smtClean="0"/>
              <a:t>P = % </a:t>
            </a:r>
            <a:r>
              <a:rPr lang="en-US" dirty="0" err="1" smtClean="0"/>
              <a:t>verandering</a:t>
            </a:r>
            <a:r>
              <a:rPr lang="en-US" dirty="0" smtClean="0"/>
              <a:t> in </a:t>
            </a:r>
            <a:r>
              <a:rPr lang="en-US" dirty="0" err="1" smtClean="0"/>
              <a:t>areaal</a:t>
            </a:r>
            <a:r>
              <a:rPr lang="en-US" dirty="0" smtClean="0"/>
              <a:t> 25 m versus 250 m </a:t>
            </a:r>
            <a:r>
              <a:rPr lang="en-US" dirty="0" err="1" smtClean="0"/>
              <a:t>schematisatie</a:t>
            </a:r>
            <a:endParaRPr lang="nl-NL" dirty="0" smtClean="0"/>
          </a:p>
        </p:txBody>
      </p:sp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410" y="2438403"/>
            <a:ext cx="3178405" cy="73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7211" y="3584384"/>
            <a:ext cx="6242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7234518" y="4921624"/>
            <a:ext cx="612668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(km2)</a:t>
            </a:r>
            <a:endParaRPr lang="nl-NL" sz="13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Inhoud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94360" y="1755648"/>
            <a:ext cx="3494867" cy="41549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400" dirty="0" smtClean="0"/>
              <a:t>Doel project</a:t>
            </a:r>
          </a:p>
          <a:p>
            <a:pPr marL="342900" indent="-342900">
              <a:buFont typeface="+mj-lt"/>
              <a:buAutoNum type="arabicPeriod"/>
            </a:pP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2400" dirty="0" smtClean="0"/>
              <a:t>Modelgebied</a:t>
            </a:r>
          </a:p>
          <a:p>
            <a:pPr marL="342900" indent="-342900">
              <a:buFont typeface="+mj-lt"/>
              <a:buAutoNum type="arabicPeriod"/>
            </a:pP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2400" dirty="0" smtClean="0"/>
              <a:t>Standplaatskaarten</a:t>
            </a:r>
          </a:p>
          <a:p>
            <a:pPr marL="342900" indent="-342900">
              <a:buFont typeface="+mj-lt"/>
              <a:buAutoNum type="arabicPeriod"/>
            </a:pP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2400" dirty="0" err="1" smtClean="0"/>
              <a:t>Natuurwaardekaarten</a:t>
            </a: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2400" dirty="0" smtClean="0"/>
              <a:t>Beleidsindicatoren</a:t>
            </a:r>
          </a:p>
          <a:p>
            <a:pPr marL="342900" indent="-342900">
              <a:buFont typeface="+mj-lt"/>
              <a:buAutoNum type="arabicPeriod"/>
            </a:pPr>
            <a:endParaRPr lang="nl-NL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2400" dirty="0" smtClean="0"/>
              <a:t>Vervolgstappen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fgeronde rechthoek 15"/>
          <p:cNvSpPr/>
          <p:nvPr/>
        </p:nvSpPr>
        <p:spPr>
          <a:xfrm>
            <a:off x="5773269" y="4652680"/>
            <a:ext cx="3182471" cy="133574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Standplaatsfactoren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PROBE: effect van </a:t>
            </a:r>
            <a:r>
              <a:rPr lang="en-US" sz="1800" b="0" dirty="0" err="1" smtClean="0"/>
              <a:t>neerschalen</a:t>
            </a:r>
            <a:r>
              <a:rPr lang="en-US" sz="1800" b="0" dirty="0" smtClean="0"/>
              <a:t> NHI</a:t>
            </a:r>
            <a:endParaRPr lang="en-US" b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681317" y="1299877"/>
          <a:ext cx="4670611" cy="3164546"/>
        </p:xfrm>
        <a:graphic>
          <a:graphicData uri="http://schemas.openxmlformats.org/drawingml/2006/table">
            <a:tbl>
              <a:tblPr/>
              <a:tblGrid>
                <a:gridCol w="474359"/>
                <a:gridCol w="474359"/>
                <a:gridCol w="474359"/>
                <a:gridCol w="200690"/>
                <a:gridCol w="474359"/>
                <a:gridCol w="474359"/>
                <a:gridCol w="474359"/>
                <a:gridCol w="200690"/>
                <a:gridCol w="474359"/>
                <a:gridCol w="474359"/>
                <a:gridCol w="474359"/>
              </a:tblGrid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latin typeface="Calibri"/>
                          <a:ea typeface="SimSun"/>
                          <a:cs typeface="Times New Roman"/>
                        </a:rPr>
                        <a:t>EG</a:t>
                      </a:r>
                      <a:endParaRPr lang="nl-NL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i="1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latin typeface="Calibri"/>
                          <a:ea typeface="SimSun"/>
                          <a:cs typeface="Times New Roman"/>
                        </a:rPr>
                        <a:t>EG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i="1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latin typeface="Calibri"/>
                          <a:ea typeface="SimSun"/>
                          <a:cs typeface="Times New Roman"/>
                        </a:rPr>
                        <a:t>EG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i="1">
                          <a:latin typeface="Calibri"/>
                          <a:ea typeface="SimSun"/>
                          <a:cs typeface="Times New Roman"/>
                        </a:rPr>
                        <a:t>P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A1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4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66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K48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29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H41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408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-4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K21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K61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545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-2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H42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18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K22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127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K62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11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-18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H43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16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K23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31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0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K63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94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-40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H47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193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-2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K27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380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-2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K67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15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-15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H48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29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K28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75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-5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K68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0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17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H61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1851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K41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371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-4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H21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19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H62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112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K42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153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-4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H22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15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47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H63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69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-27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K43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24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-7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H27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131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11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H67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14</a:t>
                      </a:r>
                      <a:endParaRPr lang="nl-NL" sz="110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  <a:endParaRPr lang="nl-NL" sz="11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K47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405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-5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H28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28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SimSun"/>
                          <a:cs typeface="Times New Roman"/>
                        </a:rPr>
                        <a:t>7</a:t>
                      </a:r>
                      <a:endParaRPr lang="nl-NL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150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1380564" y="1317813"/>
          <a:ext cx="288925" cy="236538"/>
        </p:xfrm>
        <a:graphic>
          <a:graphicData uri="http://schemas.openxmlformats.org/presentationml/2006/ole">
            <p:oleObj spid="_x0000_s4105" r:id="rId3" imgW="291973" imgH="241195" progId="Equation.DSMT4">
              <p:embed/>
            </p:oleObj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2994211" y="1318467"/>
          <a:ext cx="288925" cy="236537"/>
        </p:xfrm>
        <a:graphic>
          <a:graphicData uri="http://schemas.openxmlformats.org/presentationml/2006/ole">
            <p:oleObj spid="_x0000_s4107" r:id="rId4" imgW="291973" imgH="241195" progId="Equation.DSMT4">
              <p:embed/>
            </p:oleObj>
          </a:graphicData>
        </a:graphic>
      </p:graphicFrame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4617571" y="1319213"/>
          <a:ext cx="288925" cy="236537"/>
        </p:xfrm>
        <a:graphic>
          <a:graphicData uri="http://schemas.openxmlformats.org/presentationml/2006/ole">
            <p:oleObj spid="_x0000_s4108" r:id="rId5" imgW="291973" imgH="241195" progId="Equation.DSMT4">
              <p:embed/>
            </p:oleObj>
          </a:graphicData>
        </a:graphic>
      </p:graphicFrame>
      <p:sp>
        <p:nvSpPr>
          <p:cNvPr id="4109" name="Rectangle 13"/>
          <p:cNvSpPr>
            <a:spLocks noChangeArrowheads="1"/>
          </p:cNvSpPr>
          <p:nvPr/>
        </p:nvSpPr>
        <p:spPr bwMode="auto">
          <a:xfrm rot="10800000" flipV="1">
            <a:off x="5716004" y="1576265"/>
            <a:ext cx="3221806" cy="28007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CN" sz="1600" b="1" dirty="0" err="1" smtClean="0">
                <a:latin typeface="+mn-lt"/>
                <a:ea typeface="SimSun"/>
                <a:cs typeface="Times New Roman" pitchFamily="18" charset="0"/>
              </a:rPr>
              <a:t>Samenvattend</a:t>
            </a:r>
            <a:endParaRPr lang="nl-NL" altLang="zh-CN" sz="1600" b="1" dirty="0" smtClean="0">
              <a:latin typeface="+mn-lt"/>
              <a:ea typeface="SimSun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nl-NL" altLang="zh-CN" sz="1600" dirty="0" smtClean="0">
              <a:latin typeface="+mn-lt"/>
              <a:ea typeface="SimSun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altLang="zh-CN" sz="1600" dirty="0" smtClean="0">
                <a:latin typeface="+mn-lt"/>
                <a:ea typeface="SimSun"/>
                <a:cs typeface="Times New Roman" pitchFamily="18" charset="0"/>
              </a:rPr>
              <a:t>V</a:t>
            </a:r>
            <a:r>
              <a:rPr kumimoji="0" lang="nl-NL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/>
                <a:cs typeface="Times New Roman" pitchFamily="18" charset="0"/>
              </a:rPr>
              <a:t>oor 18 van de 29 </a:t>
            </a:r>
            <a:r>
              <a:rPr kumimoji="0" lang="nl-NL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/>
                <a:cs typeface="Times New Roman" pitchFamily="18" charset="0"/>
              </a:rPr>
              <a:t>ecotoopgroepen</a:t>
            </a:r>
            <a:r>
              <a:rPr kumimoji="0" lang="nl-NL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/>
                <a:cs typeface="Times New Roman" pitchFamily="18" charset="0"/>
              </a:rPr>
              <a:t> is effect minder dan 10% verandering</a:t>
            </a:r>
          </a:p>
          <a:p>
            <a:pPr marL="342900" indent="-342900">
              <a:buFont typeface="+mj-lt"/>
              <a:buAutoNum type="arabicPeriod"/>
            </a:pPr>
            <a:endParaRPr lang="nl-NL" altLang="zh-CN" sz="1600" dirty="0" smtClean="0">
              <a:latin typeface="+mn-lt"/>
              <a:ea typeface="SimSun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altLang="zh-CN" sz="1600" dirty="0" smtClean="0">
                <a:latin typeface="+mn-lt"/>
                <a:ea typeface="SimSun"/>
                <a:cs typeface="Times New Roman" pitchFamily="18" charset="0"/>
              </a:rPr>
              <a:t>Op 5 een groot effect (meer dan 25% verandering)</a:t>
            </a:r>
            <a:r>
              <a:rPr lang="nl-NL" altLang="zh-CN" sz="1600" dirty="0" smtClean="0">
                <a:latin typeface="+mn-lt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nl-NL" altLang="zh-CN" sz="1600" dirty="0" smtClean="0">
              <a:latin typeface="+mn-lt"/>
              <a:ea typeface="SimSun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/>
                <a:cs typeface="Times New Roman" pitchFamily="18" charset="0"/>
              </a:rPr>
              <a:t>Op 6 een matig effect (verandering 10-25%)</a:t>
            </a:r>
            <a:endParaRPr kumimoji="0" lang="en-US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18562" y="4598888"/>
            <a:ext cx="505609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Door </a:t>
            </a:r>
            <a:r>
              <a:rPr lang="en-US" sz="1600" dirty="0" err="1" smtClean="0"/>
              <a:t>neerschaling</a:t>
            </a:r>
            <a:r>
              <a:rPr lang="en-US" sz="1600" dirty="0" smtClean="0"/>
              <a:t> </a:t>
            </a:r>
            <a:r>
              <a:rPr lang="en-US" sz="1600" dirty="0" err="1" smtClean="0"/>
              <a:t>vaak</a:t>
            </a:r>
            <a:r>
              <a:rPr lang="en-US" sz="1600" dirty="0" smtClean="0"/>
              <a:t> </a:t>
            </a:r>
            <a:r>
              <a:rPr lang="en-US" sz="1600" dirty="0" err="1" smtClean="0"/>
              <a:t>meer</a:t>
            </a:r>
            <a:r>
              <a:rPr lang="en-US" sz="1600" dirty="0" smtClean="0"/>
              <a:t> </a:t>
            </a:r>
            <a:r>
              <a:rPr lang="en-US" sz="1600" dirty="0" err="1" smtClean="0"/>
              <a:t>natte</a:t>
            </a:r>
            <a:r>
              <a:rPr lang="en-US" sz="1600" dirty="0" smtClean="0"/>
              <a:t> </a:t>
            </a:r>
            <a:r>
              <a:rPr lang="en-US" sz="1600" dirty="0" err="1" smtClean="0"/>
              <a:t>standplaatsen</a:t>
            </a:r>
            <a:r>
              <a:rPr lang="en-US" sz="1600" dirty="0" smtClean="0"/>
              <a:t> (K21, K22, H27, H28)</a:t>
            </a: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/>
              <a:t>Andere</a:t>
            </a:r>
            <a:r>
              <a:rPr lang="en-US" sz="1600" dirty="0" smtClean="0"/>
              <a:t> </a:t>
            </a:r>
            <a:r>
              <a:rPr lang="en-US" sz="1600" dirty="0" err="1" smtClean="0"/>
              <a:t>verdeling</a:t>
            </a:r>
            <a:r>
              <a:rPr lang="en-US" sz="1600" dirty="0" smtClean="0"/>
              <a:t> in </a:t>
            </a:r>
            <a:r>
              <a:rPr lang="en-US" sz="1600" dirty="0" err="1" smtClean="0"/>
              <a:t>landgebruik</a:t>
            </a:r>
            <a:r>
              <a:rPr lang="en-US" sz="1600" dirty="0" smtClean="0"/>
              <a:t> (K versus H)</a:t>
            </a: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B050"/>
                </a:solidFill>
              </a:rPr>
              <a:t>Afname</a:t>
            </a:r>
            <a:r>
              <a:rPr lang="en-US" sz="1600" dirty="0" smtClean="0">
                <a:solidFill>
                  <a:srgbClr val="00B050"/>
                </a:solidFill>
              </a:rPr>
              <a:t> K63 en H63 (</a:t>
            </a:r>
            <a:r>
              <a:rPr lang="en-US" sz="1600" dirty="0" err="1" smtClean="0">
                <a:solidFill>
                  <a:srgbClr val="00B050"/>
                </a:solidFill>
              </a:rPr>
              <a:t>duinen</a:t>
            </a:r>
            <a:r>
              <a:rPr lang="en-US" sz="1600" dirty="0" smtClean="0">
                <a:solidFill>
                  <a:srgbClr val="00B050"/>
                </a:solidFill>
              </a:rPr>
              <a:t>). </a:t>
            </a:r>
            <a:r>
              <a:rPr lang="en-US" sz="1600" dirty="0" smtClean="0"/>
              <a:t>In 25 m </a:t>
            </a:r>
            <a:r>
              <a:rPr lang="en-US" sz="1600" dirty="0" err="1" smtClean="0"/>
              <a:t>kaart</a:t>
            </a:r>
            <a:r>
              <a:rPr lang="en-US" sz="1600" dirty="0" smtClean="0"/>
              <a:t> </a:t>
            </a:r>
            <a:r>
              <a:rPr lang="en-US" sz="1600" dirty="0" err="1" smtClean="0"/>
              <a:t>zijn</a:t>
            </a:r>
            <a:r>
              <a:rPr lang="en-US" sz="1600" dirty="0" smtClean="0"/>
              <a:t> </a:t>
            </a:r>
            <a:r>
              <a:rPr lang="en-US" sz="1600" dirty="0" err="1" smtClean="0"/>
              <a:t>cellen</a:t>
            </a:r>
            <a:r>
              <a:rPr lang="en-US" sz="1600" dirty="0" smtClean="0"/>
              <a:t> </a:t>
            </a:r>
            <a:r>
              <a:rPr lang="en-US" sz="1600" dirty="0" err="1" smtClean="0"/>
              <a:t>weggeknipt</a:t>
            </a:r>
            <a:r>
              <a:rPr lang="en-US" sz="1600" dirty="0" smtClean="0"/>
              <a:t> (</a:t>
            </a:r>
            <a:r>
              <a:rPr lang="en-US" sz="1600" dirty="0" err="1" smtClean="0"/>
              <a:t>oppervlaktewater</a:t>
            </a:r>
            <a:r>
              <a:rPr lang="en-US" sz="1600" dirty="0" smtClean="0"/>
              <a:t>)</a:t>
            </a:r>
            <a:endParaRPr lang="nl-NL" sz="1600" dirty="0" smtClean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 rot="10800000" flipV="1">
            <a:off x="5778757" y="4724060"/>
            <a:ext cx="32218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zh-CN" sz="1600" b="1" dirty="0" smtClean="0">
                <a:latin typeface="+mn-lt"/>
                <a:ea typeface="SimSun"/>
                <a:cs typeface="Times New Roman" pitchFamily="18" charset="0"/>
              </a:rPr>
              <a:t>Conclusie</a:t>
            </a:r>
            <a:endParaRPr kumimoji="0" lang="nl-NL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SimSun"/>
              <a:cs typeface="Times New Roman" pitchFamily="18" charset="0"/>
            </a:endParaRPr>
          </a:p>
          <a:p>
            <a:endParaRPr lang="en-US" altLang="zh-CN" sz="1600" dirty="0" smtClean="0">
              <a:latin typeface="+mn-lt"/>
              <a:ea typeface="SimSun"/>
              <a:cs typeface="Times New Roman" pitchFamily="18" charset="0"/>
            </a:endParaRPr>
          </a:p>
          <a:p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Er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is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een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effect,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maar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minder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groot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dan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eerder</a:t>
            </a:r>
            <a:r>
              <a:rPr lang="en-US" altLang="zh-CN" sz="1600" dirty="0" smtClean="0">
                <a:latin typeface="+mn-lt"/>
                <a:ea typeface="SimSun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latin typeface="+mn-lt"/>
                <a:ea typeface="SimSun"/>
                <a:cs typeface="Times New Roman" pitchFamily="18" charset="0"/>
              </a:rPr>
              <a:t>gedacht</a:t>
            </a:r>
            <a:endParaRPr lang="en-US" altLang="zh-CN" sz="1600" dirty="0" smtClean="0">
              <a:latin typeface="+mn-lt"/>
              <a:ea typeface="SimSu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666" y="1025153"/>
            <a:ext cx="4501136" cy="53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57" y="1021976"/>
            <a:ext cx="4512861" cy="53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Totale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natuurwaarden</a:t>
            </a:r>
            <a:r>
              <a:rPr lang="en-US" sz="1800" b="0" dirty="0" smtClean="0"/>
              <a:t> 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331564" y="5771040"/>
            <a:ext cx="575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DEMNAT				</a:t>
            </a:r>
            <a:r>
              <a:rPr lang="nl-NL" dirty="0" err="1" smtClean="0"/>
              <a:t>DEMNAT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3856" y="1801368"/>
            <a:ext cx="6400800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i="1" dirty="0" smtClean="0"/>
              <a:t>Alleen natte en vochtige ecosysteemtypen!</a:t>
            </a:r>
          </a:p>
          <a:p>
            <a:endParaRPr lang="nl-NL" sz="2000" dirty="0" smtClean="0"/>
          </a:p>
          <a:p>
            <a:r>
              <a:rPr lang="nl-NL" sz="2000" dirty="0" smtClean="0"/>
              <a:t>Hoge natuurwaarden langs de kust, en in binnenland vooral op natte plekken met regionale kwel</a:t>
            </a:r>
          </a:p>
          <a:p>
            <a:pPr>
              <a:buFontTx/>
              <a:buChar char="-"/>
            </a:pPr>
            <a:r>
              <a:rPr lang="nl-NL" sz="2000" dirty="0" smtClean="0"/>
              <a:t> Beekdalen</a:t>
            </a:r>
          </a:p>
          <a:p>
            <a:pPr>
              <a:buFontTx/>
              <a:buChar char="-"/>
            </a:pPr>
            <a:r>
              <a:rPr lang="nl-NL" sz="2000" dirty="0" smtClean="0"/>
              <a:t> Overgang zandgronden naar kleigronden</a:t>
            </a:r>
          </a:p>
          <a:p>
            <a:endParaRPr lang="nl-NL" sz="2000" dirty="0" smtClean="0"/>
          </a:p>
          <a:p>
            <a:r>
              <a:rPr lang="nl-NL" sz="2000" dirty="0" smtClean="0"/>
              <a:t>Andere natte plekken</a:t>
            </a:r>
          </a:p>
          <a:p>
            <a:pPr>
              <a:buFontTx/>
              <a:buChar char="-"/>
            </a:pPr>
            <a:r>
              <a:rPr lang="nl-NL" sz="2000" dirty="0" smtClean="0"/>
              <a:t>Hoogvenen &amp; natte heide</a:t>
            </a:r>
          </a:p>
          <a:p>
            <a:pPr>
              <a:buFontTx/>
              <a:buChar char="-"/>
            </a:pPr>
            <a:endParaRPr lang="nl-NL" sz="2000" dirty="0" smtClean="0"/>
          </a:p>
          <a:p>
            <a:r>
              <a:rPr lang="nl-NL" sz="2000" dirty="0" err="1" smtClean="0"/>
              <a:t>Oostvaardersplassen</a:t>
            </a:r>
            <a:r>
              <a:rPr lang="nl-NL" sz="2000" dirty="0" smtClean="0"/>
              <a:t> scoort laag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400" y="1042235"/>
            <a:ext cx="43497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35" y="1069130"/>
            <a:ext cx="43434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Totale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natuurwaarden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6941" y="10527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grpSp>
        <p:nvGrpSpPr>
          <p:cNvPr id="2" name="Groep 14"/>
          <p:cNvGrpSpPr/>
          <p:nvPr/>
        </p:nvGrpSpPr>
        <p:grpSpPr>
          <a:xfrm>
            <a:off x="3747248" y="4966445"/>
            <a:ext cx="917825" cy="1323439"/>
            <a:chOff x="3729318" y="4975410"/>
            <a:chExt cx="917825" cy="132343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kstvak 13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92" y="5387786"/>
            <a:ext cx="2431064" cy="84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475" y="5396752"/>
            <a:ext cx="1476344" cy="88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35" y="1054450"/>
            <a:ext cx="43434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4400" y="1049245"/>
            <a:ext cx="434975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Natuurwaarden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korte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4776941" y="10527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grpSp>
        <p:nvGrpSpPr>
          <p:cNvPr id="13" name="Groep 12"/>
          <p:cNvGrpSpPr/>
          <p:nvPr/>
        </p:nvGrpSpPr>
        <p:grpSpPr>
          <a:xfrm>
            <a:off x="3747248" y="4966445"/>
            <a:ext cx="917825" cy="1323439"/>
            <a:chOff x="3729318" y="4975410"/>
            <a:chExt cx="917825" cy="1323439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kstvak 17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118" y="5408785"/>
            <a:ext cx="2283385" cy="79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123" y="5387787"/>
            <a:ext cx="2266361" cy="7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435" y="1047390"/>
            <a:ext cx="43561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95" y="1054399"/>
            <a:ext cx="434975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Natuurwaarden</a:t>
            </a:r>
            <a:r>
              <a:rPr lang="en-US" sz="1800" b="0" dirty="0" smtClean="0"/>
              <a:t> – </a:t>
            </a:r>
            <a:r>
              <a:rPr lang="en-US" sz="1800" b="0" dirty="0" err="1" smtClean="0"/>
              <a:t>hoge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vegetaties</a:t>
            </a:r>
            <a:endParaRPr lang="en-US" b="0" dirty="0"/>
          </a:p>
        </p:txBody>
      </p:sp>
      <p:sp>
        <p:nvSpPr>
          <p:cNvPr id="16" name="TextBox 9"/>
          <p:cNvSpPr txBox="1"/>
          <p:nvPr/>
        </p:nvSpPr>
        <p:spPr>
          <a:xfrm>
            <a:off x="4776941" y="10527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grpSp>
        <p:nvGrpSpPr>
          <p:cNvPr id="12" name="Groep 11"/>
          <p:cNvGrpSpPr/>
          <p:nvPr/>
        </p:nvGrpSpPr>
        <p:grpSpPr>
          <a:xfrm>
            <a:off x="3747248" y="4966445"/>
            <a:ext cx="917825" cy="1323439"/>
            <a:chOff x="3729318" y="4975410"/>
            <a:chExt cx="917825" cy="132343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kstvak 13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578" y="5349465"/>
            <a:ext cx="2407396" cy="83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3024" y="5340216"/>
            <a:ext cx="2487705" cy="84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Detail – </a:t>
            </a:r>
            <a:r>
              <a:rPr lang="en-US" sz="1800" b="0" dirty="0" err="1" smtClean="0"/>
              <a:t>Noord</a:t>
            </a:r>
            <a:r>
              <a:rPr lang="en-US" sz="1800" b="0" dirty="0" smtClean="0"/>
              <a:t> NL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10001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" y="1368697"/>
            <a:ext cx="4562662" cy="33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961" y="1372253"/>
            <a:ext cx="4553886" cy="330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ep 13"/>
          <p:cNvGrpSpPr/>
          <p:nvPr/>
        </p:nvGrpSpPr>
        <p:grpSpPr>
          <a:xfrm>
            <a:off x="3747248" y="4966445"/>
            <a:ext cx="917825" cy="1323439"/>
            <a:chOff x="3729318" y="4975410"/>
            <a:chExt cx="917825" cy="1323439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kstvak 15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sp>
        <p:nvSpPr>
          <p:cNvPr id="18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33856" y="1801368"/>
            <a:ext cx="6400800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Belangrijke natte natuurgebieden missen in PW (</a:t>
            </a:r>
            <a:r>
              <a:rPr lang="nl-NL" sz="2000" dirty="0" err="1" smtClean="0"/>
              <a:t>Wieden-Weerribben</a:t>
            </a:r>
            <a:r>
              <a:rPr lang="nl-NL" sz="2000" dirty="0" smtClean="0"/>
              <a:t>) en VSN (Onlanden)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Overwegend</a:t>
            </a:r>
            <a:r>
              <a:rPr lang="en-US" sz="2000" dirty="0" smtClean="0"/>
              <a:t> </a:t>
            </a:r>
            <a:r>
              <a:rPr lang="en-US" sz="2000" dirty="0" err="1" smtClean="0"/>
              <a:t>vergelijkbaar</a:t>
            </a:r>
            <a:r>
              <a:rPr lang="en-US" sz="2000" dirty="0" smtClean="0"/>
              <a:t> </a:t>
            </a:r>
            <a:r>
              <a:rPr lang="en-US" sz="2000" dirty="0" err="1" smtClean="0"/>
              <a:t>beeld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Natte</a:t>
            </a:r>
            <a:r>
              <a:rPr lang="en-US" sz="2000" dirty="0" smtClean="0"/>
              <a:t> </a:t>
            </a:r>
            <a:r>
              <a:rPr lang="en-US" sz="2000" dirty="0" err="1" smtClean="0"/>
              <a:t>kleigronden</a:t>
            </a:r>
            <a:r>
              <a:rPr lang="en-US" sz="2000" dirty="0" smtClean="0"/>
              <a:t> </a:t>
            </a:r>
            <a:r>
              <a:rPr lang="en-US" sz="2000" dirty="0" err="1" smtClean="0"/>
              <a:t>scoren</a:t>
            </a:r>
            <a:r>
              <a:rPr lang="en-US" sz="2000" dirty="0" smtClean="0"/>
              <a:t> </a:t>
            </a:r>
            <a:r>
              <a:rPr lang="en-US" sz="2000" dirty="0" err="1" smtClean="0"/>
              <a:t>laag</a:t>
            </a:r>
            <a:r>
              <a:rPr lang="en-US" sz="2000" dirty="0" smtClean="0"/>
              <a:t> in PW en </a:t>
            </a:r>
            <a:r>
              <a:rPr lang="en-US" sz="2000" dirty="0" err="1" smtClean="0"/>
              <a:t>hoog</a:t>
            </a:r>
            <a:r>
              <a:rPr lang="en-US" sz="2000" dirty="0" smtClean="0"/>
              <a:t> in VSN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Zowel</a:t>
            </a:r>
            <a:r>
              <a:rPr lang="en-US" sz="2000" dirty="0" smtClean="0"/>
              <a:t> PW </a:t>
            </a:r>
            <a:r>
              <a:rPr lang="en-US" sz="2000" dirty="0" err="1" smtClean="0"/>
              <a:t>als</a:t>
            </a:r>
            <a:r>
              <a:rPr lang="en-US" sz="2000" dirty="0" smtClean="0"/>
              <a:t> VSN </a:t>
            </a:r>
            <a:r>
              <a:rPr lang="en-US" sz="2000" dirty="0" err="1" smtClean="0"/>
              <a:t>doen</a:t>
            </a:r>
            <a:r>
              <a:rPr lang="en-US" sz="2000" dirty="0" smtClean="0"/>
              <a:t> </a:t>
            </a:r>
            <a:r>
              <a:rPr lang="en-US" sz="2000" dirty="0" err="1" smtClean="0"/>
              <a:t>uitspraken</a:t>
            </a:r>
            <a:r>
              <a:rPr lang="en-US" sz="2000" dirty="0" smtClean="0"/>
              <a:t> over </a:t>
            </a:r>
            <a:r>
              <a:rPr lang="en-US" sz="2000" dirty="0" err="1" smtClean="0"/>
              <a:t>brakke</a:t>
            </a:r>
            <a:r>
              <a:rPr lang="en-US" sz="2000" dirty="0" smtClean="0"/>
              <a:t>/</a:t>
            </a:r>
            <a:r>
              <a:rPr lang="en-US" sz="2000" dirty="0" err="1" smtClean="0"/>
              <a:t>zilte</a:t>
            </a:r>
            <a:r>
              <a:rPr lang="en-US" sz="2000" dirty="0" smtClean="0"/>
              <a:t> </a:t>
            </a:r>
            <a:r>
              <a:rPr lang="en-US" sz="2000" dirty="0" err="1" smtClean="0"/>
              <a:t>gebieden</a:t>
            </a:r>
            <a:r>
              <a:rPr lang="en-US" sz="2000" dirty="0" smtClean="0"/>
              <a:t> </a:t>
            </a:r>
            <a:r>
              <a:rPr lang="en-US" sz="2000" dirty="0" err="1" smtClean="0"/>
              <a:t>zonder</a:t>
            </a:r>
            <a:r>
              <a:rPr lang="en-US" sz="2000" dirty="0" smtClean="0"/>
              <a:t> </a:t>
            </a:r>
            <a:r>
              <a:rPr lang="en-US" sz="2000" dirty="0" err="1" smtClean="0"/>
              <a:t>saliniteit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modelleren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Droge</a:t>
            </a:r>
            <a:r>
              <a:rPr lang="en-US" sz="2000" dirty="0" smtClean="0"/>
              <a:t> </a:t>
            </a:r>
            <a:r>
              <a:rPr lang="en-US" sz="2000" dirty="0" err="1" smtClean="0"/>
              <a:t>bossen</a:t>
            </a:r>
            <a:r>
              <a:rPr lang="en-US" sz="2000" dirty="0" smtClean="0"/>
              <a:t> </a:t>
            </a:r>
            <a:r>
              <a:rPr lang="en-US" sz="2000" dirty="0" err="1" smtClean="0"/>
              <a:t>scoren</a:t>
            </a:r>
            <a:r>
              <a:rPr lang="en-US" sz="2000" dirty="0" smtClean="0"/>
              <a:t> het </a:t>
            </a:r>
            <a:r>
              <a:rPr lang="en-US" sz="2000" dirty="0" err="1" smtClean="0"/>
              <a:t>laagst</a:t>
            </a:r>
            <a:r>
              <a:rPr lang="en-US" sz="2000" dirty="0" smtClean="0"/>
              <a:t> in VSN. In PW de </a:t>
            </a:r>
            <a:r>
              <a:rPr lang="en-US" sz="2000" dirty="0" err="1" smtClean="0"/>
              <a:t>kleigronden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Detail – </a:t>
            </a:r>
            <a:r>
              <a:rPr lang="en-US" sz="1800" b="0" dirty="0" err="1" smtClean="0"/>
              <a:t>midden</a:t>
            </a:r>
            <a:r>
              <a:rPr lang="en-US" sz="1800" b="0" dirty="0" smtClean="0"/>
              <a:t> NL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10001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5609"/>
            <a:ext cx="4496810" cy="378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100" y="1352364"/>
            <a:ext cx="4517909" cy="37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ep 12"/>
          <p:cNvGrpSpPr/>
          <p:nvPr/>
        </p:nvGrpSpPr>
        <p:grpSpPr>
          <a:xfrm>
            <a:off x="3747248" y="5136780"/>
            <a:ext cx="917825" cy="1323439"/>
            <a:chOff x="3729318" y="4975410"/>
            <a:chExt cx="917825" cy="1323439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kstvak 14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sp>
        <p:nvSpPr>
          <p:cNvPr id="16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33856" y="1801368"/>
            <a:ext cx="6400800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PW geeft hoge waarden voor </a:t>
            </a:r>
            <a:r>
              <a:rPr lang="nl-NL" sz="2000" dirty="0" err="1" smtClean="0"/>
              <a:t>Geldersche</a:t>
            </a:r>
            <a:r>
              <a:rPr lang="nl-NL" sz="2000" dirty="0" smtClean="0"/>
              <a:t> vallei. Ontbreekt in VSN</a:t>
            </a:r>
          </a:p>
          <a:p>
            <a:endParaRPr lang="en-US" sz="2000" dirty="0" smtClean="0"/>
          </a:p>
          <a:p>
            <a:r>
              <a:rPr lang="en-US" sz="2000" dirty="0" smtClean="0"/>
              <a:t>VSN </a:t>
            </a:r>
            <a:r>
              <a:rPr lang="en-US" sz="2000" dirty="0" err="1" smtClean="0"/>
              <a:t>geeft</a:t>
            </a:r>
            <a:r>
              <a:rPr lang="en-US" sz="2000" dirty="0" smtClean="0"/>
              <a:t> </a:t>
            </a:r>
            <a:r>
              <a:rPr lang="en-US" sz="2000" dirty="0" err="1" smtClean="0"/>
              <a:t>hoge</a:t>
            </a:r>
            <a:r>
              <a:rPr lang="en-US" sz="2000" dirty="0" smtClean="0"/>
              <a:t> </a:t>
            </a:r>
            <a:r>
              <a:rPr lang="en-US" sz="2000" dirty="0" err="1" smtClean="0"/>
              <a:t>waarden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natte</a:t>
            </a:r>
            <a:r>
              <a:rPr lang="en-US" sz="2000" dirty="0" smtClean="0"/>
              <a:t> </a:t>
            </a:r>
            <a:r>
              <a:rPr lang="en-US" sz="2000" dirty="0" err="1" smtClean="0"/>
              <a:t>kleigronden</a:t>
            </a:r>
            <a:r>
              <a:rPr lang="en-US" sz="2000" dirty="0" smtClean="0"/>
              <a:t> (</a:t>
            </a:r>
            <a:r>
              <a:rPr lang="en-US" sz="2000" dirty="0" err="1" smtClean="0"/>
              <a:t>uiterwaarden</a:t>
            </a:r>
            <a:r>
              <a:rPr lang="en-US" sz="2000" dirty="0" smtClean="0"/>
              <a:t>). PW </a:t>
            </a:r>
            <a:r>
              <a:rPr lang="en-US" sz="2000" dirty="0" err="1" smtClean="0"/>
              <a:t>juist</a:t>
            </a:r>
            <a:r>
              <a:rPr lang="en-US" sz="2000" dirty="0" smtClean="0"/>
              <a:t> </a:t>
            </a:r>
            <a:r>
              <a:rPr lang="en-US" sz="2000" dirty="0" err="1" smtClean="0"/>
              <a:t>lage</a:t>
            </a:r>
            <a:r>
              <a:rPr lang="en-US" sz="2000" dirty="0" smtClean="0"/>
              <a:t> </a:t>
            </a:r>
            <a:r>
              <a:rPr lang="en-US" sz="2000" dirty="0" err="1" smtClean="0"/>
              <a:t>waarden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Bij</a:t>
            </a:r>
            <a:r>
              <a:rPr lang="en-US" sz="2000" dirty="0" smtClean="0"/>
              <a:t> VSN </a:t>
            </a:r>
            <a:r>
              <a:rPr lang="en-US" sz="2000" dirty="0" err="1" smtClean="0"/>
              <a:t>Oostvaardersplassen</a:t>
            </a:r>
            <a:r>
              <a:rPr lang="en-US" sz="2000" dirty="0" smtClean="0"/>
              <a:t> in </a:t>
            </a:r>
            <a:r>
              <a:rPr lang="en-US" sz="2000" dirty="0" err="1" smtClean="0"/>
              <a:t>hoogste</a:t>
            </a:r>
            <a:r>
              <a:rPr lang="en-US" sz="2000" dirty="0" smtClean="0"/>
              <a:t> </a:t>
            </a:r>
            <a:r>
              <a:rPr lang="en-US" sz="2000" dirty="0" err="1" smtClean="0"/>
              <a:t>klasse</a:t>
            </a:r>
            <a:r>
              <a:rPr lang="en-US" sz="2000" dirty="0" smtClean="0"/>
              <a:t>. PW </a:t>
            </a:r>
            <a:r>
              <a:rPr lang="en-US" sz="2000" dirty="0" err="1" smtClean="0"/>
              <a:t>scoort</a:t>
            </a:r>
            <a:r>
              <a:rPr lang="en-US" sz="2000" dirty="0" smtClean="0"/>
              <a:t> </a:t>
            </a:r>
            <a:r>
              <a:rPr lang="en-US" sz="2000" dirty="0" err="1" smtClean="0"/>
              <a:t>ook</a:t>
            </a:r>
            <a:r>
              <a:rPr lang="en-US" sz="2000" dirty="0" smtClean="0"/>
              <a:t> </a:t>
            </a:r>
            <a:r>
              <a:rPr lang="en-US" sz="2000" dirty="0" err="1" smtClean="0"/>
              <a:t>redelijk</a:t>
            </a:r>
            <a:r>
              <a:rPr lang="en-US" sz="2000" dirty="0" smtClean="0"/>
              <a:t> </a:t>
            </a:r>
            <a:r>
              <a:rPr lang="en-US" sz="2000" dirty="0" err="1" smtClean="0"/>
              <a:t>hoog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Nieuwkoop</a:t>
            </a:r>
            <a:r>
              <a:rPr lang="en-US" sz="2000" dirty="0" smtClean="0"/>
              <a:t> en </a:t>
            </a:r>
            <a:r>
              <a:rPr lang="en-US" sz="2000" dirty="0" err="1" smtClean="0"/>
              <a:t>Gooi</a:t>
            </a:r>
            <a:r>
              <a:rPr lang="en-US" sz="2000" dirty="0" smtClean="0"/>
              <a:t>- </a:t>
            </a:r>
            <a:r>
              <a:rPr lang="en-US" sz="2000" dirty="0" err="1" smtClean="0"/>
              <a:t>Vechtplassengebied</a:t>
            </a:r>
            <a:r>
              <a:rPr lang="en-US" sz="2000" dirty="0" smtClean="0"/>
              <a:t> </a:t>
            </a:r>
            <a:r>
              <a:rPr lang="en-US" sz="2000" dirty="0" err="1" smtClean="0"/>
              <a:t>ontbreken</a:t>
            </a:r>
            <a:r>
              <a:rPr lang="en-US" sz="2000" dirty="0" smtClean="0"/>
              <a:t> in PW</a:t>
            </a:r>
          </a:p>
          <a:p>
            <a:endParaRPr lang="en-US" sz="2000" dirty="0" smtClean="0"/>
          </a:p>
          <a:p>
            <a:r>
              <a:rPr lang="en-US" sz="2000" dirty="0" smtClean="0"/>
              <a:t>VSN </a:t>
            </a:r>
            <a:r>
              <a:rPr lang="en-US" sz="2000" dirty="0" err="1" smtClean="0"/>
              <a:t>veel</a:t>
            </a:r>
            <a:r>
              <a:rPr lang="en-US" sz="2000" dirty="0" smtClean="0"/>
              <a:t> </a:t>
            </a:r>
            <a:r>
              <a:rPr lang="en-US" sz="2000" dirty="0" err="1" smtClean="0"/>
              <a:t>onderscheid</a:t>
            </a:r>
            <a:r>
              <a:rPr lang="en-US" sz="2000" dirty="0" smtClean="0"/>
              <a:t> op </a:t>
            </a:r>
            <a:r>
              <a:rPr lang="en-US" sz="2000" dirty="0" err="1" smtClean="0"/>
              <a:t>Veluwe</a:t>
            </a:r>
            <a:r>
              <a:rPr lang="en-US" sz="2000" dirty="0" smtClean="0"/>
              <a:t>. PW </a:t>
            </a:r>
            <a:r>
              <a:rPr lang="en-US" sz="2000" dirty="0" err="1" smtClean="0"/>
              <a:t>niet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Detail – </a:t>
            </a:r>
            <a:r>
              <a:rPr lang="en-US" sz="1800" b="0" dirty="0" err="1" smtClean="0"/>
              <a:t>zuid</a:t>
            </a:r>
            <a:r>
              <a:rPr lang="en-US" sz="1800" b="0" dirty="0" smtClean="0"/>
              <a:t> NL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10001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70451"/>
            <a:ext cx="4557304" cy="31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b="3611"/>
          <a:stretch>
            <a:fillRect/>
          </a:stretch>
        </p:blipFill>
        <p:spPr bwMode="auto">
          <a:xfrm>
            <a:off x="4571996" y="1371597"/>
            <a:ext cx="4569807" cy="311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8"/>
          <p:cNvSpPr txBox="1"/>
          <p:nvPr/>
        </p:nvSpPr>
        <p:spPr>
          <a:xfrm>
            <a:off x="142844" y="10527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en-US" dirty="0"/>
          </a:p>
        </p:txBody>
      </p:sp>
      <p:grpSp>
        <p:nvGrpSpPr>
          <p:cNvPr id="19" name="Groep 18"/>
          <p:cNvGrpSpPr/>
          <p:nvPr/>
        </p:nvGrpSpPr>
        <p:grpSpPr>
          <a:xfrm>
            <a:off x="3747248" y="4993340"/>
            <a:ext cx="917825" cy="1323439"/>
            <a:chOff x="3729318" y="4975410"/>
            <a:chExt cx="917825" cy="1323439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9318" y="5015753"/>
              <a:ext cx="304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kstvak 20"/>
            <p:cNvSpPr txBox="1"/>
            <p:nvPr/>
          </p:nvSpPr>
          <p:spPr>
            <a:xfrm>
              <a:off x="4007224" y="4975410"/>
              <a:ext cx="6399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laag</a:t>
              </a:r>
              <a:endParaRPr lang="en-US" sz="1600" dirty="0" smtClean="0"/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.</a:t>
              </a:r>
            </a:p>
            <a:p>
              <a:r>
                <a:rPr lang="en-US" sz="1600" dirty="0" err="1" smtClean="0"/>
                <a:t>hoog</a:t>
              </a:r>
              <a:endParaRPr lang="nl-NL" sz="1600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33856" y="1801368"/>
            <a:ext cx="6400800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Bevindingen </a:t>
            </a:r>
          </a:p>
          <a:p>
            <a:endParaRPr lang="nl-NL" sz="2000" dirty="0" smtClean="0"/>
          </a:p>
          <a:p>
            <a:r>
              <a:rPr lang="nl-NL" sz="2000" dirty="0" smtClean="0"/>
              <a:t>In PW hoge waarden voor regionale kwelgebieden (Langstraat) en beekdalen (Dommel, ‘t </a:t>
            </a:r>
            <a:r>
              <a:rPr lang="nl-NL" sz="2000" dirty="0" err="1" smtClean="0"/>
              <a:t>Merkske</a:t>
            </a:r>
            <a:r>
              <a:rPr lang="nl-NL" sz="2000" dirty="0" smtClean="0"/>
              <a:t>). Ook </a:t>
            </a:r>
            <a:endParaRPr lang="en-US" sz="2000" dirty="0" smtClean="0"/>
          </a:p>
          <a:p>
            <a:r>
              <a:rPr lang="en-US" sz="2000" dirty="0" smtClean="0"/>
              <a:t>De </a:t>
            </a:r>
            <a:r>
              <a:rPr lang="en-US" sz="2000" dirty="0" err="1" smtClean="0"/>
              <a:t>Mortelen</a:t>
            </a:r>
            <a:r>
              <a:rPr lang="en-US" sz="2000" dirty="0" smtClean="0"/>
              <a:t> </a:t>
            </a:r>
            <a:r>
              <a:rPr lang="en-US" sz="2000" dirty="0" err="1" smtClean="0"/>
              <a:t>scoort</a:t>
            </a:r>
            <a:r>
              <a:rPr lang="en-US" sz="2000" dirty="0" smtClean="0"/>
              <a:t> </a:t>
            </a:r>
            <a:r>
              <a:rPr lang="en-US" sz="2000" dirty="0" err="1" smtClean="0"/>
              <a:t>hoog</a:t>
            </a:r>
            <a:r>
              <a:rPr lang="en-US" sz="2000" dirty="0" smtClean="0"/>
              <a:t> in PW</a:t>
            </a:r>
          </a:p>
          <a:p>
            <a:endParaRPr lang="en-US" sz="2000" dirty="0" smtClean="0"/>
          </a:p>
          <a:p>
            <a:r>
              <a:rPr lang="en-US" sz="2000" dirty="0" smtClean="0"/>
              <a:t>In VSN </a:t>
            </a:r>
            <a:r>
              <a:rPr lang="en-US" sz="2000" dirty="0" err="1" smtClean="0"/>
              <a:t>ontbreken</a:t>
            </a:r>
            <a:r>
              <a:rPr lang="en-US" sz="2000" dirty="0" smtClean="0"/>
              <a:t> </a:t>
            </a:r>
            <a:r>
              <a:rPr lang="en-US" sz="2000" dirty="0" err="1" smtClean="0"/>
              <a:t>deze</a:t>
            </a:r>
            <a:r>
              <a:rPr lang="en-US" sz="2000" dirty="0" smtClean="0"/>
              <a:t> </a:t>
            </a:r>
            <a:r>
              <a:rPr lang="en-US" sz="2000" dirty="0" err="1" smtClean="0"/>
              <a:t>gebieden</a:t>
            </a:r>
            <a:r>
              <a:rPr lang="en-US" sz="2000" dirty="0" smtClean="0"/>
              <a:t> </a:t>
            </a:r>
            <a:r>
              <a:rPr lang="en-US" sz="2000" dirty="0" err="1" smtClean="0"/>
              <a:t>veelal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Hoogvenen</a:t>
            </a:r>
            <a:r>
              <a:rPr lang="en-US" sz="2000" dirty="0" smtClean="0"/>
              <a:t> </a:t>
            </a:r>
            <a:r>
              <a:rPr lang="en-US" sz="2000" dirty="0" err="1" smtClean="0"/>
              <a:t>scoren</a:t>
            </a:r>
            <a:r>
              <a:rPr lang="en-US" sz="2000" dirty="0" smtClean="0"/>
              <a:t> </a:t>
            </a:r>
            <a:r>
              <a:rPr lang="en-US" sz="2000" dirty="0" err="1" smtClean="0"/>
              <a:t>hoog</a:t>
            </a:r>
            <a:r>
              <a:rPr lang="en-US" sz="2000" dirty="0" smtClean="0"/>
              <a:t> in </a:t>
            </a:r>
            <a:r>
              <a:rPr lang="en-US" sz="2000" dirty="0" err="1" smtClean="0"/>
              <a:t>beide</a:t>
            </a:r>
            <a:r>
              <a:rPr lang="en-US" sz="2000" dirty="0" smtClean="0"/>
              <a:t> </a:t>
            </a:r>
            <a:r>
              <a:rPr lang="en-US" sz="2000" dirty="0" err="1" smtClean="0"/>
              <a:t>modellen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nl-NL" sz="2000" dirty="0" smtClean="0"/>
              <a:t>Slechte correlatie PW en VSN !!</a:t>
            </a:r>
          </a:p>
          <a:p>
            <a:r>
              <a:rPr lang="nl-NL" sz="2000" dirty="0" err="1" smtClean="0"/>
              <a:t>Pearson</a:t>
            </a:r>
            <a:r>
              <a:rPr lang="nl-NL" sz="2000" dirty="0" smtClean="0"/>
              <a:t> R</a:t>
            </a:r>
            <a:r>
              <a:rPr lang="nl-NL" sz="2000" baseline="30000" dirty="0" smtClean="0"/>
              <a:t>2</a:t>
            </a:r>
            <a:r>
              <a:rPr lang="nl-NL" sz="2000" dirty="0" smtClean="0"/>
              <a:t> = 18%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Potentiele</a:t>
            </a:r>
            <a:r>
              <a:rPr lang="en-US" dirty="0" smtClean="0"/>
              <a:t> </a:t>
            </a:r>
            <a:r>
              <a:rPr lang="en-US" dirty="0" err="1" smtClean="0"/>
              <a:t>botanische</a:t>
            </a:r>
            <a:r>
              <a:rPr lang="en-US" dirty="0" smtClean="0"/>
              <a:t> </a:t>
            </a:r>
            <a:r>
              <a:rPr lang="en-US" dirty="0" err="1" smtClean="0"/>
              <a:t>natuurwaarden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Rode </a:t>
            </a:r>
            <a:r>
              <a:rPr lang="en-US" sz="1800" b="0" dirty="0" err="1" smtClean="0"/>
              <a:t>lijst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soorten</a:t>
            </a:r>
            <a:endParaRPr lang="en-US" b="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54" y="1133231"/>
            <a:ext cx="4381418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452" y="5475467"/>
            <a:ext cx="2141889" cy="86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4"/>
          <p:cNvSpPr txBox="1"/>
          <p:nvPr/>
        </p:nvSpPr>
        <p:spPr>
          <a:xfrm>
            <a:off x="110112" y="1104999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PROBE-waternood</a:t>
            </a:r>
            <a:endParaRPr lang="nl-NL" dirty="0" smtClean="0"/>
          </a:p>
          <a:p>
            <a:r>
              <a:rPr lang="nl-NL" dirty="0" err="1" smtClean="0"/>
              <a:t>Manual</a:t>
            </a:r>
            <a:endParaRPr lang="en-US" dirty="0" smtClean="0"/>
          </a:p>
        </p:txBody>
      </p:sp>
      <p:grpSp>
        <p:nvGrpSpPr>
          <p:cNvPr id="22" name="Groep 21"/>
          <p:cNvGrpSpPr/>
          <p:nvPr/>
        </p:nvGrpSpPr>
        <p:grpSpPr>
          <a:xfrm>
            <a:off x="256700" y="1792945"/>
            <a:ext cx="828083" cy="1172059"/>
            <a:chOff x="4990066" y="2438400"/>
            <a:chExt cx="828083" cy="1172059"/>
          </a:xfrm>
        </p:grpSpPr>
        <p:sp>
          <p:nvSpPr>
            <p:cNvPr id="21" name="Rechthoek 20"/>
            <p:cNvSpPr/>
            <p:nvPr/>
          </p:nvSpPr>
          <p:spPr>
            <a:xfrm>
              <a:off x="4993352" y="2438400"/>
              <a:ext cx="824753" cy="1165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9" name="Groep 18"/>
            <p:cNvGrpSpPr/>
            <p:nvPr/>
          </p:nvGrpSpPr>
          <p:grpSpPr>
            <a:xfrm>
              <a:off x="4990066" y="2440908"/>
              <a:ext cx="828083" cy="1169551"/>
              <a:chOff x="3896360" y="5157216"/>
              <a:chExt cx="828083" cy="1169551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96360" y="5234432"/>
                <a:ext cx="254000" cy="101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TextBox 11"/>
              <p:cNvSpPr txBox="1"/>
              <p:nvPr/>
            </p:nvSpPr>
            <p:spPr>
              <a:xfrm>
                <a:off x="4142232" y="5157216"/>
                <a:ext cx="582211" cy="1169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1400" dirty="0" smtClean="0"/>
                  <a:t>laag</a:t>
                </a:r>
              </a:p>
              <a:p>
                <a:r>
                  <a:rPr lang="nl-NL" sz="1400" dirty="0" smtClean="0"/>
                  <a:t>.</a:t>
                </a:r>
              </a:p>
              <a:p>
                <a:r>
                  <a:rPr lang="nl-NL" sz="1400" dirty="0" smtClean="0"/>
                  <a:t>.</a:t>
                </a:r>
              </a:p>
              <a:p>
                <a:r>
                  <a:rPr lang="nl-NL" sz="1400" dirty="0" smtClean="0"/>
                  <a:t>.</a:t>
                </a:r>
              </a:p>
              <a:p>
                <a:r>
                  <a:rPr lang="nl-NL" sz="1400" dirty="0" smtClean="0"/>
                  <a:t>hoog</a:t>
                </a:r>
                <a:endParaRPr lang="en-US" sz="1400" dirty="0" smtClean="0"/>
              </a:p>
            </p:txBody>
          </p:sp>
        </p:grp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666" y="1150663"/>
            <a:ext cx="4386625" cy="517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Type </a:t>
            </a:r>
            <a:r>
              <a:rPr lang="en-US" sz="1800" b="0" dirty="0" err="1" smtClean="0"/>
              <a:t>uitvoer</a:t>
            </a:r>
            <a:endParaRPr lang="en-US" b="0" dirty="0"/>
          </a:p>
        </p:txBody>
      </p:sp>
      <p:sp>
        <p:nvSpPr>
          <p:cNvPr id="13" name="Tekstvak 12"/>
          <p:cNvSpPr txBox="1"/>
          <p:nvPr/>
        </p:nvSpPr>
        <p:spPr>
          <a:xfrm>
            <a:off x="645456" y="1246087"/>
            <a:ext cx="8122023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8775" indent="-358775"/>
            <a:r>
              <a:rPr lang="nl-NL" b="1" dirty="0" smtClean="0"/>
              <a:t>Wat wil de beleidsmaker weten?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dirty="0" smtClean="0"/>
              <a:t>Startpunt: Protocol natuur – EL&amp;I, 2012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dirty="0" smtClean="0"/>
              <a:t>Operationele indicatoren voor natuur (bv </a:t>
            </a:r>
            <a:r>
              <a:rPr lang="nl-NL" dirty="0" err="1" smtClean="0"/>
              <a:t>SvI</a:t>
            </a:r>
            <a:r>
              <a:rPr lang="nl-NL" dirty="0" smtClean="0"/>
              <a:t> voor Natura2000 gebieden of habitattypen)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dirty="0" smtClean="0"/>
              <a:t>Areaal, kwaliteit, natuurwaarde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dirty="0" smtClean="0"/>
              <a:t>Voldoende </a:t>
            </a:r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onderscheid in ecosysteem typen </a:t>
            </a:r>
            <a:r>
              <a:rPr lang="nl-NL" dirty="0" smtClean="0"/>
              <a:t>(aggregeren kan achteraf)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Onderscheid in type gebieden</a:t>
            </a:r>
            <a:r>
              <a:rPr lang="nl-NL" dirty="0" smtClean="0"/>
              <a:t>:</a:t>
            </a:r>
          </a:p>
          <a:p>
            <a:pPr marL="815975" lvl="1" indent="-358775">
              <a:buFont typeface="Arial" pitchFamily="34" charset="0"/>
              <a:buChar char="•"/>
            </a:pPr>
            <a:r>
              <a:rPr lang="nl-NL" dirty="0" smtClean="0"/>
              <a:t>Natuur met internationale beschermingsstatus (Natura2000)</a:t>
            </a:r>
          </a:p>
          <a:p>
            <a:pPr marL="815975" lvl="1" indent="-358775">
              <a:buFont typeface="Arial" pitchFamily="34" charset="0"/>
              <a:buChar char="•"/>
            </a:pPr>
            <a:r>
              <a:rPr lang="nl-NL" dirty="0" smtClean="0"/>
              <a:t>Natuur met nationale beschermingsstatus (EHS)</a:t>
            </a:r>
          </a:p>
          <a:p>
            <a:pPr marL="815975" lvl="1" indent="-358775">
              <a:buFont typeface="Arial" pitchFamily="34" charset="0"/>
              <a:buChar char="•"/>
            </a:pPr>
            <a:r>
              <a:rPr lang="nl-NL" dirty="0" smtClean="0"/>
              <a:t>Algemene natuurkwaliteit (ANK) in buitengebied</a:t>
            </a:r>
          </a:p>
          <a:p>
            <a:pPr marL="815975" lvl="1" indent="-358775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b="1" dirty="0" smtClean="0"/>
              <a:t>Uitvoer van DEMNAT, PW en VSN verschillen van elkaar</a:t>
            </a:r>
          </a:p>
          <a:p>
            <a:pPr marL="358775" indent="-358775">
              <a:buFont typeface="Arial" charset="0"/>
              <a:buChar char="•"/>
            </a:pPr>
            <a:r>
              <a:rPr lang="nl-NL" dirty="0" smtClean="0"/>
              <a:t>DEMNAT: volledigheid 14 </a:t>
            </a:r>
            <a:r>
              <a:rPr lang="nl-NL" dirty="0" err="1" smtClean="0"/>
              <a:t>terrestrische</a:t>
            </a:r>
            <a:r>
              <a:rPr lang="nl-NL" dirty="0" smtClean="0"/>
              <a:t> </a:t>
            </a:r>
            <a:r>
              <a:rPr lang="nl-NL" dirty="0" err="1" smtClean="0"/>
              <a:t>ecotoopgroepen</a:t>
            </a:r>
            <a:r>
              <a:rPr lang="nl-NL" dirty="0" smtClean="0"/>
              <a:t> (nat en vochtig), vlakdekkend</a:t>
            </a:r>
          </a:p>
          <a:p>
            <a:pPr marL="358775" indent="-358775">
              <a:buFont typeface="Arial" charset="0"/>
              <a:buChar char="•"/>
            </a:pPr>
            <a:r>
              <a:rPr lang="nl-NL" dirty="0" smtClean="0"/>
              <a:t>PW: kans op voorkomen 29 </a:t>
            </a:r>
            <a:r>
              <a:rPr lang="nl-NL" dirty="0" err="1" smtClean="0"/>
              <a:t>terrestrische</a:t>
            </a:r>
            <a:r>
              <a:rPr lang="nl-NL" dirty="0" smtClean="0"/>
              <a:t> </a:t>
            </a:r>
            <a:r>
              <a:rPr lang="nl-NL" dirty="0" err="1" smtClean="0"/>
              <a:t>ecotoopgroepen</a:t>
            </a:r>
            <a:r>
              <a:rPr lang="nl-NL" dirty="0" smtClean="0"/>
              <a:t> (ook droog), natuurgebieden</a:t>
            </a:r>
          </a:p>
          <a:p>
            <a:pPr marL="358775" indent="-358775">
              <a:buFont typeface="Arial" charset="0"/>
              <a:buChar char="•"/>
            </a:pPr>
            <a:r>
              <a:rPr lang="nl-NL" dirty="0" smtClean="0"/>
              <a:t>VSN: kans op voorkomen potentiële natuurwaarden (ook droog), natuurgebieden</a:t>
            </a:r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1480" y="3785616"/>
            <a:ext cx="7827264" cy="247802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Doel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94360" y="1755648"/>
            <a:ext cx="75419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Aanleiding vanuit deelprogramma zoetwater:</a:t>
            </a:r>
          </a:p>
          <a:p>
            <a:pPr marL="342900" indent="-342900">
              <a:buAutoNum type="arabicPeriod"/>
            </a:pPr>
            <a:r>
              <a:rPr lang="nl-NL" dirty="0" smtClean="0"/>
              <a:t>Aangescherpte knelpunt (2012)  - gevoeligheidsanalyse, niet een “</a:t>
            </a:r>
            <a:r>
              <a:rPr lang="nl-NL" i="1" dirty="0" smtClean="0"/>
              <a:t>echte kwantitatieve knelpuntenanalyse</a:t>
            </a:r>
            <a:r>
              <a:rPr lang="nl-NL" dirty="0" smtClean="0"/>
              <a:t>”</a:t>
            </a:r>
          </a:p>
          <a:p>
            <a:pPr marL="342900" indent="-342900">
              <a:buAutoNum type="arabicPeriod"/>
            </a:pPr>
            <a:r>
              <a:rPr lang="nl-NL" dirty="0" smtClean="0"/>
              <a:t>Aanvullende actie gewenst – klimaatrobuuste </a:t>
            </a:r>
            <a:r>
              <a:rPr lang="nl-NL" dirty="0" err="1" smtClean="0"/>
              <a:t>ecohydrologische</a:t>
            </a:r>
            <a:r>
              <a:rPr lang="nl-NL" dirty="0" smtClean="0"/>
              <a:t> modellering</a:t>
            </a:r>
          </a:p>
          <a:p>
            <a:pPr marL="342900" indent="-342900">
              <a:buAutoNum type="arabicPeriod"/>
            </a:pPr>
            <a:endParaRPr lang="nl-NL" dirty="0" smtClean="0"/>
          </a:p>
          <a:p>
            <a:pPr marL="342900" indent="-342900"/>
            <a:r>
              <a:rPr lang="nl-NL" b="1" dirty="0" smtClean="0"/>
              <a:t>Doel - offerte eind 2012</a:t>
            </a:r>
          </a:p>
          <a:p>
            <a:pPr marL="342900" indent="-342900"/>
            <a:endParaRPr lang="nl-NL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400" dirty="0" smtClean="0"/>
              <a:t>Operationaliseren van PROBE (KWR) en VSN (</a:t>
            </a:r>
            <a:r>
              <a:rPr lang="nl-NL" sz="1400" dirty="0" err="1" smtClean="0"/>
              <a:t>Alterra</a:t>
            </a:r>
            <a:r>
              <a:rPr lang="nl-NL" sz="1400" dirty="0" smtClean="0"/>
              <a:t>) te ten behoeve van het deelprogramma zoetwater </a:t>
            </a:r>
          </a:p>
          <a:p>
            <a:pPr marL="342900" lvl="0" indent="-342900">
              <a:buFont typeface="+mj-lt"/>
              <a:buAutoNum type="arabicPeriod"/>
            </a:pPr>
            <a:endParaRPr lang="en-US" sz="1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400" dirty="0" smtClean="0"/>
              <a:t>De modellen te vergelijken voor een referentiesituatie </a:t>
            </a:r>
          </a:p>
          <a:p>
            <a:pPr marL="342900" lvl="0" indent="-342900">
              <a:buFont typeface="+mj-lt"/>
              <a:buAutoNum type="arabicPeriod"/>
            </a:pPr>
            <a:endParaRPr lang="en-US" sz="1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400" dirty="0" smtClean="0"/>
              <a:t>Een gezamenlijk oordeel te geven over hoe de modellen het best toegepast kunnen worden binnen deelprogramma zoetwater</a:t>
            </a:r>
          </a:p>
          <a:p>
            <a:pPr marL="342900" lvl="0" indent="-342900">
              <a:buFont typeface="+mj-lt"/>
              <a:buAutoNum type="arabicPeriod"/>
            </a:pPr>
            <a:endParaRPr lang="en-US" sz="1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400" dirty="0" smtClean="0"/>
              <a:t>Een doorkijk te geven ten aanzien van gewenste gezamenlijke activiteiten gericht op de realisatie van een adequaat instrument voor </a:t>
            </a:r>
            <a:r>
              <a:rPr lang="nl-NL" sz="1400" dirty="0" err="1" smtClean="0"/>
              <a:t>terrestrische</a:t>
            </a:r>
            <a:r>
              <a:rPr lang="nl-NL" sz="1400" dirty="0" smtClean="0"/>
              <a:t> natuur.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Type </a:t>
            </a:r>
            <a:r>
              <a:rPr lang="en-US" sz="1800" b="0" dirty="0" err="1" smtClean="0"/>
              <a:t>uitvoer</a:t>
            </a:r>
            <a:endParaRPr lang="en-US" b="0" dirty="0"/>
          </a:p>
        </p:txBody>
      </p:sp>
      <p:sp>
        <p:nvSpPr>
          <p:cNvPr id="13" name="Tekstvak 12"/>
          <p:cNvSpPr txBox="1"/>
          <p:nvPr/>
        </p:nvSpPr>
        <p:spPr>
          <a:xfrm>
            <a:off x="645456" y="1246087"/>
            <a:ext cx="81220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8775" indent="-358775"/>
            <a:r>
              <a:rPr lang="en-US" b="1" dirty="0" err="1" smtClean="0"/>
              <a:t>Operationele</a:t>
            </a:r>
            <a:r>
              <a:rPr lang="en-US" b="1" dirty="0" smtClean="0"/>
              <a:t> </a:t>
            </a:r>
            <a:r>
              <a:rPr lang="en-US" b="1" dirty="0" err="1" smtClean="0"/>
              <a:t>doelen</a:t>
            </a:r>
            <a:r>
              <a:rPr lang="en-US" b="1" dirty="0" smtClean="0"/>
              <a:t> / </a:t>
            </a:r>
            <a:r>
              <a:rPr lang="en-US" b="1" dirty="0" err="1" smtClean="0"/>
              <a:t>indicatoren</a:t>
            </a:r>
            <a:endParaRPr lang="en-US" b="1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Areaal</a:t>
            </a:r>
            <a:r>
              <a:rPr lang="en-US" dirty="0" smtClean="0"/>
              <a:t>, </a:t>
            </a:r>
            <a:r>
              <a:rPr lang="en-US" dirty="0" err="1" smtClean="0"/>
              <a:t>kwaliteit</a:t>
            </a:r>
            <a:r>
              <a:rPr lang="en-US" dirty="0" smtClean="0"/>
              <a:t>, </a:t>
            </a:r>
            <a:r>
              <a:rPr lang="en-US" dirty="0" err="1" smtClean="0"/>
              <a:t>natuurwaarde</a:t>
            </a:r>
            <a:r>
              <a:rPr lang="en-US" dirty="0" smtClean="0"/>
              <a:t> van SNL N-</a:t>
            </a:r>
            <a:r>
              <a:rPr lang="en-US" dirty="0" err="1" smtClean="0"/>
              <a:t>typen</a:t>
            </a:r>
            <a:endParaRPr lang="en-US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Doelrealisatie</a:t>
            </a:r>
            <a:endParaRPr lang="en-US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Voor</a:t>
            </a:r>
            <a:r>
              <a:rPr lang="en-US" dirty="0" smtClean="0"/>
              <a:t> HR </a:t>
            </a:r>
            <a:r>
              <a:rPr lang="en-US" dirty="0" err="1" smtClean="0"/>
              <a:t>gebieden</a:t>
            </a:r>
            <a:r>
              <a:rPr lang="en-US" dirty="0" smtClean="0"/>
              <a:t>: </a:t>
            </a:r>
            <a:r>
              <a:rPr lang="en-US" dirty="0" err="1" smtClean="0"/>
              <a:t>Staat</a:t>
            </a:r>
            <a:r>
              <a:rPr lang="en-US" dirty="0" smtClean="0"/>
              <a:t> van </a:t>
            </a:r>
            <a:r>
              <a:rPr lang="en-US" dirty="0" err="1" smtClean="0"/>
              <a:t>Instandhouding</a:t>
            </a:r>
            <a:endParaRPr lang="en-US" dirty="0" smtClean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779927" y="2634129"/>
          <a:ext cx="7655860" cy="336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965"/>
                <a:gridCol w="1913965"/>
                <a:gridCol w="1913965"/>
                <a:gridCol w="1913965"/>
              </a:tblGrid>
              <a:tr h="61886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DEMNAT-3</a:t>
                      </a:r>
                      <a:endParaRPr lang="nl-NL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PW</a:t>
                      </a:r>
                      <a:endParaRPr lang="nl-NL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VSN</a:t>
                      </a:r>
                      <a:endParaRPr lang="nl-NL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1886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Areaal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kwaliteit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natuurwaarde</a:t>
                      </a:r>
                      <a:r>
                        <a:rPr lang="en-US" dirty="0" smtClean="0"/>
                        <a:t> SNL-</a:t>
                      </a:r>
                      <a:r>
                        <a:rPr lang="en-US" dirty="0" err="1" smtClean="0"/>
                        <a:t>typen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Vertaling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err="1" smtClean="0"/>
                        <a:t>ecologische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err="1" smtClean="0"/>
                        <a:t>groepen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</a:t>
                      </a:r>
                      <a:r>
                        <a:rPr lang="en-US" baseline="0" dirty="0" smtClean="0"/>
                        <a:t> SNL</a:t>
                      </a:r>
                    </a:p>
                    <a:p>
                      <a:r>
                        <a:rPr lang="en-US" baseline="0" dirty="0" smtClean="0"/>
                        <a:t>(ANK)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Vertaling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ecologische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groepen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SNL</a:t>
                      </a:r>
                    </a:p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(EHS)</a:t>
                      </a:r>
                      <a:endParaRPr lang="nl-NL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Overlay NW met SNL</a:t>
                      </a:r>
                    </a:p>
                    <a:p>
                      <a:r>
                        <a:rPr lang="en-US" dirty="0" smtClean="0"/>
                        <a:t>(EHS)</a:t>
                      </a:r>
                      <a:endParaRPr lang="nl-NL" dirty="0"/>
                    </a:p>
                  </a:txBody>
                  <a:tcPr/>
                </a:tc>
              </a:tr>
              <a:tr h="61886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Doelrealisatie</a:t>
                      </a:r>
                      <a:endParaRPr lang="en-US" dirty="0" smtClean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GVG (25 m),</a:t>
                      </a:r>
                    </a:p>
                    <a:p>
                      <a:r>
                        <a:rPr lang="en-US" dirty="0" smtClean="0"/>
                        <a:t>EHS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KoV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ecologische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groepen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, EHS </a:t>
                      </a:r>
                      <a:endParaRPr lang="nl-NL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GVG, pH, NO3 versus </a:t>
                      </a:r>
                      <a:r>
                        <a:rPr lang="en-US" dirty="0" err="1" smtClean="0"/>
                        <a:t>rvw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tabel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Alterra</a:t>
                      </a:r>
                      <a:r>
                        <a:rPr lang="en-US" dirty="0" smtClean="0"/>
                        <a:t>, EHS</a:t>
                      </a:r>
                      <a:endParaRPr lang="nl-NL" dirty="0"/>
                    </a:p>
                  </a:txBody>
                  <a:tcPr/>
                </a:tc>
              </a:tr>
              <a:tr h="61886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SvI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Deelverzameling</a:t>
                      </a:r>
                      <a:endParaRPr lang="en-US" dirty="0" smtClean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HR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gebied</a:t>
                      </a:r>
                      <a:endParaRPr lang="nl-NL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Deelverzameling</a:t>
                      </a:r>
                      <a:endParaRPr lang="en-US" dirty="0" smtClean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HR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gebied</a:t>
                      </a:r>
                      <a:endParaRPr lang="nl-NL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DEMNAT</a:t>
            </a:r>
            <a:endParaRPr lang="en-US" b="0" dirty="0"/>
          </a:p>
        </p:txBody>
      </p:sp>
      <p:sp>
        <p:nvSpPr>
          <p:cNvPr id="6" name="Tekstvak 5"/>
          <p:cNvSpPr txBox="1"/>
          <p:nvPr/>
        </p:nvSpPr>
        <p:spPr>
          <a:xfrm>
            <a:off x="645456" y="1246087"/>
            <a:ext cx="3639673" cy="4370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8775" indent="-358775"/>
            <a:r>
              <a:rPr lang="en-US" b="1" dirty="0" err="1" smtClean="0"/>
              <a:t>Vertaling</a:t>
            </a:r>
            <a:r>
              <a:rPr lang="en-US" b="1" dirty="0" smtClean="0"/>
              <a:t> </a:t>
            </a:r>
            <a:r>
              <a:rPr lang="en-US" b="1" dirty="0" err="1" smtClean="0"/>
              <a:t>naar</a:t>
            </a:r>
            <a:r>
              <a:rPr lang="en-US" b="1" dirty="0" smtClean="0"/>
              <a:t> SNL</a:t>
            </a:r>
          </a:p>
          <a:p>
            <a:pPr marL="358775" indent="-358775">
              <a:buFont typeface="Arial" pitchFamily="34" charset="0"/>
              <a:buChar char="•"/>
            </a:pPr>
            <a:endParaRPr lang="en-US" dirty="0" smtClean="0"/>
          </a:p>
          <a:p>
            <a:pPr marL="358775" indent="-358775"/>
            <a:r>
              <a:rPr lang="en-US" u="sng" dirty="0" err="1" smtClean="0"/>
              <a:t>Methode</a:t>
            </a:r>
            <a:endParaRPr lang="en-US" u="sng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Vertaaltabel</a:t>
            </a:r>
            <a:r>
              <a:rPr lang="en-US" dirty="0" smtClean="0"/>
              <a:t> 14 </a:t>
            </a:r>
            <a:r>
              <a:rPr lang="en-US" dirty="0" err="1" smtClean="0"/>
              <a:t>ecologische</a:t>
            </a:r>
            <a:r>
              <a:rPr lang="en-US" dirty="0" smtClean="0"/>
              <a:t> </a:t>
            </a:r>
            <a:r>
              <a:rPr lang="en-US" dirty="0" err="1" smtClean="0"/>
              <a:t>groepen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47 SNL </a:t>
            </a:r>
            <a:r>
              <a:rPr lang="en-US" dirty="0" err="1" smtClean="0">
                <a:sym typeface="Wingdings" pitchFamily="2" charset="2"/>
              </a:rPr>
              <a:t>subtypen</a:t>
            </a:r>
            <a:endParaRPr lang="en-US" dirty="0" smtClean="0">
              <a:sym typeface="Wingdings" pitchFamily="2" charset="2"/>
            </a:endParaRPr>
          </a:p>
          <a:p>
            <a:pPr marL="815975" lvl="1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Binnen</a:t>
            </a:r>
            <a:r>
              <a:rPr lang="en-US" sz="1600" dirty="0" smtClean="0">
                <a:sym typeface="Wingdings" pitchFamily="2" charset="2"/>
              </a:rPr>
              <a:t> SNL </a:t>
            </a:r>
            <a:r>
              <a:rPr lang="en-US" sz="1600" dirty="0" err="1" smtClean="0">
                <a:sym typeface="Wingdings" pitchFamily="2" charset="2"/>
              </a:rPr>
              <a:t>gebieden</a:t>
            </a:r>
            <a:endParaRPr lang="en-US" sz="1600" dirty="0" smtClean="0">
              <a:sym typeface="Wingdings" pitchFamily="2" charset="2"/>
            </a:endParaRPr>
          </a:p>
          <a:p>
            <a:pPr marL="815975" lvl="1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Buiten</a:t>
            </a:r>
            <a:r>
              <a:rPr lang="en-US" sz="1600" dirty="0" smtClean="0">
                <a:sym typeface="Wingdings" pitchFamily="2" charset="2"/>
              </a:rPr>
              <a:t> SNL </a:t>
            </a:r>
            <a:r>
              <a:rPr lang="en-US" sz="1600" dirty="0" err="1" smtClean="0">
                <a:sym typeface="Wingdings" pitchFamily="2" charset="2"/>
              </a:rPr>
              <a:t>gebieden</a:t>
            </a:r>
            <a:r>
              <a:rPr lang="en-US" sz="1600" dirty="0" smtClean="0">
                <a:sym typeface="Wingdings" pitchFamily="2" charset="2"/>
              </a:rPr>
              <a:t> met FGR </a:t>
            </a:r>
            <a:r>
              <a:rPr lang="en-US" sz="1600" dirty="0" err="1" smtClean="0">
                <a:sym typeface="Wingdings" pitchFamily="2" charset="2"/>
              </a:rPr>
              <a:t>hulp</a:t>
            </a:r>
            <a:r>
              <a:rPr lang="en-US" sz="1600" dirty="0" smtClean="0">
                <a:sym typeface="Wingdings" pitchFamily="2" charset="2"/>
              </a:rPr>
              <a:t> info</a:t>
            </a: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Geautomatiseerd</a:t>
            </a:r>
            <a:r>
              <a:rPr lang="en-US" sz="1600" dirty="0" smtClean="0">
                <a:sym typeface="Wingdings" pitchFamily="2" charset="2"/>
              </a:rPr>
              <a:t> EG2SNL</a:t>
            </a:r>
            <a:endParaRPr lang="en-US" sz="1600" dirty="0" smtClean="0"/>
          </a:p>
          <a:p>
            <a:pPr marL="358775" indent="-358775">
              <a:buFont typeface="Arial" pitchFamily="34" charset="0"/>
              <a:buChar char="•"/>
            </a:pPr>
            <a:endParaRPr lang="en-US" dirty="0" smtClean="0"/>
          </a:p>
          <a:p>
            <a:pPr marL="358775" indent="-358775"/>
            <a:r>
              <a:rPr lang="en-US" u="sng" dirty="0" err="1" smtClean="0"/>
              <a:t>Resultaat</a:t>
            </a:r>
            <a:endParaRPr lang="en-US" u="sng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Ruimtelijke</a:t>
            </a:r>
            <a:r>
              <a:rPr lang="en-US" dirty="0" smtClean="0"/>
              <a:t> </a:t>
            </a:r>
            <a:r>
              <a:rPr lang="en-US" dirty="0" err="1" smtClean="0"/>
              <a:t>kaart</a:t>
            </a:r>
            <a:r>
              <a:rPr lang="en-US" dirty="0" smtClean="0"/>
              <a:t> </a:t>
            </a:r>
            <a:r>
              <a:rPr lang="en-US" dirty="0" err="1" smtClean="0"/>
              <a:t>kwaliteit</a:t>
            </a:r>
            <a:endParaRPr lang="en-US" dirty="0" smtClean="0"/>
          </a:p>
          <a:p>
            <a:pPr marL="358775" indent="-358775">
              <a:buFont typeface="Arial" pitchFamily="34" charset="0"/>
              <a:buChar char="•"/>
            </a:pPr>
            <a:endParaRPr lang="en-US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dirty="0" err="1" smtClean="0"/>
              <a:t>Tabel</a:t>
            </a:r>
            <a:r>
              <a:rPr lang="en-US" dirty="0" smtClean="0"/>
              <a:t>: </a:t>
            </a:r>
            <a:r>
              <a:rPr lang="en-US" dirty="0" err="1" smtClean="0"/>
              <a:t>areaal</a:t>
            </a:r>
            <a:r>
              <a:rPr lang="en-US" dirty="0" smtClean="0"/>
              <a:t>, </a:t>
            </a:r>
            <a:r>
              <a:rPr lang="en-US" dirty="0" err="1" smtClean="0"/>
              <a:t>kwaliteit</a:t>
            </a:r>
            <a:r>
              <a:rPr lang="en-US" dirty="0" smtClean="0"/>
              <a:t>, </a:t>
            </a:r>
            <a:r>
              <a:rPr lang="en-US" dirty="0" err="1" smtClean="0"/>
              <a:t>natuurwaarde</a:t>
            </a:r>
            <a:r>
              <a:rPr lang="en-US" dirty="0" smtClean="0"/>
              <a:t> per SNL N-type</a:t>
            </a:r>
          </a:p>
        </p:txBody>
      </p:sp>
      <p:sp>
        <p:nvSpPr>
          <p:cNvPr id="8" name="Rechthoek 7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fgr_gridcode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8916" y="1004044"/>
            <a:ext cx="4769224" cy="578223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40190" y="5853954"/>
            <a:ext cx="13660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ym typeface="Wingdings" pitchFamily="2" charset="2"/>
              </a:rPr>
              <a:t>FGR </a:t>
            </a:r>
            <a:r>
              <a:rPr lang="en-US" sz="1400" b="1" dirty="0" err="1" smtClean="0">
                <a:sym typeface="Wingdings" pitchFamily="2" charset="2"/>
              </a:rPr>
              <a:t>hulp</a:t>
            </a:r>
            <a:r>
              <a:rPr lang="en-US" sz="1400" b="1" dirty="0" smtClean="0">
                <a:sym typeface="Wingdings" pitchFamily="2" charset="2"/>
              </a:rPr>
              <a:t> info</a:t>
            </a:r>
            <a:endParaRPr lang="nl-NL" sz="13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DEMNAT</a:t>
            </a:r>
            <a:endParaRPr lang="en-US" b="0" dirty="0"/>
          </a:p>
        </p:txBody>
      </p:sp>
      <p:sp>
        <p:nvSpPr>
          <p:cNvPr id="8" name="Rechthoek 7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53785" y="1075782"/>
            <a:ext cx="37911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Als</a:t>
            </a:r>
            <a:r>
              <a:rPr lang="en-US" sz="1400" dirty="0" smtClean="0"/>
              <a:t> K21 en FGR = </a:t>
            </a:r>
            <a:r>
              <a:rPr lang="en-US" sz="1400" dirty="0" err="1" smtClean="0"/>
              <a:t>Hoogveen</a:t>
            </a:r>
            <a:r>
              <a:rPr lang="en-US" sz="1400" dirty="0" smtClean="0"/>
              <a:t> of SNL = 0603</a:t>
            </a:r>
          </a:p>
          <a:p>
            <a:r>
              <a:rPr lang="en-US" sz="1400" dirty="0" smtClean="0"/>
              <a:t>Dan K21 = SNL N-type N06.03 (</a:t>
            </a:r>
            <a:r>
              <a:rPr lang="en-US" sz="1400" dirty="0" err="1" smtClean="0"/>
              <a:t>Hoogveen</a:t>
            </a:r>
            <a:r>
              <a:rPr lang="en-US" sz="1400" dirty="0" smtClean="0"/>
              <a:t>)</a:t>
            </a:r>
            <a:endParaRPr lang="nl-NL" sz="1400" dirty="0" smtClean="0"/>
          </a:p>
        </p:txBody>
      </p:sp>
      <p:sp>
        <p:nvSpPr>
          <p:cNvPr id="13" name="Tekstvak 12"/>
          <p:cNvSpPr txBox="1"/>
          <p:nvPr/>
        </p:nvSpPr>
        <p:spPr>
          <a:xfrm>
            <a:off x="4607860" y="1048874"/>
            <a:ext cx="40252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Als</a:t>
            </a:r>
            <a:r>
              <a:rPr lang="en-US" sz="1400" dirty="0" smtClean="0"/>
              <a:t> K21 of K41 en FGR = </a:t>
            </a:r>
            <a:r>
              <a:rPr lang="en-US" sz="1400" dirty="0" err="1" smtClean="0"/>
              <a:t>Duinen</a:t>
            </a:r>
            <a:r>
              <a:rPr lang="en-US" sz="1400" dirty="0" smtClean="0"/>
              <a:t> of SNL = 0804</a:t>
            </a:r>
          </a:p>
          <a:p>
            <a:r>
              <a:rPr lang="en-US" sz="1400" dirty="0" smtClean="0"/>
              <a:t>Dan K21/ K41 = SNL N-type N08.04 (</a:t>
            </a:r>
            <a:r>
              <a:rPr lang="en-US" sz="1400" dirty="0" err="1" smtClean="0"/>
              <a:t>Duinheide</a:t>
            </a:r>
            <a:r>
              <a:rPr lang="en-US" sz="1400" dirty="0" smtClean="0"/>
              <a:t>)</a:t>
            </a:r>
            <a:endParaRPr lang="nl-NL" sz="1400" dirty="0" smtClean="0"/>
          </a:p>
        </p:txBody>
      </p:sp>
      <p:pic>
        <p:nvPicPr>
          <p:cNvPr id="14" name="Afbeelding 13" descr="0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90" y="1614310"/>
            <a:ext cx="4536430" cy="2880000"/>
          </a:xfrm>
          <a:prstGeom prst="rect">
            <a:avLst/>
          </a:prstGeom>
        </p:spPr>
      </p:pic>
      <p:pic>
        <p:nvPicPr>
          <p:cNvPr id="15" name="Afbeelding 14" descr="0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957" y="1589162"/>
            <a:ext cx="4500113" cy="2880000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44825" y="1604708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N06.03 </a:t>
            </a: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Hoogveen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nl-NL" sz="1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625784" y="1586758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N08.04 </a:t>
            </a: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accent5">
                    <a:lumMod val="50000"/>
                  </a:schemeClr>
                </a:solidFill>
              </a:rPr>
              <a:t>Duinheide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nl-NL" sz="1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2537008" y="2859748"/>
            <a:ext cx="4611904" cy="3427784"/>
            <a:chOff x="2285996" y="2545984"/>
            <a:chExt cx="4611904" cy="3427784"/>
          </a:xfrm>
        </p:grpSpPr>
        <p:pic>
          <p:nvPicPr>
            <p:cNvPr id="16" name="Afbeelding 15" descr="06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6353" y="2558185"/>
              <a:ext cx="4504256" cy="2880000"/>
            </a:xfrm>
            <a:prstGeom prst="rect">
              <a:avLst/>
            </a:prstGeom>
          </p:spPr>
        </p:pic>
        <p:sp>
          <p:nvSpPr>
            <p:cNvPr id="17" name="Tekstvak 16"/>
            <p:cNvSpPr txBox="1"/>
            <p:nvPr/>
          </p:nvSpPr>
          <p:spPr>
            <a:xfrm>
              <a:off x="2285996" y="5450548"/>
              <a:ext cx="46119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Als</a:t>
              </a:r>
              <a:r>
                <a:rPr lang="en-US" sz="1400" dirty="0" smtClean="0"/>
                <a:t> K41 en FGR &lt;&gt; </a:t>
              </a:r>
              <a:r>
                <a:rPr lang="en-US" sz="1400" dirty="0" err="1" smtClean="0"/>
                <a:t>Duinen</a:t>
              </a:r>
              <a:r>
                <a:rPr lang="en-US" sz="1400" dirty="0" smtClean="0"/>
                <a:t> of </a:t>
              </a:r>
              <a:r>
                <a:rPr lang="en-US" sz="1400" dirty="0" err="1" smtClean="0"/>
                <a:t>Hoogveen</a:t>
              </a:r>
              <a:r>
                <a:rPr lang="en-US" sz="1400" dirty="0" smtClean="0"/>
                <a:t> of SNL = 0604</a:t>
              </a:r>
            </a:p>
            <a:p>
              <a:r>
                <a:rPr lang="en-US" sz="1400" dirty="0" smtClean="0"/>
                <a:t>Dan K41 = SNL N-type N06.04 (</a:t>
              </a:r>
              <a:r>
                <a:rPr lang="en-US" sz="1400" dirty="0" err="1" smtClean="0"/>
                <a:t>Vochtige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heide</a:t>
              </a:r>
              <a:r>
                <a:rPr lang="en-US" sz="1400" dirty="0" smtClean="0"/>
                <a:t>)</a:t>
              </a:r>
              <a:endParaRPr lang="nl-NL" sz="1400" dirty="0" smtClean="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2303926" y="2545984"/>
              <a:ext cx="1478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5">
                      <a:lumMod val="50000"/>
                    </a:schemeClr>
                  </a:solidFill>
                </a:rPr>
                <a:t>N06.04 </a:t>
              </a:r>
            </a:p>
            <a:p>
              <a:r>
                <a:rPr lang="en-US" sz="1400" dirty="0" smtClean="0">
                  <a:solidFill>
                    <a:schemeClr val="accent5">
                      <a:lumMod val="50000"/>
                    </a:schemeClr>
                  </a:solidFill>
                </a:rPr>
                <a:t>(</a:t>
              </a:r>
              <a:r>
                <a:rPr lang="en-US" sz="1400" dirty="0" err="1" smtClean="0">
                  <a:solidFill>
                    <a:schemeClr val="accent5">
                      <a:lumMod val="50000"/>
                    </a:schemeClr>
                  </a:solidFill>
                </a:rPr>
                <a:t>Vochtige</a:t>
              </a:r>
              <a:r>
                <a:rPr lang="en-US" sz="1400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5">
                      <a:lumMod val="50000"/>
                    </a:schemeClr>
                  </a:solidFill>
                </a:rPr>
                <a:t>heide</a:t>
              </a:r>
              <a:r>
                <a:rPr lang="en-US" sz="1400" dirty="0" smtClean="0">
                  <a:solidFill>
                    <a:schemeClr val="accent5">
                      <a:lumMod val="50000"/>
                    </a:schemeClr>
                  </a:solidFill>
                </a:rPr>
                <a:t>)</a:t>
              </a:r>
              <a:endParaRPr lang="nl-NL" sz="1400" dirty="0" smtClean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DEMNAT</a:t>
            </a:r>
            <a:endParaRPr lang="en-US" b="0" dirty="0"/>
          </a:p>
        </p:txBody>
      </p:sp>
      <p:sp>
        <p:nvSpPr>
          <p:cNvPr id="8" name="Rechthoek 7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1" name="Tabel 20"/>
          <p:cNvGraphicFramePr>
            <a:graphicFrameLocks noGrp="1"/>
          </p:cNvGraphicFramePr>
          <p:nvPr/>
        </p:nvGraphicFramePr>
        <p:xfrm>
          <a:off x="602428" y="1357257"/>
          <a:ext cx="7725784" cy="2793401"/>
        </p:xfrm>
        <a:graphic>
          <a:graphicData uri="http://schemas.openxmlformats.org/drawingml/2006/table">
            <a:tbl>
              <a:tblPr/>
              <a:tblGrid>
                <a:gridCol w="1037903"/>
                <a:gridCol w="3313633"/>
                <a:gridCol w="1165514"/>
                <a:gridCol w="1037903"/>
                <a:gridCol w="1170831"/>
              </a:tblGrid>
              <a:tr h="579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4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SNL </a:t>
                      </a:r>
                      <a:r>
                        <a:rPr lang="nl-NL" sz="14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N-type</a:t>
                      </a:r>
                      <a:endParaRPr lang="nl-NL" sz="1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Omschrijving</a:t>
                      </a:r>
                      <a:endParaRPr lang="nl-NL" sz="1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SV/kmhok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SV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kmhokken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N06.03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Hoogveen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0,62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172,16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277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N06.04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Vochtige heide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0,45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1081,50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2379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N08.04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Duinheide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0,18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8,85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N09.01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Schor of kwelder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0,47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204,96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437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N10.01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Nat schraalland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0,40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897,86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2229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N10.02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Vochtig hooiland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0,40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1115,90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2789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1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942" y="4472974"/>
            <a:ext cx="2873188" cy="150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kstvak 23"/>
          <p:cNvSpPr txBox="1"/>
          <p:nvPr/>
        </p:nvSpPr>
        <p:spPr>
          <a:xfrm>
            <a:off x="3003177" y="5943600"/>
            <a:ext cx="40588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SV</a:t>
            </a:r>
            <a:endParaRPr lang="nl-NL" sz="13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367" y="4455458"/>
            <a:ext cx="2491003" cy="158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kstvak 24"/>
          <p:cNvSpPr txBox="1"/>
          <p:nvPr/>
        </p:nvSpPr>
        <p:spPr>
          <a:xfrm>
            <a:off x="6167726" y="6006354"/>
            <a:ext cx="1011815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kmhokken</a:t>
            </a:r>
            <a:endParaRPr lang="nl-NL" sz="13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9558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VSN: </a:t>
            </a:r>
            <a:r>
              <a:rPr lang="en-US" sz="1800" b="0" dirty="0" err="1" smtClean="0"/>
              <a:t>doelrealisatie</a:t>
            </a:r>
            <a:r>
              <a:rPr lang="en-US" sz="1800" b="0" dirty="0" smtClean="0"/>
              <a:t> / </a:t>
            </a:r>
            <a:r>
              <a:rPr lang="en-US" sz="1800" b="0" dirty="0" err="1" smtClean="0"/>
              <a:t>SvI</a:t>
            </a:r>
            <a:endParaRPr lang="en-US" b="0" dirty="0"/>
          </a:p>
        </p:txBody>
      </p:sp>
      <p:sp>
        <p:nvSpPr>
          <p:cNvPr id="15" name="Tekstvak 14"/>
          <p:cNvSpPr txBox="1"/>
          <p:nvPr/>
        </p:nvSpPr>
        <p:spPr>
          <a:xfrm>
            <a:off x="735106" y="1335741"/>
            <a:ext cx="7760458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Relevante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beleidsvragen</a:t>
            </a:r>
            <a:endParaRPr lang="en-US" sz="1600" b="1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/>
              <a:t>Passen</a:t>
            </a:r>
            <a:r>
              <a:rPr lang="en-US" sz="1600" dirty="0" smtClean="0"/>
              <a:t> de </a:t>
            </a:r>
            <a:r>
              <a:rPr lang="en-US" sz="1600" dirty="0" err="1" smtClean="0"/>
              <a:t>doelen</a:t>
            </a:r>
            <a:r>
              <a:rPr lang="en-US" sz="1600" dirty="0" smtClean="0"/>
              <a:t> met </a:t>
            </a:r>
            <a:r>
              <a:rPr lang="en-US" sz="1600" dirty="0" err="1" smtClean="0"/>
              <a:t>hun</a:t>
            </a:r>
            <a:r>
              <a:rPr lang="en-US" sz="1600" dirty="0" smtClean="0"/>
              <a:t> </a:t>
            </a:r>
            <a:r>
              <a:rPr lang="en-US" sz="1600" dirty="0" err="1" smtClean="0"/>
              <a:t>milieurandvoorwaarden</a:t>
            </a:r>
            <a:r>
              <a:rPr lang="en-US" sz="1600" dirty="0" smtClean="0"/>
              <a:t> op de </a:t>
            </a:r>
            <a:r>
              <a:rPr lang="en-US" sz="1600" dirty="0" err="1" smtClean="0"/>
              <a:t>abiotische</a:t>
            </a:r>
            <a:r>
              <a:rPr lang="en-US" sz="1600" dirty="0" smtClean="0"/>
              <a:t> </a:t>
            </a:r>
            <a:r>
              <a:rPr lang="en-US" sz="1600" dirty="0" err="1" smtClean="0"/>
              <a:t>condities</a:t>
            </a:r>
            <a:r>
              <a:rPr lang="en-US" sz="1600" dirty="0" smtClean="0"/>
              <a:t>? 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Nu, en in de </a:t>
            </a:r>
            <a:r>
              <a:rPr lang="en-US" sz="1600" dirty="0" err="1" smtClean="0"/>
              <a:t>toekomst</a:t>
            </a:r>
            <a:r>
              <a:rPr lang="en-US" sz="1600" dirty="0" smtClean="0"/>
              <a:t>?</a:t>
            </a: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/>
          </a:p>
          <a:p>
            <a:pPr marL="358775" indent="-358775"/>
            <a:r>
              <a:rPr lang="en-US" sz="1600" b="1" i="1" dirty="0" err="1" smtClean="0">
                <a:solidFill>
                  <a:srgbClr val="FF0000"/>
                </a:solidFill>
              </a:rPr>
              <a:t>Confrontatie</a:t>
            </a:r>
            <a:r>
              <a:rPr lang="en-US" sz="1600" dirty="0" smtClean="0"/>
              <a:t> </a:t>
            </a:r>
          </a:p>
          <a:p>
            <a:pPr marL="358775" indent="-358775"/>
            <a:r>
              <a:rPr lang="en-US" sz="1600" dirty="0" err="1" smtClean="0"/>
              <a:t>Gemodelleerde</a:t>
            </a:r>
            <a:r>
              <a:rPr lang="en-US" sz="1600" dirty="0" smtClean="0"/>
              <a:t> </a:t>
            </a:r>
            <a:r>
              <a:rPr lang="en-US" sz="1600" dirty="0" err="1" smtClean="0"/>
              <a:t>abiotische</a:t>
            </a:r>
            <a:r>
              <a:rPr lang="en-US" sz="1600" dirty="0" smtClean="0"/>
              <a:t> </a:t>
            </a:r>
            <a:r>
              <a:rPr lang="en-US" sz="1600" dirty="0" err="1" smtClean="0"/>
              <a:t>condities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milieurandvoorwaarden</a:t>
            </a:r>
            <a:r>
              <a:rPr lang="en-US" sz="1600" dirty="0" smtClean="0">
                <a:sym typeface="Wingdings" pitchFamily="2" charset="2"/>
              </a:rPr>
              <a:t> SNL subtype </a:t>
            </a:r>
            <a:r>
              <a:rPr lang="en-US" sz="1600" dirty="0" err="1" smtClean="0">
                <a:sym typeface="Wingdings" pitchFamily="2" charset="2"/>
              </a:rPr>
              <a:t>natuur</a:t>
            </a:r>
            <a:endParaRPr lang="nl-NL" sz="1600" dirty="0" smtClean="0"/>
          </a:p>
        </p:txBody>
      </p:sp>
      <p:graphicFrame>
        <p:nvGraphicFramePr>
          <p:cNvPr id="21" name="Tabel 20"/>
          <p:cNvGraphicFramePr>
            <a:graphicFrameLocks noGrp="1"/>
          </p:cNvGraphicFramePr>
          <p:nvPr/>
        </p:nvGraphicFramePr>
        <p:xfrm>
          <a:off x="3963970" y="3059206"/>
          <a:ext cx="4767654" cy="1905000"/>
        </p:xfrm>
        <a:graphic>
          <a:graphicData uri="http://schemas.openxmlformats.org/drawingml/2006/table">
            <a:tbl>
              <a:tblPr/>
              <a:tblGrid>
                <a:gridCol w="373255"/>
                <a:gridCol w="1759411"/>
                <a:gridCol w="438820"/>
                <a:gridCol w="439337"/>
                <a:gridCol w="439337"/>
                <a:gridCol w="439337"/>
                <a:gridCol w="438820"/>
                <a:gridCol w="439337"/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8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8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Gunstig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Minder gunstig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Code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Naam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GVG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GVG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05.02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Gemaaid rietland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14.86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48.06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5.83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34.50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72.87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5.34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06.01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Veenmosrietland en moerasheide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-21.59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4.06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-1.86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1.90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3.47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06.02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Trilveen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-1.91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5.27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6.00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16.00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4.88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06.03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Hoogveen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-14.00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0.79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4.26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-2.02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6.28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3.84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06.04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Vochtige heide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16.83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0.17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4.04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33.13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3.69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07.01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Droge heide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104.08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0.46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3.74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119.16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11.85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3.09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07.02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Zandverstuiving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68.86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4.53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84.63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2.44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3.63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..</a:t>
                      </a:r>
                      <a:endParaRPr lang="nl-NL" sz="8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" name="Vrije vorm 24"/>
          <p:cNvSpPr/>
          <p:nvPr/>
        </p:nvSpPr>
        <p:spPr>
          <a:xfrm>
            <a:off x="5477435" y="5080000"/>
            <a:ext cx="1999129" cy="1051859"/>
          </a:xfrm>
          <a:custGeom>
            <a:avLst/>
            <a:gdLst>
              <a:gd name="connsiteX0" fmla="*/ 1999129 w 1999129"/>
              <a:gd name="connsiteY0" fmla="*/ 1051859 h 1051859"/>
              <a:gd name="connsiteX1" fmla="*/ 1425388 w 1999129"/>
              <a:gd name="connsiteY1" fmla="*/ 872565 h 1051859"/>
              <a:gd name="connsiteX2" fmla="*/ 842682 w 1999129"/>
              <a:gd name="connsiteY2" fmla="*/ 2988 h 1051859"/>
              <a:gd name="connsiteX3" fmla="*/ 448235 w 1999129"/>
              <a:gd name="connsiteY3" fmla="*/ 854635 h 1051859"/>
              <a:gd name="connsiteX4" fmla="*/ 0 w 1999129"/>
              <a:gd name="connsiteY4" fmla="*/ 1051859 h 105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9129" h="1051859">
                <a:moveTo>
                  <a:pt x="1999129" y="1051859"/>
                </a:moveTo>
                <a:cubicBezTo>
                  <a:pt x="1808629" y="1049618"/>
                  <a:pt x="1618129" y="1047377"/>
                  <a:pt x="1425388" y="872565"/>
                </a:cubicBezTo>
                <a:cubicBezTo>
                  <a:pt x="1232647" y="697753"/>
                  <a:pt x="1005541" y="5976"/>
                  <a:pt x="842682" y="2988"/>
                </a:cubicBezTo>
                <a:cubicBezTo>
                  <a:pt x="679823" y="0"/>
                  <a:pt x="588682" y="679823"/>
                  <a:pt x="448235" y="854635"/>
                </a:cubicBezTo>
                <a:cubicBezTo>
                  <a:pt x="307788" y="1029447"/>
                  <a:pt x="153894" y="1040653"/>
                  <a:pt x="0" y="1051859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9" name="Rechte verbindingslijn 28"/>
          <p:cNvCxnSpPr/>
          <p:nvPr/>
        </p:nvCxnSpPr>
        <p:spPr>
          <a:xfrm>
            <a:off x="5943601" y="5746378"/>
            <a:ext cx="0" cy="475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5638801" y="5755342"/>
            <a:ext cx="0" cy="475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6875931" y="5719485"/>
            <a:ext cx="0" cy="475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>
            <a:off x="7162802" y="5728450"/>
            <a:ext cx="0" cy="475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5468471" y="5629836"/>
            <a:ext cx="425116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5%</a:t>
            </a:r>
            <a:endParaRPr lang="nl-NL" sz="1300" dirty="0" smtClean="0"/>
          </a:p>
        </p:txBody>
      </p:sp>
      <p:sp>
        <p:nvSpPr>
          <p:cNvPr id="37" name="Tekstvak 36"/>
          <p:cNvSpPr txBox="1"/>
          <p:nvPr/>
        </p:nvSpPr>
        <p:spPr>
          <a:xfrm>
            <a:off x="5800169" y="5629835"/>
            <a:ext cx="51809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25%</a:t>
            </a:r>
            <a:endParaRPr lang="nl-NL" sz="1300" dirty="0" smtClean="0"/>
          </a:p>
        </p:txBody>
      </p:sp>
      <p:sp>
        <p:nvSpPr>
          <p:cNvPr id="38" name="Tekstvak 37"/>
          <p:cNvSpPr txBox="1"/>
          <p:nvPr/>
        </p:nvSpPr>
        <p:spPr>
          <a:xfrm>
            <a:off x="6598029" y="5647766"/>
            <a:ext cx="51809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75%</a:t>
            </a:r>
            <a:endParaRPr lang="nl-NL" sz="1300" dirty="0" smtClean="0"/>
          </a:p>
        </p:txBody>
      </p:sp>
      <p:sp>
        <p:nvSpPr>
          <p:cNvPr id="39" name="Tekstvak 38"/>
          <p:cNvSpPr txBox="1"/>
          <p:nvPr/>
        </p:nvSpPr>
        <p:spPr>
          <a:xfrm>
            <a:off x="7073169" y="5656726"/>
            <a:ext cx="51809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95%</a:t>
            </a:r>
            <a:endParaRPr lang="nl-NL" sz="1300" dirty="0" smtClean="0"/>
          </a:p>
        </p:txBody>
      </p:sp>
      <p:sp>
        <p:nvSpPr>
          <p:cNvPr id="40" name="Rechthoek 39"/>
          <p:cNvSpPr/>
          <p:nvPr/>
        </p:nvSpPr>
        <p:spPr>
          <a:xfrm>
            <a:off x="4984376" y="6311153"/>
            <a:ext cx="654424" cy="1165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>
            <a:off x="7171831" y="6302183"/>
            <a:ext cx="654424" cy="1165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/>
          <p:cNvSpPr/>
          <p:nvPr/>
        </p:nvSpPr>
        <p:spPr>
          <a:xfrm>
            <a:off x="5970521" y="6320114"/>
            <a:ext cx="923338" cy="98616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09900"/>
              </a:solidFill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5620871" y="6302188"/>
            <a:ext cx="349624" cy="1255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/>
          <p:cNvSpPr/>
          <p:nvPr/>
        </p:nvSpPr>
        <p:spPr>
          <a:xfrm>
            <a:off x="6902826" y="6320117"/>
            <a:ext cx="268940" cy="1165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met pijl 46"/>
          <p:cNvCxnSpPr/>
          <p:nvPr/>
        </p:nvCxnSpPr>
        <p:spPr>
          <a:xfrm flipH="1" flipV="1">
            <a:off x="5127812" y="5172636"/>
            <a:ext cx="17930" cy="1039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vak 47"/>
          <p:cNvSpPr txBox="1"/>
          <p:nvPr/>
        </p:nvSpPr>
        <p:spPr>
          <a:xfrm>
            <a:off x="4769223" y="5074023"/>
            <a:ext cx="29527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P</a:t>
            </a:r>
            <a:endParaRPr lang="nl-NL" sz="1300" dirty="0" smtClean="0"/>
          </a:p>
        </p:txBody>
      </p:sp>
      <p:cxnSp>
        <p:nvCxnSpPr>
          <p:cNvPr id="49" name="Rechte verbindingslijn met pijl 48"/>
          <p:cNvCxnSpPr/>
          <p:nvPr/>
        </p:nvCxnSpPr>
        <p:spPr>
          <a:xfrm flipV="1">
            <a:off x="5136776" y="6185644"/>
            <a:ext cx="2456329" cy="268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vak 51"/>
          <p:cNvSpPr txBox="1"/>
          <p:nvPr/>
        </p:nvSpPr>
        <p:spPr>
          <a:xfrm>
            <a:off x="7673788" y="5943599"/>
            <a:ext cx="42672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MF</a:t>
            </a:r>
            <a:endParaRPr lang="nl-NL" sz="1300" dirty="0" smtClean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510" y="2940422"/>
            <a:ext cx="1421006" cy="16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018" y="4320997"/>
            <a:ext cx="1396344" cy="165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616" y="2989353"/>
            <a:ext cx="1360207" cy="160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kstvak 52"/>
          <p:cNvSpPr txBox="1"/>
          <p:nvPr/>
        </p:nvSpPr>
        <p:spPr>
          <a:xfrm>
            <a:off x="367553" y="4338918"/>
            <a:ext cx="55496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GVG</a:t>
            </a:r>
            <a:endParaRPr lang="nl-NL" sz="1300" dirty="0" smtClean="0"/>
          </a:p>
        </p:txBody>
      </p:sp>
      <p:sp>
        <p:nvSpPr>
          <p:cNvPr id="54" name="Tekstvak 53"/>
          <p:cNvSpPr txBox="1"/>
          <p:nvPr/>
        </p:nvSpPr>
        <p:spPr>
          <a:xfrm>
            <a:off x="1255060" y="5764306"/>
            <a:ext cx="49725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NO</a:t>
            </a:r>
            <a:r>
              <a:rPr lang="en-US" sz="1300" baseline="-25000" dirty="0" smtClean="0"/>
              <a:t>3</a:t>
            </a:r>
            <a:endParaRPr lang="nl-NL" sz="1300" baseline="-25000" dirty="0" smtClean="0"/>
          </a:p>
        </p:txBody>
      </p:sp>
      <p:sp>
        <p:nvSpPr>
          <p:cNvPr id="55" name="Tekstvak 54"/>
          <p:cNvSpPr txBox="1"/>
          <p:nvPr/>
        </p:nvSpPr>
        <p:spPr>
          <a:xfrm>
            <a:off x="2644592" y="4410635"/>
            <a:ext cx="397866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</a:t>
            </a:r>
            <a:endParaRPr lang="nl-NL" sz="13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00" y="3668400"/>
            <a:ext cx="2166326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8000" y="1040400"/>
            <a:ext cx="2172931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656" y="1044000"/>
            <a:ext cx="2170126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8210" y="1045485"/>
            <a:ext cx="4348800" cy="512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8" name="TextBox 8"/>
          <p:cNvSpPr txBox="1"/>
          <p:nvPr/>
        </p:nvSpPr>
        <p:spPr>
          <a:xfrm>
            <a:off x="133700" y="10805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GVG</a:t>
            </a:r>
            <a:endParaRPr lang="en-US" dirty="0"/>
          </a:p>
        </p:txBody>
      </p:sp>
      <p:sp>
        <p:nvSpPr>
          <p:cNvPr id="17" name="TextBox 9"/>
          <p:cNvSpPr txBox="1"/>
          <p:nvPr/>
        </p:nvSpPr>
        <p:spPr>
          <a:xfrm>
            <a:off x="186653" y="370449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2" name="TextBox 8"/>
          <p:cNvSpPr txBox="1"/>
          <p:nvPr/>
        </p:nvSpPr>
        <p:spPr>
          <a:xfrm>
            <a:off x="2380076" y="10683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pH</a:t>
            </a:r>
            <a:endParaRPr lang="en-US" dirty="0"/>
          </a:p>
        </p:txBody>
      </p:sp>
      <p:sp>
        <p:nvSpPr>
          <p:cNvPr id="14" name="TextBox 8"/>
          <p:cNvSpPr txBox="1"/>
          <p:nvPr/>
        </p:nvSpPr>
        <p:spPr>
          <a:xfrm>
            <a:off x="4717892" y="104706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Combinatie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432303" y="3945584"/>
          <a:ext cx="2075691" cy="223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138"/>
                <a:gridCol w="415138"/>
                <a:gridCol w="415138"/>
                <a:gridCol w="254947"/>
                <a:gridCol w="575330"/>
              </a:tblGrid>
              <a:tr h="358430">
                <a:tc>
                  <a:txBody>
                    <a:bodyPr/>
                    <a:lstStyle/>
                    <a:p>
                      <a:r>
                        <a:rPr lang="nl-NL" sz="800" b="0" dirty="0" smtClean="0">
                          <a:solidFill>
                            <a:schemeClr val="tx1"/>
                          </a:solidFill>
                        </a:rPr>
                        <a:t>GVG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800" b="0" dirty="0" smtClean="0">
                          <a:solidFill>
                            <a:schemeClr val="tx1"/>
                          </a:solidFill>
                        </a:rPr>
                        <a:t>NO3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800" b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800" b="0" dirty="0" smtClean="0">
                          <a:solidFill>
                            <a:schemeClr val="tx1"/>
                          </a:solidFill>
                        </a:rPr>
                        <a:t>Combi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3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=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4693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=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93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=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93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=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9" name="TextBox 8"/>
          <p:cNvSpPr txBox="1"/>
          <p:nvPr/>
        </p:nvSpPr>
        <p:spPr>
          <a:xfrm>
            <a:off x="2422748" y="3671390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One</a:t>
            </a:r>
            <a:r>
              <a:rPr lang="nl-NL" sz="1400" dirty="0" smtClean="0"/>
              <a:t> out, all out</a:t>
            </a:r>
            <a:endParaRPr lang="en-US" sz="1400" dirty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VSN: </a:t>
            </a:r>
            <a:r>
              <a:rPr lang="en-US" sz="1800" b="0" dirty="0" err="1" smtClean="0"/>
              <a:t>doelrealisatie</a:t>
            </a:r>
            <a:r>
              <a:rPr lang="en-US" sz="1800" b="0" dirty="0" smtClean="0"/>
              <a:t> / </a:t>
            </a:r>
            <a:r>
              <a:rPr lang="en-US" sz="1800" b="0" dirty="0" err="1" smtClean="0"/>
              <a:t>SvI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210" y="1038425"/>
            <a:ext cx="4336701" cy="51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" y="1051200"/>
            <a:ext cx="4426314" cy="52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3700" y="108059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VSN – GVG</a:t>
            </a:r>
          </a:p>
          <a:p>
            <a:r>
              <a:rPr lang="en-US" dirty="0" smtClean="0"/>
              <a:t>250 m</a:t>
            </a:r>
            <a:endParaRPr lang="en-US" dirty="0"/>
          </a:p>
        </p:txBody>
      </p:sp>
      <p:sp>
        <p:nvSpPr>
          <p:cNvPr id="10" name="TextBox 8"/>
          <p:cNvSpPr txBox="1"/>
          <p:nvPr/>
        </p:nvSpPr>
        <p:spPr>
          <a:xfrm>
            <a:off x="4695302" y="106337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GVG – </a:t>
            </a:r>
            <a:r>
              <a:rPr lang="en-US" dirty="0" err="1" smtClean="0"/>
              <a:t>rvw</a:t>
            </a:r>
            <a:r>
              <a:rPr lang="en-US" dirty="0" smtClean="0"/>
              <a:t> </a:t>
            </a:r>
            <a:r>
              <a:rPr lang="en-US" dirty="0" err="1" smtClean="0"/>
              <a:t>tabel</a:t>
            </a:r>
            <a:endParaRPr lang="en-US" dirty="0" smtClean="0"/>
          </a:p>
          <a:p>
            <a:r>
              <a:rPr lang="en-US" dirty="0" smtClean="0"/>
              <a:t>25 m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291" t="3335" b="1491"/>
          <a:stretch>
            <a:fillRect/>
          </a:stretch>
        </p:blipFill>
        <p:spPr bwMode="auto">
          <a:xfrm flipH="1">
            <a:off x="3833914" y="5605272"/>
            <a:ext cx="236337" cy="57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8"/>
          <p:cNvSpPr txBox="1"/>
          <p:nvPr/>
        </p:nvSpPr>
        <p:spPr>
          <a:xfrm>
            <a:off x="4059936" y="5559552"/>
            <a:ext cx="1300356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Zeer ongunstig</a:t>
            </a:r>
          </a:p>
          <a:p>
            <a:r>
              <a:rPr lang="nl-NL" sz="1300" dirty="0" smtClean="0"/>
              <a:t>Ongunstig</a:t>
            </a:r>
          </a:p>
          <a:p>
            <a:r>
              <a:rPr lang="nl-NL" sz="1300" dirty="0" smtClean="0"/>
              <a:t>Gunstig</a:t>
            </a:r>
            <a:endParaRPr lang="en-US" sz="1300" dirty="0" smtClean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VSN </a:t>
            </a:r>
            <a:r>
              <a:rPr lang="en-US" sz="1800" b="0" dirty="0" err="1" smtClean="0"/>
              <a:t>vs</a:t>
            </a:r>
            <a:r>
              <a:rPr lang="en-US" sz="1800" b="0" dirty="0" smtClean="0"/>
              <a:t> GVG25m: </a:t>
            </a:r>
            <a:r>
              <a:rPr lang="en-US" sz="1800" b="0" dirty="0" err="1" smtClean="0"/>
              <a:t>doelrealisatie</a:t>
            </a:r>
            <a:r>
              <a:rPr lang="en-US" sz="1800" b="0" dirty="0" smtClean="0"/>
              <a:t> / </a:t>
            </a:r>
            <a:r>
              <a:rPr lang="en-US" sz="1800" b="0" dirty="0" err="1" smtClean="0"/>
              <a:t>SvI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9"/>
          <p:cNvSpPr/>
          <p:nvPr/>
        </p:nvSpPr>
        <p:spPr>
          <a:xfrm>
            <a:off x="322728" y="3236258"/>
            <a:ext cx="1783976" cy="2725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60" y="1210384"/>
            <a:ext cx="6758276" cy="474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9"/>
          <p:cNvGrpSpPr/>
          <p:nvPr/>
        </p:nvGrpSpPr>
        <p:grpSpPr>
          <a:xfrm>
            <a:off x="506214" y="2146408"/>
            <a:ext cx="1526378" cy="692497"/>
            <a:chOff x="3833914" y="5559552"/>
            <a:chExt cx="1526378" cy="69249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291" t="3335" b="1491"/>
            <a:stretch>
              <a:fillRect/>
            </a:stretch>
          </p:blipFill>
          <p:spPr bwMode="auto">
            <a:xfrm flipH="1">
              <a:off x="3833914" y="5605272"/>
              <a:ext cx="236337" cy="57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8"/>
            <p:cNvSpPr txBox="1"/>
            <p:nvPr/>
          </p:nvSpPr>
          <p:spPr>
            <a:xfrm>
              <a:off x="4059936" y="5559552"/>
              <a:ext cx="1300356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300" dirty="0" smtClean="0"/>
                <a:t>Zeer ongunstig</a:t>
              </a:r>
            </a:p>
            <a:p>
              <a:r>
                <a:rPr lang="nl-NL" sz="1300" dirty="0" smtClean="0"/>
                <a:t>Ongunstig</a:t>
              </a:r>
            </a:p>
            <a:p>
              <a:r>
                <a:rPr lang="nl-NL" sz="1300" dirty="0" smtClean="0"/>
                <a:t>Gunstig</a:t>
              </a:r>
              <a:endParaRPr lang="en-US" sz="1300" dirty="0" smtClean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3614" y="1109097"/>
            <a:ext cx="17730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GVG – </a:t>
            </a:r>
            <a:r>
              <a:rPr lang="en-US" dirty="0" err="1" smtClean="0"/>
              <a:t>rvw</a:t>
            </a:r>
            <a:r>
              <a:rPr lang="en-US" dirty="0" smtClean="0"/>
              <a:t> </a:t>
            </a:r>
            <a:r>
              <a:rPr lang="en-US" dirty="0" err="1" smtClean="0"/>
              <a:t>tabel</a:t>
            </a:r>
            <a:endParaRPr lang="en-US" dirty="0" smtClean="0"/>
          </a:p>
          <a:p>
            <a:r>
              <a:rPr lang="en-US" dirty="0" smtClean="0"/>
              <a:t>25 m (detail)</a:t>
            </a:r>
          </a:p>
          <a:p>
            <a:endParaRPr lang="en-US" dirty="0" smtClean="0"/>
          </a:p>
          <a:p>
            <a:endParaRPr lang="en-US" sz="1600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i="1" dirty="0" err="1" smtClean="0"/>
              <a:t>Klopt</a:t>
            </a:r>
            <a:r>
              <a:rPr lang="en-US" b="1" i="1" dirty="0" smtClean="0"/>
              <a:t> het??</a:t>
            </a:r>
          </a:p>
          <a:p>
            <a:endParaRPr lang="en-US" sz="1600" i="1" dirty="0" smtClean="0"/>
          </a:p>
          <a:p>
            <a:r>
              <a:rPr lang="en-US" sz="1600" i="1" dirty="0" err="1" smtClean="0"/>
              <a:t>Resultaat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afh</a:t>
            </a:r>
            <a:r>
              <a:rPr lang="en-US" sz="1600" i="1" dirty="0" smtClean="0"/>
              <a:t> van</a:t>
            </a:r>
          </a:p>
          <a:p>
            <a:pPr marL="342900" indent="-342900">
              <a:buAutoNum type="arabicPeriod"/>
            </a:pPr>
            <a:endParaRPr lang="en-US" sz="1600" i="1" dirty="0" smtClean="0"/>
          </a:p>
          <a:p>
            <a:pPr marL="342900" indent="-342900">
              <a:buAutoNum type="arabicPeriod"/>
            </a:pPr>
            <a:r>
              <a:rPr lang="en-US" sz="1600" i="1" dirty="0" smtClean="0"/>
              <a:t>NHI </a:t>
            </a:r>
            <a:r>
              <a:rPr lang="en-US" sz="1600" i="1" dirty="0" err="1" smtClean="0"/>
              <a:t>uitvoer</a:t>
            </a:r>
            <a:endParaRPr lang="en-US" sz="1600" i="1" dirty="0" smtClean="0"/>
          </a:p>
          <a:p>
            <a:pPr marL="342900" indent="-342900">
              <a:buAutoNum type="arabicPeriod"/>
            </a:pPr>
            <a:endParaRPr lang="en-US" sz="1600" i="1" dirty="0" smtClean="0"/>
          </a:p>
          <a:p>
            <a:pPr marL="342900" indent="-342900">
              <a:buAutoNum type="arabicPeriod"/>
            </a:pPr>
            <a:r>
              <a:rPr lang="en-US" sz="1600" i="1" dirty="0" err="1" smtClean="0"/>
              <a:t>Rvw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tabel</a:t>
            </a:r>
            <a:endParaRPr lang="en-US" sz="1600" i="1" dirty="0" smtClean="0"/>
          </a:p>
          <a:p>
            <a:pPr marL="342900" indent="-342900">
              <a:buAutoNum type="arabicPeriod"/>
            </a:pPr>
            <a:endParaRPr lang="en-US" sz="1600" i="1" dirty="0" smtClean="0"/>
          </a:p>
          <a:p>
            <a:pPr marL="342900" indent="-342900">
              <a:buAutoNum type="arabicPeriod"/>
            </a:pPr>
            <a:r>
              <a:rPr lang="en-US" sz="1600" i="1" dirty="0" err="1" smtClean="0"/>
              <a:t>Toekenning</a:t>
            </a:r>
            <a:r>
              <a:rPr lang="en-US" sz="1600" i="1" dirty="0" smtClean="0"/>
              <a:t> SNL </a:t>
            </a:r>
            <a:r>
              <a:rPr lang="en-US" sz="1600" i="1" dirty="0" err="1" smtClean="0"/>
              <a:t>doeltype</a:t>
            </a:r>
            <a:endParaRPr lang="en-US" sz="1600" i="1" dirty="0" smtClean="0"/>
          </a:p>
          <a:p>
            <a:pPr marL="342900" indent="-342900">
              <a:buAutoNum type="arabicPeriod"/>
            </a:pPr>
            <a:endParaRPr lang="en-US" sz="160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Beleidsindicatoren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Doelrealisatie</a:t>
            </a:r>
            <a:r>
              <a:rPr lang="en-US" sz="1800" b="0" dirty="0" smtClean="0"/>
              <a:t> 25 m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Vervolgstappen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5" name="Tekstvak 4"/>
          <p:cNvSpPr txBox="1"/>
          <p:nvPr/>
        </p:nvSpPr>
        <p:spPr>
          <a:xfrm>
            <a:off x="842683" y="1425388"/>
            <a:ext cx="802341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Iedere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modellijn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heeft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eigen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wensen</a:t>
            </a:r>
            <a:r>
              <a:rPr lang="en-US" sz="1600" b="1" dirty="0" smtClean="0"/>
              <a:t>: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NHI-DEMNAT: 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KT: </a:t>
            </a:r>
            <a:r>
              <a:rPr lang="en-US" sz="1600" dirty="0" err="1" smtClean="0"/>
              <a:t>Afronden</a:t>
            </a:r>
            <a:r>
              <a:rPr lang="en-US" sz="1600" dirty="0" smtClean="0"/>
              <a:t> </a:t>
            </a:r>
            <a:r>
              <a:rPr lang="en-US" sz="1600" dirty="0" err="1" smtClean="0"/>
              <a:t>vertaling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beleidsindicatoren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LT: </a:t>
            </a:r>
            <a:r>
              <a:rPr lang="en-US" sz="1600" dirty="0" err="1" smtClean="0"/>
              <a:t>Verbetering</a:t>
            </a:r>
            <a:r>
              <a:rPr lang="en-US" sz="1600" dirty="0" smtClean="0"/>
              <a:t> </a:t>
            </a:r>
            <a:r>
              <a:rPr lang="en-US" sz="1600" dirty="0" err="1" smtClean="0"/>
              <a:t>hydrologische</a:t>
            </a:r>
            <a:r>
              <a:rPr lang="en-US" sz="1600" dirty="0" smtClean="0"/>
              <a:t> </a:t>
            </a:r>
            <a:r>
              <a:rPr lang="en-US" sz="1600" dirty="0" err="1" smtClean="0"/>
              <a:t>invoer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ecohydrologische</a:t>
            </a:r>
            <a:r>
              <a:rPr lang="en-US" sz="1600" dirty="0" smtClean="0"/>
              <a:t> </a:t>
            </a:r>
            <a:r>
              <a:rPr lang="en-US" sz="1600" dirty="0" err="1" smtClean="0"/>
              <a:t>toepassing</a:t>
            </a:r>
            <a:r>
              <a:rPr lang="en-US" sz="1600" dirty="0" smtClean="0"/>
              <a:t> </a:t>
            </a:r>
            <a:r>
              <a:rPr lang="en-US" sz="1600" dirty="0" err="1" smtClean="0"/>
              <a:t>zoals</a:t>
            </a:r>
            <a:r>
              <a:rPr lang="en-US" sz="1600" dirty="0" smtClean="0"/>
              <a:t> in </a:t>
            </a:r>
            <a:r>
              <a:rPr lang="en-US" sz="1600" dirty="0" err="1" smtClean="0"/>
              <a:t>deze</a:t>
            </a:r>
            <a:r>
              <a:rPr lang="en-US" sz="1600" dirty="0" smtClean="0"/>
              <a:t> </a:t>
            </a:r>
            <a:r>
              <a:rPr lang="en-US" sz="1600" dirty="0" err="1" smtClean="0"/>
              <a:t>studie</a:t>
            </a:r>
            <a:r>
              <a:rPr lang="en-US" sz="1600" dirty="0" smtClean="0"/>
              <a:t> (focus op </a:t>
            </a:r>
            <a:r>
              <a:rPr lang="en-US" sz="1600" dirty="0" err="1" smtClean="0"/>
              <a:t>natuurgebieden</a:t>
            </a:r>
            <a:r>
              <a:rPr lang="en-US" sz="1600" dirty="0" smtClean="0"/>
              <a:t>). </a:t>
            </a:r>
            <a:r>
              <a:rPr lang="en-US" sz="1600" dirty="0" err="1" smtClean="0"/>
              <a:t>Basisinfo</a:t>
            </a:r>
            <a:r>
              <a:rPr lang="en-US" sz="1600" dirty="0" smtClean="0"/>
              <a:t> is </a:t>
            </a:r>
            <a:r>
              <a:rPr lang="en-US" sz="1600" dirty="0" err="1" smtClean="0"/>
              <a:t>verbeterd</a:t>
            </a:r>
            <a:r>
              <a:rPr lang="en-US" sz="1600" dirty="0" smtClean="0"/>
              <a:t>, </a:t>
            </a:r>
            <a:r>
              <a:rPr lang="en-US" sz="1600" dirty="0" err="1" smtClean="0"/>
              <a:t>maar</a:t>
            </a:r>
            <a:r>
              <a:rPr lang="en-US" sz="1600" dirty="0" smtClean="0"/>
              <a:t> is NHI </a:t>
            </a:r>
            <a:r>
              <a:rPr lang="en-US" sz="1600" dirty="0" err="1" smtClean="0"/>
              <a:t>goed</a:t>
            </a:r>
            <a:r>
              <a:rPr lang="en-US" sz="1600" dirty="0" smtClean="0"/>
              <a:t> </a:t>
            </a:r>
            <a:r>
              <a:rPr lang="en-US" sz="1600" dirty="0" err="1" smtClean="0"/>
              <a:t>genoeg</a:t>
            </a:r>
            <a:r>
              <a:rPr lang="en-US" sz="1600" dirty="0" smtClean="0"/>
              <a:t>?</a:t>
            </a: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/>
          </a:p>
          <a:p>
            <a:pPr marL="358775" indent="-358775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PW: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ZE: </a:t>
            </a:r>
            <a:r>
              <a:rPr lang="en-US" sz="1600" dirty="0" err="1" smtClean="0"/>
              <a:t>Aanpassen</a:t>
            </a:r>
            <a:r>
              <a:rPr lang="en-US" sz="1600" dirty="0" smtClean="0"/>
              <a:t> </a:t>
            </a:r>
            <a:r>
              <a:rPr lang="en-US" sz="1600" dirty="0" err="1" smtClean="0"/>
              <a:t>invoer</a:t>
            </a:r>
            <a:r>
              <a:rPr lang="en-US" sz="1600" dirty="0" smtClean="0"/>
              <a:t> </a:t>
            </a:r>
            <a:r>
              <a:rPr lang="en-US" sz="1600" dirty="0" err="1" smtClean="0"/>
              <a:t>zodat</a:t>
            </a:r>
            <a:r>
              <a:rPr lang="en-US" sz="1600" dirty="0" smtClean="0"/>
              <a:t> </a:t>
            </a:r>
            <a:r>
              <a:rPr lang="en-US" sz="1600" dirty="0" err="1" smtClean="0"/>
              <a:t>ook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laagveengebieden</a:t>
            </a:r>
            <a:r>
              <a:rPr lang="en-US" sz="1600" dirty="0" smtClean="0"/>
              <a:t> </a:t>
            </a:r>
            <a:r>
              <a:rPr lang="en-US" sz="1600" dirty="0" err="1" smtClean="0"/>
              <a:t>uitspraken</a:t>
            </a:r>
            <a:r>
              <a:rPr lang="en-US" sz="1600" dirty="0" smtClean="0"/>
              <a:t> </a:t>
            </a:r>
            <a:r>
              <a:rPr lang="en-US" sz="1600" dirty="0" err="1" smtClean="0"/>
              <a:t>kunnen</a:t>
            </a:r>
            <a:r>
              <a:rPr lang="en-US" sz="1600" dirty="0" smtClean="0"/>
              <a:t> </a:t>
            </a:r>
            <a:r>
              <a:rPr lang="en-US" sz="1600" dirty="0" err="1" smtClean="0"/>
              <a:t>worden</a:t>
            </a:r>
            <a:r>
              <a:rPr lang="en-US" sz="1600" dirty="0" smtClean="0"/>
              <a:t> </a:t>
            </a:r>
            <a:r>
              <a:rPr lang="en-US" sz="1600" dirty="0" err="1" smtClean="0"/>
              <a:t>gedaan</a:t>
            </a:r>
            <a:r>
              <a:rPr lang="en-US" sz="1600" dirty="0" smtClean="0"/>
              <a:t>. 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ZE: </a:t>
            </a:r>
            <a:r>
              <a:rPr lang="en-US" sz="1600" dirty="0" err="1" smtClean="0"/>
              <a:t>Geen</a:t>
            </a:r>
            <a:r>
              <a:rPr lang="en-US" sz="1600" dirty="0" smtClean="0"/>
              <a:t> </a:t>
            </a:r>
            <a:r>
              <a:rPr lang="en-US" sz="1600" dirty="0" err="1" smtClean="0"/>
              <a:t>projecties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zoute</a:t>
            </a:r>
            <a:r>
              <a:rPr lang="en-US" sz="1600" dirty="0" smtClean="0"/>
              <a:t> en </a:t>
            </a:r>
            <a:r>
              <a:rPr lang="en-US" sz="1600" dirty="0" err="1" smtClean="0"/>
              <a:t>brakke</a:t>
            </a:r>
            <a:r>
              <a:rPr lang="en-US" sz="1600" dirty="0" smtClean="0"/>
              <a:t> </a:t>
            </a:r>
            <a:r>
              <a:rPr lang="en-US" sz="1600" dirty="0" err="1" smtClean="0"/>
              <a:t>gebieden</a:t>
            </a:r>
            <a:r>
              <a:rPr lang="en-US" sz="1600" dirty="0" smtClean="0"/>
              <a:t> 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ZE: </a:t>
            </a:r>
            <a:r>
              <a:rPr lang="en-US" sz="1600" dirty="0" err="1" smtClean="0"/>
              <a:t>Rechtstreekse</a:t>
            </a:r>
            <a:r>
              <a:rPr lang="en-US" sz="1600" dirty="0" smtClean="0"/>
              <a:t> </a:t>
            </a:r>
            <a:r>
              <a:rPr lang="en-US" sz="1600" dirty="0" err="1" smtClean="0"/>
              <a:t>uitvoer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Habitattypen</a:t>
            </a:r>
            <a:r>
              <a:rPr lang="en-US" sz="1600" dirty="0" smtClean="0"/>
              <a:t>. Nu </a:t>
            </a:r>
            <a:r>
              <a:rPr lang="en-US" sz="1600" dirty="0" err="1" smtClean="0"/>
              <a:t>alleen</a:t>
            </a:r>
            <a:r>
              <a:rPr lang="en-US" sz="1600" dirty="0" smtClean="0"/>
              <a:t> ecol. </a:t>
            </a:r>
            <a:r>
              <a:rPr lang="en-US" sz="1600" dirty="0" err="1" smtClean="0"/>
              <a:t>Groepen</a:t>
            </a:r>
            <a:r>
              <a:rPr lang="en-US" sz="1600" dirty="0" smtClean="0"/>
              <a:t>.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ME: </a:t>
            </a:r>
            <a:r>
              <a:rPr lang="en-US" sz="1600" dirty="0" err="1" smtClean="0"/>
              <a:t>Droogtestress</a:t>
            </a:r>
            <a:r>
              <a:rPr lang="en-US" sz="1600" dirty="0" smtClean="0"/>
              <a:t> en </a:t>
            </a:r>
            <a:r>
              <a:rPr lang="en-US" sz="1600" dirty="0" err="1" smtClean="0"/>
              <a:t>zuurstofstress</a:t>
            </a:r>
            <a:r>
              <a:rPr lang="en-US" sz="1600" dirty="0" smtClean="0"/>
              <a:t> </a:t>
            </a:r>
            <a:r>
              <a:rPr lang="en-US" sz="1600" dirty="0" err="1" smtClean="0"/>
              <a:t>niet</a:t>
            </a:r>
            <a:r>
              <a:rPr lang="en-US" sz="1600" dirty="0" smtClean="0"/>
              <a:t> </a:t>
            </a:r>
            <a:r>
              <a:rPr lang="en-US" sz="1600" dirty="0" err="1" smtClean="0"/>
              <a:t>alleen</a:t>
            </a:r>
            <a:r>
              <a:rPr lang="en-US" sz="1600" dirty="0" smtClean="0"/>
              <a:t> </a:t>
            </a:r>
            <a:r>
              <a:rPr lang="en-US" sz="1600" dirty="0" err="1" smtClean="0"/>
              <a:t>baseren</a:t>
            </a:r>
            <a:r>
              <a:rPr lang="en-US" sz="1600" dirty="0" smtClean="0"/>
              <a:t> op </a:t>
            </a:r>
            <a:r>
              <a:rPr lang="en-US" sz="1600" dirty="0" err="1" smtClean="0"/>
              <a:t>meteo</a:t>
            </a:r>
            <a:r>
              <a:rPr lang="en-US" sz="1600" dirty="0" smtClean="0"/>
              <a:t> De </a:t>
            </a:r>
            <a:r>
              <a:rPr lang="en-US" sz="1600" dirty="0" err="1" smtClean="0"/>
              <a:t>Bilt</a:t>
            </a:r>
            <a:r>
              <a:rPr lang="en-US" sz="1600" dirty="0" smtClean="0"/>
              <a:t>, </a:t>
            </a:r>
            <a:r>
              <a:rPr lang="en-US" sz="1600" dirty="0" err="1" smtClean="0"/>
              <a:t>maar</a:t>
            </a:r>
            <a:r>
              <a:rPr lang="en-US" sz="1600" dirty="0" smtClean="0"/>
              <a:t> </a:t>
            </a:r>
            <a:r>
              <a:rPr lang="en-US" sz="1600" dirty="0" err="1" smtClean="0"/>
              <a:t>meerdere</a:t>
            </a:r>
            <a:r>
              <a:rPr lang="en-US" sz="1600" dirty="0" smtClean="0"/>
              <a:t> </a:t>
            </a:r>
            <a:r>
              <a:rPr lang="en-US" sz="1600" dirty="0" err="1" smtClean="0"/>
              <a:t>meteo</a:t>
            </a:r>
            <a:r>
              <a:rPr lang="en-US" sz="1600" dirty="0" smtClean="0"/>
              <a:t>-stations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ME/VM: </a:t>
            </a:r>
            <a:r>
              <a:rPr lang="en-US" sz="1600" dirty="0" err="1" smtClean="0"/>
              <a:t>Waternood</a:t>
            </a:r>
            <a:r>
              <a:rPr lang="en-US" sz="1600" dirty="0" smtClean="0"/>
              <a:t> </a:t>
            </a:r>
            <a:r>
              <a:rPr lang="en-US" sz="1600" dirty="0" err="1" smtClean="0"/>
              <a:t>vervangen</a:t>
            </a:r>
            <a:r>
              <a:rPr lang="en-US" sz="1600" dirty="0" smtClean="0"/>
              <a:t> door </a:t>
            </a:r>
            <a:r>
              <a:rPr lang="en-US" sz="1600" dirty="0" err="1" smtClean="0"/>
              <a:t>procesmodel</a:t>
            </a:r>
            <a:r>
              <a:rPr lang="en-US" sz="1600" dirty="0" smtClean="0"/>
              <a:t> (</a:t>
            </a:r>
            <a:r>
              <a:rPr lang="en-US" sz="1600" dirty="0" err="1" smtClean="0"/>
              <a:t>voedselrijkdom</a:t>
            </a:r>
            <a:r>
              <a:rPr lang="en-US" sz="1600" dirty="0" smtClean="0"/>
              <a:t>, </a:t>
            </a:r>
            <a:r>
              <a:rPr lang="en-US" sz="1600" dirty="0" err="1" smtClean="0"/>
              <a:t>zuurgraad</a:t>
            </a:r>
            <a:r>
              <a:rPr lang="en-US" sz="1600" dirty="0" smtClean="0"/>
              <a:t>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VM/ZM: </a:t>
            </a:r>
            <a:r>
              <a:rPr lang="en-US" sz="1600" dirty="0" err="1" smtClean="0"/>
              <a:t>Uitbreiding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zout</a:t>
            </a:r>
            <a:endParaRPr lang="en-US" sz="1600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/>
              <a:t>ZM: </a:t>
            </a:r>
            <a:r>
              <a:rPr lang="en-US" sz="1600" dirty="0" err="1" smtClean="0"/>
              <a:t>Modellering</a:t>
            </a:r>
            <a:r>
              <a:rPr lang="en-US" sz="1600" dirty="0" smtClean="0"/>
              <a:t> </a:t>
            </a:r>
            <a:r>
              <a:rPr lang="en-US" sz="1600" dirty="0" err="1" smtClean="0"/>
              <a:t>kwel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effect op </a:t>
            </a:r>
            <a:r>
              <a:rPr lang="en-US" sz="1600" dirty="0" err="1" smtClean="0">
                <a:sym typeface="Wingdings" pitchFamily="2" charset="2"/>
              </a:rPr>
              <a:t>zuurgraad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standplaats</a:t>
            </a:r>
            <a:endParaRPr lang="nl-NL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Vervolgstappen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5" name="Tekstvak 4"/>
          <p:cNvSpPr txBox="1"/>
          <p:nvPr/>
        </p:nvSpPr>
        <p:spPr>
          <a:xfrm>
            <a:off x="842683" y="1425388"/>
            <a:ext cx="8023412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Iedere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modellijn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heeft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eigen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wensen</a:t>
            </a:r>
            <a:r>
              <a:rPr lang="en-US" sz="1600" b="1" dirty="0" smtClean="0"/>
              <a:t>: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VSN: 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/>
              <a:t>Modelvalidatie</a:t>
            </a:r>
            <a:r>
              <a:rPr lang="en-US" sz="1600" dirty="0" smtClean="0"/>
              <a:t> van </a:t>
            </a:r>
            <a:r>
              <a:rPr lang="en-US" sz="1600" dirty="0" err="1" smtClean="0"/>
              <a:t>gehele</a:t>
            </a:r>
            <a:r>
              <a:rPr lang="en-US" sz="1600" dirty="0" smtClean="0"/>
              <a:t> </a:t>
            </a:r>
            <a:r>
              <a:rPr lang="en-US" sz="1600" dirty="0" err="1" smtClean="0"/>
              <a:t>modelketen</a:t>
            </a:r>
            <a:r>
              <a:rPr lang="en-US" sz="1600" dirty="0" smtClean="0"/>
              <a:t> (</a:t>
            </a:r>
            <a:r>
              <a:rPr lang="en-US" sz="1600" dirty="0" err="1" smtClean="0"/>
              <a:t>niet</a:t>
            </a:r>
            <a:r>
              <a:rPr lang="en-US" sz="1600" dirty="0" smtClean="0"/>
              <a:t> </a:t>
            </a:r>
            <a:r>
              <a:rPr lang="en-US" sz="1600" dirty="0" err="1" smtClean="0"/>
              <a:t>alleen</a:t>
            </a:r>
            <a:r>
              <a:rPr lang="en-US" sz="1600" dirty="0" smtClean="0"/>
              <a:t> </a:t>
            </a:r>
            <a:r>
              <a:rPr lang="en-US" sz="1600" dirty="0" err="1" smtClean="0"/>
              <a:t>eindresultaat</a:t>
            </a:r>
            <a:r>
              <a:rPr lang="en-US" sz="1600" dirty="0" smtClean="0"/>
              <a:t>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/>
              <a:t>Kwel</a:t>
            </a:r>
            <a:r>
              <a:rPr lang="en-US" sz="1600" dirty="0" smtClean="0"/>
              <a:t> </a:t>
            </a:r>
            <a:r>
              <a:rPr lang="en-US" sz="1600" dirty="0" err="1" smtClean="0"/>
              <a:t>modellering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standplaats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Effect </a:t>
            </a:r>
            <a:r>
              <a:rPr lang="en-US" sz="1600" dirty="0" err="1" smtClean="0">
                <a:sym typeface="Wingdings" pitchFamily="2" charset="2"/>
              </a:rPr>
              <a:t>toename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weersextremen</a:t>
            </a:r>
            <a:r>
              <a:rPr lang="en-US" sz="1600" dirty="0" smtClean="0">
                <a:sym typeface="Wingdings" pitchFamily="2" charset="2"/>
              </a:rPr>
              <a:t> op </a:t>
            </a:r>
            <a:r>
              <a:rPr lang="en-US" sz="1600" dirty="0" err="1" smtClean="0">
                <a:sym typeface="Wingdings" pitchFamily="2" charset="2"/>
              </a:rPr>
              <a:t>abiotiek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Wens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meenemen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zuurstofstress</a:t>
            </a:r>
            <a:r>
              <a:rPr lang="en-US" sz="1600" dirty="0" smtClean="0">
                <a:sym typeface="Wingdings" pitchFamily="2" charset="2"/>
              </a:rPr>
              <a:t>, </a:t>
            </a:r>
            <a:r>
              <a:rPr lang="en-US" sz="1600" dirty="0" err="1" smtClean="0">
                <a:sym typeface="Wingdings" pitchFamily="2" charset="2"/>
              </a:rPr>
              <a:t>vochtstress</a:t>
            </a:r>
            <a:r>
              <a:rPr lang="en-US" sz="1600" dirty="0" smtClean="0">
                <a:sym typeface="Wingdings" pitchFamily="2" charset="2"/>
              </a:rPr>
              <a:t> en </a:t>
            </a:r>
            <a:r>
              <a:rPr lang="en-US" sz="1600" dirty="0" err="1" smtClean="0">
                <a:sym typeface="Wingdings" pitchFamily="2" charset="2"/>
              </a:rPr>
              <a:t>zoutstress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Ellenbergwaarden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vervangen</a:t>
            </a:r>
            <a:r>
              <a:rPr lang="en-US" sz="1600" dirty="0" smtClean="0">
                <a:sym typeface="Wingdings" pitchFamily="2" charset="2"/>
              </a:rPr>
              <a:t> door direct </a:t>
            </a:r>
            <a:r>
              <a:rPr lang="en-US" sz="1600" dirty="0" err="1" smtClean="0">
                <a:sym typeface="Wingdings" pitchFamily="2" charset="2"/>
              </a:rPr>
              <a:t>meetbare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waarden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Verbetering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modellering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voedselrijkdom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irt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natuurwaarde</a:t>
            </a:r>
            <a:endParaRPr lang="en-US" sz="1600" dirty="0" smtClean="0">
              <a:sym typeface="Wingdings" pitchFamily="2" charset="2"/>
            </a:endParaRPr>
          </a:p>
          <a:p>
            <a:pPr marL="358775" indent="-358775">
              <a:buFont typeface="Arial" pitchFamily="34" charset="0"/>
              <a:buChar char="•"/>
            </a:pPr>
            <a:endParaRPr lang="en-US" sz="1600" dirty="0" smtClean="0">
              <a:sym typeface="Wingdings" pitchFamily="2" charset="2"/>
            </a:endParaRPr>
          </a:p>
          <a:p>
            <a:pPr marL="358775" indent="-358775"/>
            <a:r>
              <a:rPr lang="en-US" sz="1600" b="1" dirty="0" err="1" smtClean="0">
                <a:sym typeface="Wingdings" pitchFamily="2" charset="2"/>
              </a:rPr>
              <a:t>Inzet</a:t>
            </a:r>
            <a:r>
              <a:rPr lang="en-US" sz="1600" b="1" dirty="0" smtClean="0">
                <a:sym typeface="Wingdings" pitchFamily="2" charset="2"/>
              </a:rPr>
              <a:t> DEMNAT, PW en VSN </a:t>
            </a:r>
            <a:r>
              <a:rPr lang="en-US" sz="1600" b="1" dirty="0" err="1" smtClean="0">
                <a:sym typeface="Wingdings" pitchFamily="2" charset="2"/>
              </a:rPr>
              <a:t>voor</a:t>
            </a:r>
            <a:r>
              <a:rPr lang="en-US" sz="1600" b="1" dirty="0" smtClean="0">
                <a:sym typeface="Wingdings" pitchFamily="2" charset="2"/>
              </a:rPr>
              <a:t> DPZW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Wens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: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gecombineerde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inzet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 </a:t>
            </a:r>
          </a:p>
          <a:p>
            <a:pPr marL="815975" lvl="1" indent="-358775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DEMNAT </a:t>
            </a:r>
            <a:r>
              <a:rPr lang="en-US" sz="1600" dirty="0" err="1" smtClean="0">
                <a:sym typeface="Wingdings" pitchFamily="2" charset="2"/>
              </a:rPr>
              <a:t>vlakdekkend</a:t>
            </a:r>
            <a:r>
              <a:rPr lang="en-US" sz="1600" dirty="0" smtClean="0">
                <a:sym typeface="Wingdings" pitchFamily="2" charset="2"/>
              </a:rPr>
              <a:t> </a:t>
            </a:r>
          </a:p>
          <a:p>
            <a:pPr marL="815975" lvl="1" indent="-358775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PW+VSN </a:t>
            </a:r>
            <a:r>
              <a:rPr lang="en-US" sz="1600" dirty="0" err="1" smtClean="0">
                <a:sym typeface="Wingdings" pitchFamily="2" charset="2"/>
              </a:rPr>
              <a:t>voor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natuurgebieden</a:t>
            </a:r>
            <a:endParaRPr lang="en-US" sz="1600" dirty="0" smtClean="0">
              <a:sym typeface="Wingdings" pitchFamily="2" charset="2"/>
            </a:endParaRPr>
          </a:p>
          <a:p>
            <a:pPr marL="1273175" lvl="2" indent="-358775">
              <a:buFont typeface="Arial" pitchFamily="34" charset="0"/>
              <a:buChar char="•"/>
            </a:pPr>
            <a:r>
              <a:rPr lang="en-US" sz="1400" dirty="0" err="1" smtClean="0">
                <a:sym typeface="Wingdings" pitchFamily="2" charset="2"/>
              </a:rPr>
              <a:t>Vochtstress</a:t>
            </a:r>
            <a:r>
              <a:rPr lang="en-US" sz="1400" dirty="0" smtClean="0">
                <a:sym typeface="Wingdings" pitchFamily="2" charset="2"/>
              </a:rPr>
              <a:t>/</a:t>
            </a:r>
            <a:r>
              <a:rPr lang="en-US" sz="1400" dirty="0" err="1" smtClean="0">
                <a:sym typeface="Wingdings" pitchFamily="2" charset="2"/>
              </a:rPr>
              <a:t>zuurstofstress</a:t>
            </a:r>
            <a:r>
              <a:rPr lang="en-US" sz="1400" dirty="0" smtClean="0">
                <a:sym typeface="Wingdings" pitchFamily="2" charset="2"/>
              </a:rPr>
              <a:t> via PROBE </a:t>
            </a:r>
            <a:r>
              <a:rPr lang="en-US" sz="1400" dirty="0" err="1" smtClean="0">
                <a:sym typeface="Wingdings" pitchFamily="2" charset="2"/>
              </a:rPr>
              <a:t>vochtmodule</a:t>
            </a:r>
            <a:endParaRPr lang="en-US" sz="1400" dirty="0" smtClean="0">
              <a:sym typeface="Wingdings" pitchFamily="2" charset="2"/>
            </a:endParaRPr>
          </a:p>
          <a:p>
            <a:pPr marL="1273175" lvl="2" indent="-358775">
              <a:buFont typeface="Arial" pitchFamily="34" charset="0"/>
              <a:buChar char="•"/>
            </a:pPr>
            <a:r>
              <a:rPr lang="en-US" sz="1400" dirty="0" err="1" smtClean="0">
                <a:sym typeface="Wingdings" pitchFamily="2" charset="2"/>
              </a:rPr>
              <a:t>Voedselrijkdom</a:t>
            </a:r>
            <a:r>
              <a:rPr lang="en-US" sz="1400" dirty="0" smtClean="0">
                <a:sym typeface="Wingdings" pitchFamily="2" charset="2"/>
              </a:rPr>
              <a:t>, </a:t>
            </a:r>
            <a:r>
              <a:rPr lang="en-US" sz="1400" dirty="0" err="1" smtClean="0">
                <a:sym typeface="Wingdings" pitchFamily="2" charset="2"/>
              </a:rPr>
              <a:t>zuurgraad</a:t>
            </a:r>
            <a:r>
              <a:rPr lang="en-US" sz="1400" dirty="0" smtClean="0">
                <a:sym typeface="Wingdings" pitchFamily="2" charset="2"/>
              </a:rPr>
              <a:t>: </a:t>
            </a:r>
            <a:r>
              <a:rPr lang="en-US" sz="1400" dirty="0" err="1" smtClean="0">
                <a:sym typeface="Wingdings" pitchFamily="2" charset="2"/>
              </a:rPr>
              <a:t>uitgangspositie</a:t>
            </a:r>
            <a:r>
              <a:rPr lang="en-US" sz="1400" dirty="0" smtClean="0">
                <a:sym typeface="Wingdings" pitchFamily="2" charset="2"/>
              </a:rPr>
              <a:t> met </a:t>
            </a:r>
            <a:r>
              <a:rPr lang="en-US" sz="1400" dirty="0" err="1" smtClean="0">
                <a:sym typeface="Wingdings" pitchFamily="2" charset="2"/>
              </a:rPr>
              <a:t>Waternood</a:t>
            </a:r>
            <a:r>
              <a:rPr lang="en-US" sz="1400" dirty="0" smtClean="0">
                <a:sym typeface="Wingdings" pitchFamily="2" charset="2"/>
              </a:rPr>
              <a:t>, </a:t>
            </a:r>
            <a:r>
              <a:rPr lang="en-US" sz="1400" dirty="0" err="1" smtClean="0">
                <a:sym typeface="Wingdings" pitchFamily="2" charset="2"/>
              </a:rPr>
              <a:t>verandering</a:t>
            </a:r>
            <a:r>
              <a:rPr lang="en-US" sz="1400" dirty="0" smtClean="0">
                <a:sym typeface="Wingdings" pitchFamily="2" charset="2"/>
              </a:rPr>
              <a:t> met VSN</a:t>
            </a:r>
          </a:p>
          <a:p>
            <a:pPr marL="1273175" lvl="2" indent="-358775">
              <a:buFont typeface="Arial" pitchFamily="34" charset="0"/>
              <a:buChar char="•"/>
            </a:pPr>
            <a:r>
              <a:rPr lang="en-US" sz="1400" dirty="0" smtClean="0">
                <a:sym typeface="Wingdings" pitchFamily="2" charset="2"/>
              </a:rPr>
              <a:t>Effect op </a:t>
            </a:r>
            <a:r>
              <a:rPr lang="en-US" sz="1400" dirty="0" err="1" smtClean="0">
                <a:sym typeface="Wingdings" pitchFamily="2" charset="2"/>
              </a:rPr>
              <a:t>natuur</a:t>
            </a:r>
            <a:r>
              <a:rPr lang="en-US" sz="1400" dirty="0" smtClean="0">
                <a:sym typeface="Wingdings" pitchFamily="2" charset="2"/>
              </a:rPr>
              <a:t> met PROBE </a:t>
            </a:r>
            <a:r>
              <a:rPr lang="en-US" sz="1400" dirty="0" err="1" smtClean="0">
                <a:sym typeface="Wingdings" pitchFamily="2" charset="2"/>
              </a:rPr>
              <a:t>vegetatiemodule</a:t>
            </a:r>
            <a:endParaRPr lang="en-US" sz="1400" dirty="0" smtClean="0">
              <a:sym typeface="Wingdings" pitchFamily="2" charset="2"/>
            </a:endParaRPr>
          </a:p>
          <a:p>
            <a:pPr marL="1273175" lvl="2" indent="-358775">
              <a:buFont typeface="Arial" pitchFamily="34" charset="0"/>
              <a:buChar char="•"/>
            </a:pPr>
            <a:r>
              <a:rPr lang="en-US" sz="1400" dirty="0" smtClean="0">
                <a:sym typeface="Wingdings" pitchFamily="2" charset="2"/>
              </a:rPr>
              <a:t>“</a:t>
            </a:r>
            <a:r>
              <a:rPr lang="en-US" sz="1400" dirty="0" err="1" smtClean="0">
                <a:sym typeface="Wingdings" pitchFamily="2" charset="2"/>
              </a:rPr>
              <a:t>Kleine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reparaties</a:t>
            </a:r>
            <a:r>
              <a:rPr lang="en-US" sz="1400" dirty="0" smtClean="0">
                <a:sym typeface="Wingdings" pitchFamily="2" charset="2"/>
              </a:rPr>
              <a:t>” : </a:t>
            </a:r>
            <a:r>
              <a:rPr lang="en-US" sz="1400" dirty="0" err="1" smtClean="0">
                <a:sym typeface="Wingdings" pitchFamily="2" charset="2"/>
              </a:rPr>
              <a:t>bodemkaart</a:t>
            </a:r>
            <a:r>
              <a:rPr lang="en-US" sz="1400" dirty="0" smtClean="0">
                <a:sym typeface="Wingdings" pitchFamily="2" charset="2"/>
              </a:rPr>
              <a:t>/</a:t>
            </a:r>
            <a:r>
              <a:rPr lang="en-US" sz="1400" dirty="0" err="1" smtClean="0">
                <a:sym typeface="Wingdings" pitchFamily="2" charset="2"/>
              </a:rPr>
              <a:t>petgaten</a:t>
            </a:r>
            <a:r>
              <a:rPr lang="en-US" sz="1400" dirty="0" smtClean="0">
                <a:sym typeface="Wingdings" pitchFamily="2" charset="2"/>
              </a:rPr>
              <a:t>; </a:t>
            </a:r>
            <a:r>
              <a:rPr lang="en-US" sz="1400" dirty="0" err="1" smtClean="0">
                <a:sym typeface="Wingdings" pitchFamily="2" charset="2"/>
              </a:rPr>
              <a:t>brak</a:t>
            </a:r>
            <a:r>
              <a:rPr lang="en-US" sz="1400" dirty="0" smtClean="0">
                <a:sym typeface="Wingdings" pitchFamily="2" charset="2"/>
              </a:rPr>
              <a:t>/</a:t>
            </a:r>
            <a:r>
              <a:rPr lang="en-US" sz="1400" dirty="0" err="1" smtClean="0">
                <a:sym typeface="Wingdings" pitchFamily="2" charset="2"/>
              </a:rPr>
              <a:t>zout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eruit</a:t>
            </a:r>
            <a:r>
              <a:rPr lang="en-US" sz="1400" dirty="0" smtClean="0">
                <a:sym typeface="Wingdings" pitchFamily="2" charset="2"/>
              </a:rPr>
              <a:t>; </a:t>
            </a:r>
            <a:r>
              <a:rPr lang="en-US" sz="1400" dirty="0" err="1" smtClean="0">
                <a:sym typeface="Wingdings" pitchFamily="2" charset="2"/>
              </a:rPr>
              <a:t>meer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meteostations</a:t>
            </a:r>
            <a:r>
              <a:rPr lang="en-US" sz="1400" dirty="0" smtClean="0">
                <a:sym typeface="Wingdings" pitchFamily="2" charset="2"/>
              </a:rPr>
              <a:t>; BFE van 23  72; </a:t>
            </a:r>
            <a:r>
              <a:rPr lang="en-US" sz="1400" dirty="0" err="1" smtClean="0">
                <a:sym typeface="Wingdings" pitchFamily="2" charset="2"/>
              </a:rPr>
              <a:t>validatie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aan</a:t>
            </a:r>
            <a:r>
              <a:rPr lang="en-US" sz="1400" dirty="0" smtClean="0">
                <a:sym typeface="Wingdings" pitchFamily="2" charset="2"/>
              </a:rPr>
              <a:t> FLORBASE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Modellen</a:t>
            </a:r>
            <a:r>
              <a:rPr lang="en-US" dirty="0" smtClean="0"/>
              <a:t> en </a:t>
            </a:r>
            <a:r>
              <a:rPr lang="en-US" dirty="0" err="1" smtClean="0"/>
              <a:t>modelgebied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585216" y="1280160"/>
            <a:ext cx="754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Korte typering van de modellen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49224" y="1700363"/>
          <a:ext cx="7781544" cy="437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386"/>
                <a:gridCol w="1945386"/>
                <a:gridCol w="1945386"/>
                <a:gridCol w="1945386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chemeClr val="tx1"/>
                          </a:solidFill>
                        </a:rPr>
                        <a:t>DEMNAT-3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chemeClr val="tx1"/>
                          </a:solidFill>
                        </a:rPr>
                        <a:t>PW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>
                          <a:solidFill>
                            <a:schemeClr val="tx1"/>
                          </a:solidFill>
                        </a:rPr>
                        <a:t>VSN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Hydrologie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GVG, kwel, inlaat, waterpeil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Zuurstofstress*,</a:t>
                      </a:r>
                      <a:r>
                        <a:rPr lang="nl-NL" sz="1400" baseline="0" dirty="0" smtClean="0"/>
                        <a:t> vochtstress, kwel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GVG, kwel, vochtgehalte wortelzone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Saliniteit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3 brakke </a:t>
                      </a:r>
                    </a:p>
                    <a:p>
                      <a:r>
                        <a:rPr lang="nl-NL" sz="1400" dirty="0" err="1" smtClean="0"/>
                        <a:t>ecotoopgroepen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-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Atmosferische depositie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Indirect (via </a:t>
                      </a:r>
                      <a:r>
                        <a:rPr lang="nl-NL" sz="1400" dirty="0" err="1" smtClean="0"/>
                        <a:t>florbase</a:t>
                      </a:r>
                      <a:r>
                        <a:rPr lang="nl-NL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Nee (nog niet)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Ja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Vegetatiebeheer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Heel simpel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Heel simpel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Geavanceerd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Indicatiewaarden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Ecol</a:t>
                      </a:r>
                      <a:r>
                        <a:rPr lang="nl-NL" sz="1400" dirty="0" smtClean="0"/>
                        <a:t>. groepen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Ecol</a:t>
                      </a:r>
                      <a:r>
                        <a:rPr lang="nl-NL" sz="1400" dirty="0" smtClean="0"/>
                        <a:t>. Groepen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Ellenberg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Type uitvoer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 smtClean="0"/>
                        <a:t>Wat als </a:t>
                      </a:r>
                    </a:p>
                    <a:p>
                      <a:r>
                        <a:rPr lang="nl-NL" sz="1400" dirty="0" smtClean="0"/>
                        <a:t>Botanische</a:t>
                      </a:r>
                      <a:r>
                        <a:rPr lang="nl-NL" sz="1400" baseline="0" dirty="0" smtClean="0"/>
                        <a:t> kwaliteit (starre indeling),</a:t>
                      </a:r>
                    </a:p>
                    <a:p>
                      <a:r>
                        <a:rPr lang="nl-NL" sz="1400" baseline="0" dirty="0" smtClean="0"/>
                        <a:t>Natuurwaarde</a:t>
                      </a:r>
                    </a:p>
                    <a:p>
                      <a:r>
                        <a:rPr lang="nl-NL" sz="1200" i="1" baseline="0" dirty="0" smtClean="0"/>
                        <a:t>geen droge systemen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 smtClean="0"/>
                        <a:t>Kans op voorkomen</a:t>
                      </a:r>
                    </a:p>
                    <a:p>
                      <a:r>
                        <a:rPr lang="nl-NL" sz="1400" dirty="0" smtClean="0"/>
                        <a:t>Vegetatie (flexibele indeling), </a:t>
                      </a:r>
                    </a:p>
                    <a:p>
                      <a:r>
                        <a:rPr lang="nl-NL" sz="1400" dirty="0" smtClean="0"/>
                        <a:t>Natuurwaarde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 smtClean="0"/>
                        <a:t>Kans op voorkomen</a:t>
                      </a:r>
                    </a:p>
                    <a:p>
                      <a:r>
                        <a:rPr lang="nl-NL" sz="1400" dirty="0" smtClean="0"/>
                        <a:t>Natuurwaarden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Bereik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Vlakdekkend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Natuurgebieden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Natuurgebieden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4736" y="6130070"/>
            <a:ext cx="754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smtClean="0"/>
              <a:t>*  Meer klimaatrobuuste maat voor vochttoestand</a:t>
            </a:r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Vervolgstappen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5" name="Tekstvak 4"/>
          <p:cNvSpPr txBox="1"/>
          <p:nvPr/>
        </p:nvSpPr>
        <p:spPr>
          <a:xfrm>
            <a:off x="842683" y="1425388"/>
            <a:ext cx="8023412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KvK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thema</a:t>
            </a:r>
            <a:r>
              <a:rPr lang="en-US" sz="1600" b="1" dirty="0" smtClean="0"/>
              <a:t> 6, expert pool – </a:t>
            </a:r>
            <a:r>
              <a:rPr lang="en-US" sz="1600" b="1" dirty="0" err="1" smtClean="0"/>
              <a:t>terrestrische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ecologie</a:t>
            </a:r>
            <a:endParaRPr lang="en-US" sz="1600" b="1" dirty="0" smtClean="0"/>
          </a:p>
          <a:p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Gepland</a:t>
            </a:r>
            <a:r>
              <a:rPr lang="en-US" sz="1600" dirty="0" smtClean="0"/>
              <a:t>: </a:t>
            </a:r>
            <a:r>
              <a:rPr lang="en-US" sz="1600" dirty="0" err="1" smtClean="0"/>
              <a:t>validatie</a:t>
            </a:r>
            <a:r>
              <a:rPr lang="en-US" sz="1600" dirty="0" smtClean="0"/>
              <a:t> PW en VSN (</a:t>
            </a:r>
            <a:r>
              <a:rPr lang="en-US" sz="1600" dirty="0" err="1" smtClean="0"/>
              <a:t>oa</a:t>
            </a:r>
            <a:r>
              <a:rPr lang="en-US" sz="1600" dirty="0" smtClean="0"/>
              <a:t> met FLORBASE)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Gepland</a:t>
            </a:r>
            <a:r>
              <a:rPr lang="en-US" sz="1600" dirty="0" smtClean="0"/>
              <a:t>: </a:t>
            </a:r>
            <a:r>
              <a:rPr lang="en-US" sz="1600" dirty="0" err="1" smtClean="0"/>
              <a:t>uitwerken</a:t>
            </a:r>
            <a:r>
              <a:rPr lang="en-US" sz="1600" dirty="0" smtClean="0"/>
              <a:t> </a:t>
            </a:r>
            <a:r>
              <a:rPr lang="en-US" sz="1600" dirty="0" err="1" smtClean="0"/>
              <a:t>gezamenlijke</a:t>
            </a:r>
            <a:r>
              <a:rPr lang="en-US" sz="1600" dirty="0" smtClean="0"/>
              <a:t> </a:t>
            </a:r>
            <a:r>
              <a:rPr lang="en-US" sz="1600" dirty="0" err="1" smtClean="0"/>
              <a:t>visie</a:t>
            </a:r>
            <a:r>
              <a:rPr lang="en-US" sz="1600" dirty="0" smtClean="0"/>
              <a:t> (</a:t>
            </a:r>
            <a:r>
              <a:rPr lang="en-US" sz="1600" dirty="0" err="1" smtClean="0"/>
              <a:t>complementaire</a:t>
            </a:r>
            <a:r>
              <a:rPr lang="en-US" sz="1600" dirty="0" smtClean="0"/>
              <a:t> </a:t>
            </a:r>
            <a:r>
              <a:rPr lang="en-US" sz="1600" dirty="0" err="1" smtClean="0"/>
              <a:t>rollen</a:t>
            </a:r>
            <a:r>
              <a:rPr lang="en-US" sz="1600" dirty="0" smtClean="0"/>
              <a:t>). </a:t>
            </a:r>
            <a:r>
              <a:rPr lang="en-US" sz="1600" i="1" dirty="0" err="1" smtClean="0"/>
              <a:t>Rol</a:t>
            </a:r>
            <a:r>
              <a:rPr lang="en-US" sz="1600" i="1" dirty="0" smtClean="0"/>
              <a:t> van monitoring? </a:t>
            </a:r>
            <a:r>
              <a:rPr lang="en-US" sz="1600" i="1" dirty="0" err="1" smtClean="0"/>
              <a:t>Verbetering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invoergegevens</a:t>
            </a:r>
            <a:r>
              <a:rPr lang="en-US" sz="1600" i="1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Huidig</a:t>
            </a:r>
            <a:r>
              <a:rPr lang="en-US" sz="1600" dirty="0" smtClean="0"/>
              <a:t> </a:t>
            </a:r>
            <a:r>
              <a:rPr lang="en-US" sz="1600" dirty="0" err="1" smtClean="0"/>
              <a:t>projectresultaat</a:t>
            </a:r>
            <a:r>
              <a:rPr lang="en-US" sz="1600" dirty="0" smtClean="0"/>
              <a:t> = </a:t>
            </a:r>
            <a:r>
              <a:rPr lang="en-US" sz="1600" dirty="0" err="1" smtClean="0"/>
              <a:t>werkdocument</a:t>
            </a:r>
            <a:r>
              <a:rPr lang="en-US" sz="1600" dirty="0" smtClean="0"/>
              <a:t>. </a:t>
            </a:r>
            <a:r>
              <a:rPr lang="en-US" sz="1600" dirty="0" err="1" smtClean="0"/>
              <a:t>Dit</a:t>
            </a:r>
            <a:r>
              <a:rPr lang="en-US" sz="1600" dirty="0" smtClean="0"/>
              <a:t> </a:t>
            </a:r>
            <a:r>
              <a:rPr lang="en-US" sz="1600" dirty="0" err="1" smtClean="0"/>
              <a:t>aanvullen</a:t>
            </a:r>
            <a:r>
              <a:rPr lang="en-US" sz="1600" dirty="0" smtClean="0"/>
              <a:t> met </a:t>
            </a:r>
            <a:r>
              <a:rPr lang="en-US" sz="1600" dirty="0" err="1" smtClean="0"/>
              <a:t>resultaten</a:t>
            </a:r>
            <a:r>
              <a:rPr lang="en-US" sz="1600" dirty="0" smtClean="0"/>
              <a:t> </a:t>
            </a:r>
            <a:r>
              <a:rPr lang="en-US" sz="1600" dirty="0" err="1" smtClean="0"/>
              <a:t>KvK</a:t>
            </a:r>
            <a:r>
              <a:rPr lang="en-US" sz="1600" dirty="0" smtClean="0"/>
              <a:t> </a:t>
            </a:r>
            <a:r>
              <a:rPr lang="en-US" sz="1600" dirty="0" err="1" smtClean="0"/>
              <a:t>thema</a:t>
            </a:r>
            <a:r>
              <a:rPr lang="en-US" sz="1600" dirty="0" smtClean="0"/>
              <a:t> 6 project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Vervolgens</a:t>
            </a:r>
            <a:r>
              <a:rPr lang="en-US" sz="1600" dirty="0" smtClean="0"/>
              <a:t> </a:t>
            </a:r>
            <a:r>
              <a:rPr lang="en-US" sz="1600" dirty="0" err="1" smtClean="0"/>
              <a:t>rapportage</a:t>
            </a:r>
            <a:r>
              <a:rPr lang="en-US" sz="1600" dirty="0" smtClean="0"/>
              <a:t> </a:t>
            </a:r>
            <a:r>
              <a:rPr lang="en-US" sz="1600" dirty="0" err="1" smtClean="0"/>
              <a:t>afronden</a:t>
            </a:r>
            <a:r>
              <a:rPr lang="en-US" sz="1600" dirty="0" smtClean="0"/>
              <a:t> (</a:t>
            </a:r>
            <a:r>
              <a:rPr lang="en-US" sz="1600" dirty="0" err="1" smtClean="0"/>
              <a:t>gezamenlijk</a:t>
            </a:r>
            <a:r>
              <a:rPr lang="en-US" sz="1600" dirty="0" smtClean="0"/>
              <a:t> rapport)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358775" indent="-358775"/>
            <a:endParaRPr lang="en-US" sz="1600" dirty="0" smtClean="0"/>
          </a:p>
          <a:p>
            <a:pPr marL="358775" indent="-358775"/>
            <a:endParaRPr lang="nl-NL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857" y="3852356"/>
            <a:ext cx="2226066" cy="257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209" y="971393"/>
            <a:ext cx="2240183" cy="265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Modelgebied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29" name="Rechthoek 28"/>
          <p:cNvSpPr/>
          <p:nvPr/>
        </p:nvSpPr>
        <p:spPr>
          <a:xfrm>
            <a:off x="295836" y="6483708"/>
            <a:ext cx="2510118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 smtClean="0">
                <a:solidFill>
                  <a:srgbClr val="FF0000"/>
                </a:solidFill>
              </a:rPr>
              <a:t>Areaal</a:t>
            </a:r>
            <a:r>
              <a:rPr lang="en-US" sz="1200" dirty="0" smtClean="0">
                <a:solidFill>
                  <a:srgbClr val="FF0000"/>
                </a:solidFill>
              </a:rPr>
              <a:t> SNL2013 = 727100 ha</a:t>
            </a:r>
            <a:endParaRPr lang="nl-NL" sz="12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3587" y="1847517"/>
            <a:ext cx="2604325" cy="302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97864" y="4636008"/>
            <a:ext cx="15269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DEMNAT-3.0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349496" y="3206496"/>
            <a:ext cx="13045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PROBE-</a:t>
            </a:r>
          </a:p>
          <a:p>
            <a:r>
              <a:rPr lang="nl-NL" dirty="0" smtClean="0"/>
              <a:t>Waternood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776216" y="6028944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VSN</a:t>
            </a:r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6608" y="2167128"/>
            <a:ext cx="2267080" cy="262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989064" y="4447032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VHR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169" y="1063436"/>
            <a:ext cx="4445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69" y="1007969"/>
            <a:ext cx="43878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23 mei 2013</a:t>
            </a:fld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Modelgebied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24" name="Tekstvak 23"/>
          <p:cNvSpPr txBox="1"/>
          <p:nvPr/>
        </p:nvSpPr>
        <p:spPr>
          <a:xfrm>
            <a:off x="303351" y="1201283"/>
            <a:ext cx="1338828" cy="8125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 smtClean="0"/>
              <a:t>PW = SNL2013</a:t>
            </a:r>
          </a:p>
          <a:p>
            <a:pPr>
              <a:lnSpc>
                <a:spcPct val="120000"/>
              </a:lnSpc>
            </a:pPr>
            <a:r>
              <a:rPr lang="en-US" sz="1300" dirty="0" smtClean="0"/>
              <a:t>521325 ha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</p:txBody>
      </p:sp>
      <p:sp>
        <p:nvSpPr>
          <p:cNvPr id="25" name="Tekstvak 24"/>
          <p:cNvSpPr txBox="1"/>
          <p:nvPr/>
        </p:nvSpPr>
        <p:spPr>
          <a:xfrm>
            <a:off x="4687195" y="1201288"/>
            <a:ext cx="1524776" cy="5724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 smtClean="0"/>
              <a:t>VSN = NHI </a:t>
            </a:r>
            <a:r>
              <a:rPr lang="en-US" sz="1300" dirty="0" err="1" smtClean="0"/>
              <a:t>natuur</a:t>
            </a: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1300" dirty="0" smtClean="0"/>
              <a:t>411851 ha</a:t>
            </a:r>
            <a:endParaRPr lang="nl-NL" sz="1300" dirty="0" smtClean="0"/>
          </a:p>
        </p:txBody>
      </p:sp>
      <p:sp>
        <p:nvSpPr>
          <p:cNvPr id="29" name="Rechthoek 28"/>
          <p:cNvSpPr/>
          <p:nvPr/>
        </p:nvSpPr>
        <p:spPr>
          <a:xfrm>
            <a:off x="295836" y="6483708"/>
            <a:ext cx="2510118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 smtClean="0">
                <a:solidFill>
                  <a:srgbClr val="FF0000"/>
                </a:solidFill>
              </a:rPr>
              <a:t>Areaal</a:t>
            </a:r>
            <a:r>
              <a:rPr lang="en-US" sz="1200" dirty="0" smtClean="0">
                <a:solidFill>
                  <a:srgbClr val="FF0000"/>
                </a:solidFill>
              </a:rPr>
              <a:t> SNL2013 = 727100 ha</a:t>
            </a:r>
            <a:endParaRPr lang="nl-NL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689"/>
          <a:stretch>
            <a:fillRect/>
          </a:stretch>
        </p:blipFill>
        <p:spPr bwMode="auto">
          <a:xfrm>
            <a:off x="0" y="1075765"/>
            <a:ext cx="7219950" cy="565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Modelgebied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16" name="Rechthoek 15"/>
          <p:cNvSpPr/>
          <p:nvPr/>
        </p:nvSpPr>
        <p:spPr>
          <a:xfrm>
            <a:off x="7279413" y="1156460"/>
            <a:ext cx="331694" cy="18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7288373" y="1398510"/>
            <a:ext cx="331694" cy="1882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7288373" y="1640565"/>
            <a:ext cx="331694" cy="188259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7279403" y="1882615"/>
            <a:ext cx="331694" cy="1882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7627595" y="1111634"/>
            <a:ext cx="1489510" cy="10525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 smtClean="0"/>
              <a:t>= </a:t>
            </a:r>
            <a:r>
              <a:rPr lang="en-US" sz="1300" dirty="0" err="1" smtClean="0"/>
              <a:t>beide</a:t>
            </a:r>
            <a:r>
              <a:rPr lang="en-US" sz="1300" dirty="0" smtClean="0"/>
              <a:t> </a:t>
            </a:r>
            <a:r>
              <a:rPr lang="en-US" sz="1300" dirty="0" err="1" smtClean="0"/>
              <a:t>aanwezig</a:t>
            </a: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1300" dirty="0" smtClean="0"/>
              <a:t>= </a:t>
            </a:r>
            <a:r>
              <a:rPr lang="en-US" sz="1300" dirty="0" err="1" smtClean="0"/>
              <a:t>alleen</a:t>
            </a:r>
            <a:r>
              <a:rPr lang="en-US" sz="1300" dirty="0" smtClean="0"/>
              <a:t> PW</a:t>
            </a:r>
          </a:p>
          <a:p>
            <a:pPr>
              <a:lnSpc>
                <a:spcPct val="120000"/>
              </a:lnSpc>
            </a:pPr>
            <a:r>
              <a:rPr lang="en-US" sz="1300" dirty="0" smtClean="0"/>
              <a:t>= </a:t>
            </a:r>
            <a:r>
              <a:rPr lang="en-US" sz="1300" dirty="0" err="1" smtClean="0"/>
              <a:t>alleen</a:t>
            </a:r>
            <a:r>
              <a:rPr lang="en-US" sz="1300" dirty="0" smtClean="0"/>
              <a:t> VSN</a:t>
            </a:r>
          </a:p>
          <a:p>
            <a:pPr>
              <a:lnSpc>
                <a:spcPct val="120000"/>
              </a:lnSpc>
            </a:pPr>
            <a:r>
              <a:rPr lang="en-US" sz="1300" dirty="0" smtClean="0"/>
              <a:t>= </a:t>
            </a:r>
            <a:r>
              <a:rPr lang="en-US" sz="1300" dirty="0" err="1" smtClean="0"/>
              <a:t>beide</a:t>
            </a:r>
            <a:r>
              <a:rPr lang="en-US" sz="1300" dirty="0" smtClean="0"/>
              <a:t> </a:t>
            </a:r>
            <a:r>
              <a:rPr lang="en-US" sz="1300" dirty="0" err="1" smtClean="0"/>
              <a:t>afwezig</a:t>
            </a:r>
            <a:endParaRPr lang="nl-NL" sz="1300" dirty="0" smtClean="0"/>
          </a:p>
        </p:txBody>
      </p:sp>
      <p:sp>
        <p:nvSpPr>
          <p:cNvPr id="15" name="Tekstvak 14"/>
          <p:cNvSpPr txBox="1"/>
          <p:nvPr/>
        </p:nvSpPr>
        <p:spPr>
          <a:xfrm>
            <a:off x="7188326" y="4706479"/>
            <a:ext cx="1293944" cy="5724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 smtClean="0"/>
              <a:t>Overlap = 63%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</p:txBody>
      </p:sp>
      <p:sp>
        <p:nvSpPr>
          <p:cNvPr id="17" name="Rechthoek 16"/>
          <p:cNvSpPr/>
          <p:nvPr/>
        </p:nvSpPr>
        <p:spPr>
          <a:xfrm>
            <a:off x="7288373" y="4016232"/>
            <a:ext cx="331694" cy="18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7297333" y="4258282"/>
            <a:ext cx="331694" cy="1882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7297333" y="4500337"/>
            <a:ext cx="331694" cy="188259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/>
          <p:cNvSpPr txBox="1"/>
          <p:nvPr/>
        </p:nvSpPr>
        <p:spPr>
          <a:xfrm>
            <a:off x="7636555" y="3971406"/>
            <a:ext cx="793807" cy="8125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 smtClean="0"/>
              <a:t>= 57440</a:t>
            </a:r>
          </a:p>
          <a:p>
            <a:pPr>
              <a:lnSpc>
                <a:spcPct val="120000"/>
              </a:lnSpc>
            </a:pPr>
            <a:r>
              <a:rPr lang="en-US" sz="1300" dirty="0" smtClean="0"/>
              <a:t>= 25972</a:t>
            </a:r>
          </a:p>
          <a:p>
            <a:pPr>
              <a:lnSpc>
                <a:spcPct val="120000"/>
              </a:lnSpc>
            </a:pPr>
            <a:r>
              <a:rPr lang="en-US" sz="1300" dirty="0" smtClean="0"/>
              <a:t>= 8413</a:t>
            </a:r>
          </a:p>
        </p:txBody>
      </p:sp>
      <p:sp>
        <p:nvSpPr>
          <p:cNvPr id="21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Modelkoppeling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21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32" descr="ghg25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480" y="2400085"/>
            <a:ext cx="2844000" cy="3356277"/>
          </a:xfrm>
          <a:prstGeom prst="rect">
            <a:avLst/>
          </a:prstGeom>
        </p:spPr>
      </p:pic>
      <p:pic>
        <p:nvPicPr>
          <p:cNvPr id="25" name="Afbeelding 35" descr="gvg25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1712" y="2396623"/>
            <a:ext cx="2844000" cy="3363201"/>
          </a:xfrm>
          <a:prstGeom prst="rect">
            <a:avLst/>
          </a:prstGeom>
        </p:spPr>
      </p:pic>
      <p:pic>
        <p:nvPicPr>
          <p:cNvPr id="27" name="Afbeelding 39" descr="glg25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1984" y="2374370"/>
            <a:ext cx="2844000" cy="33528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7552" y="5801592"/>
            <a:ext cx="70936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b="1" dirty="0" smtClean="0"/>
              <a:t>GHG			       GVG				GLG</a:t>
            </a:r>
            <a:endParaRPr lang="en-US" sz="16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74320" y="1298448"/>
            <a:ext cx="88696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NHI berekening 1965-1995, dagbasis</a:t>
            </a:r>
          </a:p>
          <a:p>
            <a:endParaRPr lang="nl-NL" sz="1600" dirty="0" smtClean="0"/>
          </a:p>
          <a:p>
            <a:pPr marL="358775" indent="-358775">
              <a:buFont typeface="Arial" pitchFamily="34" charset="0"/>
              <a:buChar char="•"/>
            </a:pPr>
            <a:r>
              <a:rPr lang="nl-NL" sz="1400" dirty="0" smtClean="0"/>
              <a:t>PW: reprofuncties vochtstress/zuurstofstress vertalen </a:t>
            </a:r>
            <a:r>
              <a:rPr lang="nl-NL" sz="1400" dirty="0" err="1" smtClean="0"/>
              <a:t>meteo</a:t>
            </a:r>
            <a:r>
              <a:rPr lang="nl-NL" sz="1400" dirty="0" smtClean="0"/>
              <a:t>, BFE, GHG, GLG, GG naar Fm (R</a:t>
            </a:r>
            <a:r>
              <a:rPr lang="nl-NL" sz="1400" baseline="30000" dirty="0" smtClean="0"/>
              <a:t>2 </a:t>
            </a:r>
            <a:r>
              <a:rPr lang="nl-NL" sz="1400" dirty="0" smtClean="0"/>
              <a:t>= 82%)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l-NL" sz="1400" dirty="0" smtClean="0"/>
              <a:t>VSN: jaarlijkse GVG, reductiefactoren mineralisatie (waterbalans, bodemvocht, temp) (R</a:t>
            </a:r>
            <a:r>
              <a:rPr lang="nl-NL" sz="1400" baseline="30000" dirty="0" smtClean="0"/>
              <a:t>2 </a:t>
            </a:r>
            <a:r>
              <a:rPr lang="nl-NL" sz="1400" dirty="0" smtClean="0"/>
              <a:t>&lt; 22%)</a:t>
            </a:r>
            <a:endParaRPr lang="en-US" sz="1400" dirty="0" smtClean="0"/>
          </a:p>
        </p:txBody>
      </p:sp>
      <p:pic>
        <p:nvPicPr>
          <p:cNvPr id="11" name="Afbeelding 30" descr="gxgle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7421" y="2444675"/>
            <a:ext cx="781804" cy="12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/>
        </p:nvSpPr>
        <p:spPr>
          <a:xfrm>
            <a:off x="7216588" y="6203576"/>
            <a:ext cx="1810871" cy="47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xtBox 33"/>
          <p:cNvSpPr txBox="1"/>
          <p:nvPr/>
        </p:nvSpPr>
        <p:spPr>
          <a:xfrm>
            <a:off x="6217920" y="5916168"/>
            <a:ext cx="2023311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l-NL" sz="1300" dirty="0" smtClean="0">
                <a:solidFill>
                  <a:srgbClr val="FF0000"/>
                </a:solidFill>
              </a:rPr>
              <a:t>* A/B</a:t>
            </a:r>
          </a:p>
          <a:p>
            <a:pPr>
              <a:lnSpc>
                <a:spcPts val="1400"/>
              </a:lnSpc>
              <a:buFont typeface="Arial" pitchFamily="34" charset="0"/>
              <a:buChar char="•"/>
            </a:pPr>
            <a:endParaRPr lang="nl-NL" sz="1300" dirty="0" smtClean="0">
              <a:solidFill>
                <a:srgbClr val="FF0000"/>
              </a:solidFill>
            </a:endParaRPr>
          </a:p>
          <a:p>
            <a:pPr>
              <a:lnSpc>
                <a:spcPts val="1400"/>
              </a:lnSpc>
            </a:pPr>
            <a:r>
              <a:rPr lang="nl-NL" sz="1300" dirty="0" smtClean="0">
                <a:solidFill>
                  <a:srgbClr val="FF0000"/>
                </a:solidFill>
              </a:rPr>
              <a:t>Correctie voor afvlakking</a:t>
            </a:r>
            <a:endParaRPr lang="en-US" sz="1300" dirty="0" smtClean="0">
              <a:solidFill>
                <a:srgbClr val="FF0000"/>
              </a:solidFill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 smtClean="0"/>
              <a:t>Modelkoppeling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err="1" smtClean="0"/>
              <a:t>Neerschaling</a:t>
            </a:r>
            <a:r>
              <a:rPr lang="en-US" sz="1800" b="0" dirty="0" smtClean="0"/>
              <a:t> 250 </a:t>
            </a:r>
            <a:r>
              <a:rPr lang="en-US" sz="1800" b="0" dirty="0" smtClean="0">
                <a:sym typeface="Wingdings" pitchFamily="2" charset="2"/>
              </a:rPr>
              <a:t> 25 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667512" y="1335024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Uitmiddeling standplaats? Systematische fout?</a:t>
            </a:r>
            <a:endParaRPr lang="en-US" dirty="0" smtClean="0"/>
          </a:p>
        </p:txBody>
      </p:sp>
      <p:pic>
        <p:nvPicPr>
          <p:cNvPr id="2355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808" y="1755648"/>
            <a:ext cx="1190625" cy="1485900"/>
          </a:xfrm>
          <a:prstGeom prst="rect">
            <a:avLst/>
          </a:prstGeom>
          <a:noFill/>
        </p:spPr>
      </p:pic>
      <p:pic>
        <p:nvPicPr>
          <p:cNvPr id="2355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136" y="1751076"/>
            <a:ext cx="1209675" cy="1504950"/>
          </a:xfrm>
          <a:prstGeom prst="rect">
            <a:avLst/>
          </a:prstGeom>
          <a:noFill/>
        </p:spPr>
      </p:pic>
      <p:pic>
        <p:nvPicPr>
          <p:cNvPr id="2355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320" y="1738122"/>
            <a:ext cx="1200150" cy="1495425"/>
          </a:xfrm>
          <a:prstGeom prst="rect">
            <a:avLst/>
          </a:prstGeom>
          <a:noFill/>
        </p:spPr>
      </p:pic>
      <p:pic>
        <p:nvPicPr>
          <p:cNvPr id="2355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1224" y="1733931"/>
            <a:ext cx="1219200" cy="1504950"/>
          </a:xfrm>
          <a:prstGeom prst="rect">
            <a:avLst/>
          </a:prstGeo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/>
                <a:cs typeface="Times New Roman" pitchFamily="18" charset="0"/>
              </a:rPr>
              <a:t>     </a:t>
            </a:r>
            <a:endParaRPr kumimoji="0" lang="nl-NL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448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/>
                <a:cs typeface="Times New Roman" pitchFamily="18" charset="0"/>
              </a:rPr>
              <a:t>     </a:t>
            </a:r>
            <a:endParaRPr kumimoji="0" lang="nl-NL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494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/>
                <a:cs typeface="Times New Roman" pitchFamily="18" charset="0"/>
              </a:rPr>
              <a:t>     </a:t>
            </a:r>
            <a:endParaRPr kumimoji="0" lang="nl-NL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272" y="3273552"/>
            <a:ext cx="556563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25 m</a:t>
            </a:r>
            <a:endParaRPr lang="en-US" sz="13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74976" y="3270504"/>
            <a:ext cx="64953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250 m</a:t>
            </a:r>
            <a:endParaRPr lang="en-US" sz="13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907536" y="3267456"/>
            <a:ext cx="64953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500 m</a:t>
            </a:r>
            <a:endParaRPr lang="en-US" sz="13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468112" y="3264408"/>
            <a:ext cx="74251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1000 m</a:t>
            </a:r>
            <a:endParaRPr lang="en-US" sz="1300" dirty="0" smtClean="0"/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649" y="3630168"/>
            <a:ext cx="373333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0432" y="4325112"/>
            <a:ext cx="762555" cy="948690"/>
          </a:xfrm>
          <a:prstGeom prst="rect">
            <a:avLst/>
          </a:prstGeom>
          <a:noFill/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3720" y="4315968"/>
            <a:ext cx="783981" cy="978408"/>
          </a:xfrm>
          <a:prstGeom prst="rect">
            <a:avLst/>
          </a:prstGeom>
          <a:noFill/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76" y="4303776"/>
            <a:ext cx="762555" cy="94869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068824" y="5343144"/>
            <a:ext cx="64953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NHI</a:t>
            </a:r>
          </a:p>
          <a:p>
            <a:r>
              <a:rPr lang="nl-NL" sz="1300" dirty="0" smtClean="0"/>
              <a:t>250 m</a:t>
            </a:r>
            <a:endParaRPr lang="en-US" sz="13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263640" y="5385816"/>
            <a:ext cx="113204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err="1" smtClean="0"/>
              <a:t>neerschaling</a:t>
            </a:r>
            <a:endParaRPr lang="nl-NL" sz="1300" dirty="0" smtClean="0"/>
          </a:p>
          <a:p>
            <a:r>
              <a:rPr lang="nl-NL" sz="1300" dirty="0" smtClean="0"/>
              <a:t>25 m</a:t>
            </a:r>
            <a:endParaRPr lang="en-US" sz="13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714488" y="5373624"/>
            <a:ext cx="1132041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err="1" smtClean="0"/>
              <a:t>neerschaling</a:t>
            </a:r>
            <a:endParaRPr lang="nl-NL" sz="1300" dirty="0" smtClean="0"/>
          </a:p>
          <a:p>
            <a:r>
              <a:rPr lang="nl-NL" sz="1300" dirty="0" smtClean="0"/>
              <a:t>opgeschaald</a:t>
            </a:r>
          </a:p>
          <a:p>
            <a:r>
              <a:rPr lang="nl-NL" sz="1300" dirty="0" smtClean="0"/>
              <a:t>Naar 250 m</a:t>
            </a:r>
            <a:endParaRPr lang="en-US" sz="13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248656" y="3941064"/>
            <a:ext cx="29527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A</a:t>
            </a:r>
            <a:endParaRPr lang="en-US" sz="13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8071104" y="3947160"/>
            <a:ext cx="29527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00" dirty="0" smtClean="0"/>
              <a:t>B</a:t>
            </a:r>
            <a:endParaRPr lang="en-US" sz="1300" dirty="0" smtClean="0"/>
          </a:p>
        </p:txBody>
      </p:sp>
      <p:sp>
        <p:nvSpPr>
          <p:cNvPr id="30" name="Arc 29"/>
          <p:cNvSpPr/>
          <p:nvPr/>
        </p:nvSpPr>
        <p:spPr>
          <a:xfrm rot="9431163">
            <a:off x="5567604" y="4495155"/>
            <a:ext cx="2800247" cy="1644160"/>
          </a:xfrm>
          <a:prstGeom prst="arc">
            <a:avLst>
              <a:gd name="adj1" fmla="val 14586346"/>
              <a:gd name="adj2" fmla="val 0"/>
            </a:avLst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907024" y="4782312"/>
            <a:ext cx="457200" cy="914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348728" y="4724400"/>
            <a:ext cx="457200" cy="914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2572870" y="6006353"/>
            <a:ext cx="2381229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(</a:t>
            </a:r>
            <a:r>
              <a:rPr lang="en-US" sz="1300" dirty="0" err="1" smtClean="0"/>
              <a:t>Hoogewoud</a:t>
            </a:r>
            <a:r>
              <a:rPr lang="en-US" sz="1300" dirty="0" smtClean="0"/>
              <a:t> &amp; Van Ek, 2002)</a:t>
            </a:r>
            <a:endParaRPr lang="nl-NL" sz="1300" dirty="0" smtClean="0"/>
          </a:p>
        </p:txBody>
      </p:sp>
    </p:spTree>
    <p:extLst>
      <p:ext uri="{BB962C8B-B14F-4D97-AF65-F5344CB8AC3E}">
        <p14:creationId xmlns:p14="http://schemas.microsoft.com/office/powerpoint/2010/main" xmlns="" val="5072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none" rtlCol="0">
        <a:spAutoFit/>
      </a:bodyPr>
      <a:lstStyle>
        <a:defPPr>
          <a:defRPr sz="1300" dirty="0" smtClean="0"/>
        </a:defPPr>
      </a:lstStyle>
    </a:txDef>
  </a:objectDefaults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5307</TotalTime>
  <Words>1957</Words>
  <Application>Microsoft Office PowerPoint</Application>
  <PresentationFormat>On-screen Show (4:3)</PresentationFormat>
  <Paragraphs>766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blank</vt:lpstr>
      <vt:lpstr>MathType 6.0 Equation</vt:lpstr>
      <vt:lpstr>Effectmodule natuur Resultaten</vt:lpstr>
      <vt:lpstr>Inhoud </vt:lpstr>
      <vt:lpstr>Doel </vt:lpstr>
      <vt:lpstr>Modellen en modelgebied </vt:lpstr>
      <vt:lpstr>Modelgebied </vt:lpstr>
      <vt:lpstr>Modelgebied </vt:lpstr>
      <vt:lpstr>Modelgebied </vt:lpstr>
      <vt:lpstr>Modelkoppeling </vt:lpstr>
      <vt:lpstr>Modelkoppeling Neerschaling 250  25 m </vt:lpstr>
      <vt:lpstr>Modelkoppeling Neerschaling 250  25 m </vt:lpstr>
      <vt:lpstr>Modelkoppeling Neerschaling 250  25 m </vt:lpstr>
      <vt:lpstr>Standplaatsfactoren DEMNAT</vt:lpstr>
      <vt:lpstr>Standplaatsfactoren DEMNAT</vt:lpstr>
      <vt:lpstr>Standplaatsfactoren Vochttoestand</vt:lpstr>
      <vt:lpstr>Standplaatsfactoren Zuurgraad – korte vegetaties</vt:lpstr>
      <vt:lpstr>Standplaatsfactoren Zuurgraad – hoge vegetaties</vt:lpstr>
      <vt:lpstr>Standplaatsfactoren Voedselrijkdom – korte vegetaties</vt:lpstr>
      <vt:lpstr>Standplaatsfactoren Voedselrijkom – hoge vegetaties</vt:lpstr>
      <vt:lpstr>Standplaatsfactoren PROBE: effect van neerschalen NHI</vt:lpstr>
      <vt:lpstr>Standplaatsfactoren PROBE: effect van neerschalen NHI</vt:lpstr>
      <vt:lpstr>Botanische natuurwaarden Totale natuurwaarden </vt:lpstr>
      <vt:lpstr>Potentiele botanische natuurwaarden Totale natuurwaarden</vt:lpstr>
      <vt:lpstr>Potentiele botanische natuurwaarden Natuurwaarden – korte vegetaties</vt:lpstr>
      <vt:lpstr>Potentiele botanische natuurwaarden Natuurwaarden – hoge vegetaties</vt:lpstr>
      <vt:lpstr>Potentiele botanische natuurwaarden Detail – Noord NL</vt:lpstr>
      <vt:lpstr>Potentiele botanische natuurwaarden Detail – midden NL</vt:lpstr>
      <vt:lpstr>Potentiele botanische natuurwaarden Detail – zuid NL</vt:lpstr>
      <vt:lpstr>Potentiele botanische natuurwaarden Rode lijst soorten</vt:lpstr>
      <vt:lpstr>Beleidsindicatoren Type uitvoer</vt:lpstr>
      <vt:lpstr>Beleidsindicatoren Type uitvoer</vt:lpstr>
      <vt:lpstr>Beleidsindicatoren DEMNAT</vt:lpstr>
      <vt:lpstr>Beleidsindicatoren DEMNAT</vt:lpstr>
      <vt:lpstr>Beleidsindicatoren DEMNAT</vt:lpstr>
      <vt:lpstr>Beleidsindicatoren VSN: doelrealisatie / SvI</vt:lpstr>
      <vt:lpstr>Beleidsindicatoren VSN: doelrealisatie / SvI</vt:lpstr>
      <vt:lpstr>Beleidsindicatoren VSN vs GVG25m: doelrealisatie / SvI</vt:lpstr>
      <vt:lpstr>Beleidsindicatoren Doelrealisatie 25 m</vt:lpstr>
      <vt:lpstr>Vervolgstappen </vt:lpstr>
      <vt:lpstr>Vervolgstappen </vt:lpstr>
      <vt:lpstr>Vervolgstappen </vt:lpstr>
    </vt:vector>
  </TitlesOfParts>
  <Company>Stichting Deltares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 van zaken  werkzaamheden </dc:title>
  <dc:creator>drs. Remco van Ek</dc:creator>
  <cp:lastModifiedBy>Remco van Ek</cp:lastModifiedBy>
  <cp:revision>463</cp:revision>
  <cp:lastPrinted>2007-11-21T13:24:47Z</cp:lastPrinted>
  <dcterms:created xsi:type="dcterms:W3CDTF">2013-02-19T14:41:05Z</dcterms:created>
  <dcterms:modified xsi:type="dcterms:W3CDTF">2013-05-23T10:02:13Z</dcterms:modified>
</cp:coreProperties>
</file>