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6" r:id="rId3"/>
    <p:sldId id="285" r:id="rId4"/>
    <p:sldId id="308" r:id="rId5"/>
    <p:sldId id="310" r:id="rId6"/>
    <p:sldId id="294" r:id="rId7"/>
    <p:sldId id="311" r:id="rId8"/>
    <p:sldId id="283" r:id="rId9"/>
    <p:sldId id="312" r:id="rId10"/>
    <p:sldId id="313" r:id="rId11"/>
    <p:sldId id="314" r:id="rId12"/>
    <p:sldId id="315" r:id="rId13"/>
    <p:sldId id="316" r:id="rId14"/>
    <p:sldId id="262" r:id="rId15"/>
    <p:sldId id="317" r:id="rId16"/>
    <p:sldId id="289" r:id="rId17"/>
    <p:sldId id="298" r:id="rId18"/>
    <p:sldId id="323" r:id="rId19"/>
    <p:sldId id="322" r:id="rId20"/>
    <p:sldId id="318" r:id="rId21"/>
    <p:sldId id="324" r:id="rId22"/>
    <p:sldId id="306" r:id="rId23"/>
    <p:sldId id="303" r:id="rId24"/>
    <p:sldId id="326" r:id="rId25"/>
    <p:sldId id="279" r:id="rId26"/>
    <p:sldId id="327" r:id="rId27"/>
    <p:sldId id="325" r:id="rId28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2D2D2"/>
    <a:srgbClr val="DCDCDC"/>
    <a:srgbClr val="C8C8C8"/>
    <a:srgbClr val="FEFEFE"/>
    <a:srgbClr val="FFFFFE"/>
    <a:srgbClr val="B2B2B2"/>
    <a:srgbClr val="A6A698"/>
    <a:srgbClr val="00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5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40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co%20van%20Ek\Desktop\dpzw_resultaten\overzicht_dbi_3_metminderdemp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co%20van%20Ek\Desktop\dpzw_resultaten\overzicht_dbi_3_metminderdemp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mco%20van%20Ek\Desktop\dpzw_resultaten\overzicht_pbi_2_gvg30cm_erbi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Tabellen!$B$4</c:f>
              <c:strCache>
                <c:ptCount val="1"/>
                <c:pt idx="0">
                  <c:v>HR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Tabellen!$A$5:$A$22</c:f>
              <c:strCache>
                <c:ptCount val="18"/>
                <c:pt idx="0">
                  <c:v>A12 </c:v>
                </c:pt>
                <c:pt idx="1">
                  <c:v>A17 </c:v>
                </c:pt>
                <c:pt idx="2">
                  <c:v>A18 </c:v>
                </c:pt>
                <c:pt idx="3">
                  <c:v>bA10</c:v>
                </c:pt>
                <c:pt idx="4">
                  <c:v>K21 </c:v>
                </c:pt>
                <c:pt idx="5">
                  <c:v>K22 </c:v>
                </c:pt>
                <c:pt idx="6">
                  <c:v>K23 </c:v>
                </c:pt>
                <c:pt idx="7">
                  <c:v>K27 </c:v>
                </c:pt>
                <c:pt idx="8">
                  <c:v>K28 </c:v>
                </c:pt>
                <c:pt idx="9">
                  <c:v>bK20</c:v>
                </c:pt>
                <c:pt idx="10">
                  <c:v>bK40</c:v>
                </c:pt>
                <c:pt idx="11">
                  <c:v> K41</c:v>
                </c:pt>
                <c:pt idx="12">
                  <c:v>K42 </c:v>
                </c:pt>
                <c:pt idx="13">
                  <c:v>H22 </c:v>
                </c:pt>
                <c:pt idx="14">
                  <c:v>H27 </c:v>
                </c:pt>
                <c:pt idx="15">
                  <c:v>H28 </c:v>
                </c:pt>
                <c:pt idx="16">
                  <c:v>H42 </c:v>
                </c:pt>
                <c:pt idx="17">
                  <c:v>H47 </c:v>
                </c:pt>
              </c:strCache>
            </c:strRef>
          </c:cat>
          <c:val>
            <c:numRef>
              <c:f>Tabellen!$B$5:$B$22</c:f>
              <c:numCache>
                <c:formatCode>0.00</c:formatCode>
                <c:ptCount val="18"/>
                <c:pt idx="0">
                  <c:v>36.250000000000007</c:v>
                </c:pt>
                <c:pt idx="1">
                  <c:v>46.26400000000001</c:v>
                </c:pt>
                <c:pt idx="2">
                  <c:v>122.75800000000001</c:v>
                </c:pt>
                <c:pt idx="3">
                  <c:v>15.219000000000001</c:v>
                </c:pt>
                <c:pt idx="4">
                  <c:v>196.065</c:v>
                </c:pt>
                <c:pt idx="5">
                  <c:v>105.38199999999999</c:v>
                </c:pt>
                <c:pt idx="6">
                  <c:v>73.775999999999982</c:v>
                </c:pt>
                <c:pt idx="7">
                  <c:v>110.036</c:v>
                </c:pt>
                <c:pt idx="8">
                  <c:v>226.77299999999997</c:v>
                </c:pt>
                <c:pt idx="9">
                  <c:v>107.45899999999997</c:v>
                </c:pt>
                <c:pt idx="10">
                  <c:v>82.745000000000005</c:v>
                </c:pt>
                <c:pt idx="11">
                  <c:v>361.51699999999903</c:v>
                </c:pt>
                <c:pt idx="12">
                  <c:v>243.24499999999998</c:v>
                </c:pt>
                <c:pt idx="13">
                  <c:v>24.725999999999953</c:v>
                </c:pt>
                <c:pt idx="14">
                  <c:v>79.902999999999992</c:v>
                </c:pt>
                <c:pt idx="15">
                  <c:v>80.245999999999995</c:v>
                </c:pt>
                <c:pt idx="16">
                  <c:v>93.932000000000002</c:v>
                </c:pt>
                <c:pt idx="17">
                  <c:v>101.462</c:v>
                </c:pt>
              </c:numCache>
            </c:numRef>
          </c:val>
        </c:ser>
        <c:ser>
          <c:idx val="1"/>
          <c:order val="1"/>
          <c:tx>
            <c:strRef>
              <c:f>Tabellen!$C$4</c:f>
              <c:strCache>
                <c:ptCount val="1"/>
                <c:pt idx="0">
                  <c:v>SNL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Tabellen!$A$5:$A$22</c:f>
              <c:strCache>
                <c:ptCount val="18"/>
                <c:pt idx="0">
                  <c:v>A12 </c:v>
                </c:pt>
                <c:pt idx="1">
                  <c:v>A17 </c:v>
                </c:pt>
                <c:pt idx="2">
                  <c:v>A18 </c:v>
                </c:pt>
                <c:pt idx="3">
                  <c:v>bA10</c:v>
                </c:pt>
                <c:pt idx="4">
                  <c:v>K21 </c:v>
                </c:pt>
                <c:pt idx="5">
                  <c:v>K22 </c:v>
                </c:pt>
                <c:pt idx="6">
                  <c:v>K23 </c:v>
                </c:pt>
                <c:pt idx="7">
                  <c:v>K27 </c:v>
                </c:pt>
                <c:pt idx="8">
                  <c:v>K28 </c:v>
                </c:pt>
                <c:pt idx="9">
                  <c:v>bK20</c:v>
                </c:pt>
                <c:pt idx="10">
                  <c:v>bK40</c:v>
                </c:pt>
                <c:pt idx="11">
                  <c:v> K41</c:v>
                </c:pt>
                <c:pt idx="12">
                  <c:v>K42 </c:v>
                </c:pt>
                <c:pt idx="13">
                  <c:v>H22 </c:v>
                </c:pt>
                <c:pt idx="14">
                  <c:v>H27 </c:v>
                </c:pt>
                <c:pt idx="15">
                  <c:v>H28 </c:v>
                </c:pt>
                <c:pt idx="16">
                  <c:v>H42 </c:v>
                </c:pt>
                <c:pt idx="17">
                  <c:v>H47 </c:v>
                </c:pt>
              </c:strCache>
            </c:strRef>
          </c:cat>
          <c:val>
            <c:numRef>
              <c:f>Tabellen!$C$5:$C$22</c:f>
              <c:numCache>
                <c:formatCode>0.00</c:formatCode>
                <c:ptCount val="18"/>
                <c:pt idx="0">
                  <c:v>34.974000000000004</c:v>
                </c:pt>
                <c:pt idx="1">
                  <c:v>70.224999999999994</c:v>
                </c:pt>
                <c:pt idx="2">
                  <c:v>313.29999999999922</c:v>
                </c:pt>
                <c:pt idx="3">
                  <c:v>11.569000000000004</c:v>
                </c:pt>
                <c:pt idx="4">
                  <c:v>196.655</c:v>
                </c:pt>
                <c:pt idx="5">
                  <c:v>96.194000000000003</c:v>
                </c:pt>
                <c:pt idx="6">
                  <c:v>15.021000000000003</c:v>
                </c:pt>
                <c:pt idx="7">
                  <c:v>195.227</c:v>
                </c:pt>
                <c:pt idx="8">
                  <c:v>531.63299999999947</c:v>
                </c:pt>
                <c:pt idx="9">
                  <c:v>66.595000000000013</c:v>
                </c:pt>
                <c:pt idx="10">
                  <c:v>40.182000000000002</c:v>
                </c:pt>
                <c:pt idx="11">
                  <c:v>334.7480000000001</c:v>
                </c:pt>
                <c:pt idx="12">
                  <c:v>222.22800000000001</c:v>
                </c:pt>
                <c:pt idx="13">
                  <c:v>30.124999999999996</c:v>
                </c:pt>
                <c:pt idx="14">
                  <c:v>160.00900000000001</c:v>
                </c:pt>
                <c:pt idx="15">
                  <c:v>127.16799999999999</c:v>
                </c:pt>
                <c:pt idx="16">
                  <c:v>169.31600000000003</c:v>
                </c:pt>
                <c:pt idx="17">
                  <c:v>187.73599999999999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87072"/>
        <c:axId val="116556544"/>
      </c:barChart>
      <c:catAx>
        <c:axId val="10598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6556544"/>
        <c:crosses val="autoZero"/>
        <c:auto val="1"/>
        <c:lblAlgn val="ctr"/>
        <c:lblOffset val="100"/>
        <c:noMultiLvlLbl val="0"/>
      </c:catAx>
      <c:valAx>
        <c:axId val="116556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Areaal [km2]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0598707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90141751524716007"/>
          <c:y val="5.7443363256149189E-2"/>
          <c:w val="7.3503410269423392E-2"/>
          <c:h val="0.3462477874505098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Tabellen!$D$4</c:f>
              <c:strCache>
                <c:ptCount val="1"/>
                <c:pt idx="0">
                  <c:v>Buiteng.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Tabellen!$A$5:$A$22</c:f>
              <c:strCache>
                <c:ptCount val="18"/>
                <c:pt idx="0">
                  <c:v>A12 </c:v>
                </c:pt>
                <c:pt idx="1">
                  <c:v>A17 </c:v>
                </c:pt>
                <c:pt idx="2">
                  <c:v>A18 </c:v>
                </c:pt>
                <c:pt idx="3">
                  <c:v>bA10</c:v>
                </c:pt>
                <c:pt idx="4">
                  <c:v>K21 </c:v>
                </c:pt>
                <c:pt idx="5">
                  <c:v>K22 </c:v>
                </c:pt>
                <c:pt idx="6">
                  <c:v>K23 </c:v>
                </c:pt>
                <c:pt idx="7">
                  <c:v>K27 </c:v>
                </c:pt>
                <c:pt idx="8">
                  <c:v>K28 </c:v>
                </c:pt>
                <c:pt idx="9">
                  <c:v>bK20</c:v>
                </c:pt>
                <c:pt idx="10">
                  <c:v>bK40</c:v>
                </c:pt>
                <c:pt idx="11">
                  <c:v> K41</c:v>
                </c:pt>
                <c:pt idx="12">
                  <c:v>K42 </c:v>
                </c:pt>
                <c:pt idx="13">
                  <c:v>H22 </c:v>
                </c:pt>
                <c:pt idx="14">
                  <c:v>H27 </c:v>
                </c:pt>
                <c:pt idx="15">
                  <c:v>H28 </c:v>
                </c:pt>
                <c:pt idx="16">
                  <c:v>H42 </c:v>
                </c:pt>
                <c:pt idx="17">
                  <c:v>H47 </c:v>
                </c:pt>
              </c:strCache>
            </c:strRef>
          </c:cat>
          <c:val>
            <c:numRef>
              <c:f>Tabellen!$D$5:$D$22</c:f>
              <c:numCache>
                <c:formatCode>0.00</c:formatCode>
                <c:ptCount val="18"/>
                <c:pt idx="0">
                  <c:v>79.245000000000005</c:v>
                </c:pt>
                <c:pt idx="1">
                  <c:v>652.96099999999865</c:v>
                </c:pt>
                <c:pt idx="2">
                  <c:v>5400.9440000000004</c:v>
                </c:pt>
                <c:pt idx="3">
                  <c:v>131.75800000000001</c:v>
                </c:pt>
                <c:pt idx="4">
                  <c:v>303.28099999999921</c:v>
                </c:pt>
                <c:pt idx="5">
                  <c:v>271.48099999999909</c:v>
                </c:pt>
                <c:pt idx="6">
                  <c:v>62.364000000000004</c:v>
                </c:pt>
                <c:pt idx="7">
                  <c:v>1186.0700000000002</c:v>
                </c:pt>
                <c:pt idx="8">
                  <c:v>5186.3390000000009</c:v>
                </c:pt>
                <c:pt idx="9">
                  <c:v>483.6440000000008</c:v>
                </c:pt>
                <c:pt idx="10">
                  <c:v>553.99799999999948</c:v>
                </c:pt>
                <c:pt idx="11">
                  <c:v>398.63199999999915</c:v>
                </c:pt>
                <c:pt idx="12">
                  <c:v>432.67499999999995</c:v>
                </c:pt>
                <c:pt idx="13">
                  <c:v>67.603000000000009</c:v>
                </c:pt>
                <c:pt idx="14">
                  <c:v>824.54099999999949</c:v>
                </c:pt>
                <c:pt idx="15">
                  <c:v>892.98299999999949</c:v>
                </c:pt>
                <c:pt idx="16">
                  <c:v>430.85599999999965</c:v>
                </c:pt>
                <c:pt idx="17">
                  <c:v>882.24600000000021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13600"/>
        <c:axId val="117115136"/>
      </c:barChart>
      <c:catAx>
        <c:axId val="11711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115136"/>
        <c:crosses val="autoZero"/>
        <c:auto val="1"/>
        <c:lblAlgn val="ctr"/>
        <c:lblOffset val="100"/>
        <c:noMultiLvlLbl val="0"/>
      </c:catAx>
      <c:valAx>
        <c:axId val="117115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Areaal [km2]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7113600"/>
        <c:crosses val="autoZero"/>
        <c:crossBetween val="between"/>
      </c:valAx>
    </c:plotArea>
    <c:legend>
      <c:legendPos val="tr"/>
      <c:layout/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Tabellen!$B$4</c:f>
              <c:strCache>
                <c:ptCount val="1"/>
                <c:pt idx="0">
                  <c:v>HR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Tabellen!$A$5:$A$37</c:f>
              <c:strCache>
                <c:ptCount val="33"/>
                <c:pt idx="0">
                  <c:v> A11</c:v>
                </c:pt>
                <c:pt idx="1">
                  <c:v> A12</c:v>
                </c:pt>
                <c:pt idx="2">
                  <c:v> A15</c:v>
                </c:pt>
                <c:pt idx="3">
                  <c:v> A16</c:v>
                </c:pt>
                <c:pt idx="4">
                  <c:v> A18</c:v>
                </c:pt>
                <c:pt idx="5">
                  <c:v> K21</c:v>
                </c:pt>
                <c:pt idx="6">
                  <c:v> K22</c:v>
                </c:pt>
                <c:pt idx="7">
                  <c:v> K23</c:v>
                </c:pt>
                <c:pt idx="8">
                  <c:v> K27</c:v>
                </c:pt>
                <c:pt idx="9">
                  <c:v> K28</c:v>
                </c:pt>
                <c:pt idx="10">
                  <c:v> K41</c:v>
                </c:pt>
                <c:pt idx="11">
                  <c:v> K42</c:v>
                </c:pt>
                <c:pt idx="12">
                  <c:v> K43</c:v>
                </c:pt>
                <c:pt idx="13">
                  <c:v> K47</c:v>
                </c:pt>
                <c:pt idx="14">
                  <c:v> K48</c:v>
                </c:pt>
                <c:pt idx="15">
                  <c:v> K61</c:v>
                </c:pt>
                <c:pt idx="16">
                  <c:v> K62</c:v>
                </c:pt>
                <c:pt idx="17">
                  <c:v> K63</c:v>
                </c:pt>
                <c:pt idx="18">
                  <c:v> K67</c:v>
                </c:pt>
                <c:pt idx="19">
                  <c:v> K68</c:v>
                </c:pt>
                <c:pt idx="20">
                  <c:v> H21</c:v>
                </c:pt>
                <c:pt idx="21">
                  <c:v> H22</c:v>
                </c:pt>
                <c:pt idx="22">
                  <c:v> H27</c:v>
                </c:pt>
                <c:pt idx="23">
                  <c:v> H28</c:v>
                </c:pt>
                <c:pt idx="24">
                  <c:v> H41</c:v>
                </c:pt>
                <c:pt idx="25">
                  <c:v> H42</c:v>
                </c:pt>
                <c:pt idx="26">
                  <c:v> H43</c:v>
                </c:pt>
                <c:pt idx="27">
                  <c:v> H47</c:v>
                </c:pt>
                <c:pt idx="28">
                  <c:v> H48</c:v>
                </c:pt>
                <c:pt idx="29">
                  <c:v> H61</c:v>
                </c:pt>
                <c:pt idx="30">
                  <c:v> H62</c:v>
                </c:pt>
                <c:pt idx="31">
                  <c:v> H63</c:v>
                </c:pt>
                <c:pt idx="32">
                  <c:v> H67</c:v>
                </c:pt>
              </c:strCache>
            </c:strRef>
          </c:cat>
          <c:val>
            <c:numRef>
              <c:f>Tabellen!$B$5:$B$37</c:f>
              <c:numCache>
                <c:formatCode>0.00</c:formatCode>
                <c:ptCount val="33"/>
                <c:pt idx="0">
                  <c:v>4.0000000000000022E-2</c:v>
                </c:pt>
                <c:pt idx="1">
                  <c:v>3.79</c:v>
                </c:pt>
                <c:pt idx="2">
                  <c:v>6.1999999999999975</c:v>
                </c:pt>
                <c:pt idx="3">
                  <c:v>3.5800000000000005</c:v>
                </c:pt>
                <c:pt idx="4">
                  <c:v>2.15</c:v>
                </c:pt>
                <c:pt idx="5">
                  <c:v>22.5</c:v>
                </c:pt>
                <c:pt idx="6">
                  <c:v>53.5</c:v>
                </c:pt>
                <c:pt idx="7">
                  <c:v>4.8500000000000005</c:v>
                </c:pt>
                <c:pt idx="8">
                  <c:v>57.470000000000006</c:v>
                </c:pt>
                <c:pt idx="9">
                  <c:v>14.000000000000002</c:v>
                </c:pt>
                <c:pt idx="10">
                  <c:v>101.28999999999999</c:v>
                </c:pt>
                <c:pt idx="11">
                  <c:v>79.039999999999992</c:v>
                </c:pt>
                <c:pt idx="12">
                  <c:v>26.340000000000007</c:v>
                </c:pt>
                <c:pt idx="13">
                  <c:v>49.940000000000005</c:v>
                </c:pt>
                <c:pt idx="14">
                  <c:v>20.779999999999987</c:v>
                </c:pt>
                <c:pt idx="15">
                  <c:v>68.5</c:v>
                </c:pt>
                <c:pt idx="16">
                  <c:v>23.439999999999987</c:v>
                </c:pt>
                <c:pt idx="17">
                  <c:v>21.77</c:v>
                </c:pt>
                <c:pt idx="18">
                  <c:v>2.2899999999999996</c:v>
                </c:pt>
                <c:pt idx="19">
                  <c:v>0.21000000000000021</c:v>
                </c:pt>
                <c:pt idx="20">
                  <c:v>11.71</c:v>
                </c:pt>
                <c:pt idx="21">
                  <c:v>11.92</c:v>
                </c:pt>
                <c:pt idx="22">
                  <c:v>18.41</c:v>
                </c:pt>
                <c:pt idx="23">
                  <c:v>7.9499999999999984</c:v>
                </c:pt>
                <c:pt idx="24">
                  <c:v>171.73</c:v>
                </c:pt>
                <c:pt idx="25">
                  <c:v>71.89</c:v>
                </c:pt>
                <c:pt idx="26">
                  <c:v>1.1100000000000001</c:v>
                </c:pt>
                <c:pt idx="27">
                  <c:v>22.62</c:v>
                </c:pt>
                <c:pt idx="28">
                  <c:v>6.5299999999999985</c:v>
                </c:pt>
                <c:pt idx="29">
                  <c:v>161.82000000000033</c:v>
                </c:pt>
                <c:pt idx="30">
                  <c:v>176.99</c:v>
                </c:pt>
                <c:pt idx="31">
                  <c:v>10.210000000000001</c:v>
                </c:pt>
                <c:pt idx="32">
                  <c:v>2.4699999999999998</c:v>
                </c:pt>
              </c:numCache>
            </c:numRef>
          </c:val>
        </c:ser>
        <c:ser>
          <c:idx val="1"/>
          <c:order val="1"/>
          <c:tx>
            <c:strRef>
              <c:f>Tabellen!$C$4</c:f>
              <c:strCache>
                <c:ptCount val="1"/>
                <c:pt idx="0">
                  <c:v>SNL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Tabellen!$A$5:$A$37</c:f>
              <c:strCache>
                <c:ptCount val="33"/>
                <c:pt idx="0">
                  <c:v> A11</c:v>
                </c:pt>
                <c:pt idx="1">
                  <c:v> A12</c:v>
                </c:pt>
                <c:pt idx="2">
                  <c:v> A15</c:v>
                </c:pt>
                <c:pt idx="3">
                  <c:v> A16</c:v>
                </c:pt>
                <c:pt idx="4">
                  <c:v> A18</c:v>
                </c:pt>
                <c:pt idx="5">
                  <c:v> K21</c:v>
                </c:pt>
                <c:pt idx="6">
                  <c:v> K22</c:v>
                </c:pt>
                <c:pt idx="7">
                  <c:v> K23</c:v>
                </c:pt>
                <c:pt idx="8">
                  <c:v> K27</c:v>
                </c:pt>
                <c:pt idx="9">
                  <c:v> K28</c:v>
                </c:pt>
                <c:pt idx="10">
                  <c:v> K41</c:v>
                </c:pt>
                <c:pt idx="11">
                  <c:v> K42</c:v>
                </c:pt>
                <c:pt idx="12">
                  <c:v> K43</c:v>
                </c:pt>
                <c:pt idx="13">
                  <c:v> K47</c:v>
                </c:pt>
                <c:pt idx="14">
                  <c:v> K48</c:v>
                </c:pt>
                <c:pt idx="15">
                  <c:v> K61</c:v>
                </c:pt>
                <c:pt idx="16">
                  <c:v> K62</c:v>
                </c:pt>
                <c:pt idx="17">
                  <c:v> K63</c:v>
                </c:pt>
                <c:pt idx="18">
                  <c:v> K67</c:v>
                </c:pt>
                <c:pt idx="19">
                  <c:v> K68</c:v>
                </c:pt>
                <c:pt idx="20">
                  <c:v> H21</c:v>
                </c:pt>
                <c:pt idx="21">
                  <c:v> H22</c:v>
                </c:pt>
                <c:pt idx="22">
                  <c:v> H27</c:v>
                </c:pt>
                <c:pt idx="23">
                  <c:v> H28</c:v>
                </c:pt>
                <c:pt idx="24">
                  <c:v> H41</c:v>
                </c:pt>
                <c:pt idx="25">
                  <c:v> H42</c:v>
                </c:pt>
                <c:pt idx="26">
                  <c:v> H43</c:v>
                </c:pt>
                <c:pt idx="27">
                  <c:v> H47</c:v>
                </c:pt>
                <c:pt idx="28">
                  <c:v> H48</c:v>
                </c:pt>
                <c:pt idx="29">
                  <c:v> H61</c:v>
                </c:pt>
                <c:pt idx="30">
                  <c:v> H62</c:v>
                </c:pt>
                <c:pt idx="31">
                  <c:v> H63</c:v>
                </c:pt>
                <c:pt idx="32">
                  <c:v> H67</c:v>
                </c:pt>
              </c:strCache>
            </c:strRef>
          </c:cat>
          <c:val>
            <c:numRef>
              <c:f>Tabellen!$C$5:$C$37</c:f>
              <c:numCache>
                <c:formatCode>0.00</c:formatCode>
                <c:ptCount val="33"/>
                <c:pt idx="0">
                  <c:v>0.11</c:v>
                </c:pt>
                <c:pt idx="1">
                  <c:v>14.139999999999999</c:v>
                </c:pt>
                <c:pt idx="2">
                  <c:v>17.62</c:v>
                </c:pt>
                <c:pt idx="3">
                  <c:v>11.2</c:v>
                </c:pt>
                <c:pt idx="4">
                  <c:v>0.47000000000000008</c:v>
                </c:pt>
                <c:pt idx="5">
                  <c:v>24.22</c:v>
                </c:pt>
                <c:pt idx="6">
                  <c:v>137.56</c:v>
                </c:pt>
                <c:pt idx="7">
                  <c:v>20.169999999999987</c:v>
                </c:pt>
                <c:pt idx="8">
                  <c:v>174.63</c:v>
                </c:pt>
                <c:pt idx="9">
                  <c:v>33.71</c:v>
                </c:pt>
                <c:pt idx="10">
                  <c:v>184.38000000000034</c:v>
                </c:pt>
                <c:pt idx="11">
                  <c:v>177.18999999999997</c:v>
                </c:pt>
                <c:pt idx="12">
                  <c:v>13.79</c:v>
                </c:pt>
                <c:pt idx="13">
                  <c:v>144.25</c:v>
                </c:pt>
                <c:pt idx="14">
                  <c:v>50.27</c:v>
                </c:pt>
                <c:pt idx="15">
                  <c:v>85.940000000000026</c:v>
                </c:pt>
                <c:pt idx="16">
                  <c:v>5.17</c:v>
                </c:pt>
                <c:pt idx="17">
                  <c:v>1.4400000000000002</c:v>
                </c:pt>
                <c:pt idx="18">
                  <c:v>2.5799999999999987</c:v>
                </c:pt>
                <c:pt idx="19">
                  <c:v>0.4</c:v>
                </c:pt>
                <c:pt idx="20">
                  <c:v>45.61</c:v>
                </c:pt>
                <c:pt idx="21">
                  <c:v>48.56</c:v>
                </c:pt>
                <c:pt idx="22">
                  <c:v>133.52000000000001</c:v>
                </c:pt>
                <c:pt idx="23">
                  <c:v>52.55</c:v>
                </c:pt>
                <c:pt idx="24">
                  <c:v>303.60999999999996</c:v>
                </c:pt>
                <c:pt idx="25">
                  <c:v>161.12</c:v>
                </c:pt>
                <c:pt idx="26">
                  <c:v>6.42</c:v>
                </c:pt>
                <c:pt idx="27">
                  <c:v>146.63</c:v>
                </c:pt>
                <c:pt idx="28">
                  <c:v>67.669999999999987</c:v>
                </c:pt>
                <c:pt idx="29">
                  <c:v>237.53</c:v>
                </c:pt>
                <c:pt idx="30">
                  <c:v>252.52</c:v>
                </c:pt>
                <c:pt idx="31">
                  <c:v>3.82</c:v>
                </c:pt>
                <c:pt idx="32">
                  <c:v>4.2200000000000006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44576"/>
        <c:axId val="117146368"/>
      </c:barChart>
      <c:catAx>
        <c:axId val="11714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600"/>
            </a:pPr>
            <a:endParaRPr lang="en-US"/>
          </a:p>
        </c:txPr>
        <c:crossAx val="117146368"/>
        <c:crosses val="autoZero"/>
        <c:auto val="1"/>
        <c:lblAlgn val="ctr"/>
        <c:lblOffset val="100"/>
        <c:noMultiLvlLbl val="0"/>
      </c:catAx>
      <c:valAx>
        <c:axId val="117146368"/>
        <c:scaling>
          <c:orientation val="minMax"/>
          <c:max val="6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Areaal [km2]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714457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90534880064481438"/>
          <c:y val="6.2243866896146798E-2"/>
          <c:w val="7.3994784390762292E-2"/>
          <c:h val="0.37518348462731688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4BC86-26B2-4E97-84BC-86D2BECDFB93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E614-CF06-4360-A034-A4F9B9C4995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936C7-6A70-449E-955C-4D17B497A807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684D4-5C03-4A46-9CBF-D8F1FEEB246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32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160C8537-CD5B-4F6A-8990-14BC11FCC3F8}" type="datetime4">
              <a:rPr lang="nl-NL"/>
              <a:pPr/>
              <a:t>13 februari 2014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91F89-4BA7-4C49-BB83-D4DCEE9C4456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8E87-0CAE-4287-929D-B4842452C8B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2B385-FD84-40AD-B908-87ABF84FD2B9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8DCF-9440-4728-B0F5-FDF8D942C7C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1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C86C5-C2DA-4EDA-978F-153C5DCCD893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835F-19BB-40F0-A624-FCF442D9343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4A45C-8E2C-4CC1-BAFB-88DD43DE8E64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C3BE-B9AC-4CC1-B14D-FDB303D2EB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01291-FFFF-4F4C-A168-DA7A6385C733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8990-E9C6-47B7-89CA-82525F27E0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29E7-E8E5-4B14-BE56-71B664FDC8B4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B34A-53C9-4D7D-8EBA-7309284EFFD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2F8CD-E568-4F97-8364-BEB69C552994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F2F-A621-435F-B4D2-0418B1EB60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1269-1AEE-4084-8D63-4001D443C445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9F8B-D355-436C-A5FF-D203EE356B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B461-D481-48BC-950A-0FE646C02DF3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0FE2-BC66-4C11-B2D2-0546B1B667B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0F1C1D6C-4B74-4CA6-AD23-50FFC11087F7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Effectmodule</a:t>
            </a:r>
            <a:r>
              <a:rPr lang="en-US" dirty="0" smtClean="0"/>
              <a:t> </a:t>
            </a:r>
            <a:r>
              <a:rPr lang="en-US" dirty="0" err="1" smtClean="0"/>
              <a:t>terrestrische</a:t>
            </a:r>
            <a:r>
              <a:rPr lang="en-US" dirty="0" smtClean="0"/>
              <a:t> </a:t>
            </a:r>
            <a:r>
              <a:rPr lang="en-US" dirty="0" err="1" smtClean="0"/>
              <a:t>natuur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dirty="0" err="1" smtClean="0"/>
              <a:t>Resultaten</a:t>
            </a:r>
            <a:r>
              <a:rPr lang="en-US" sz="1800" b="0" dirty="0" smtClean="0"/>
              <a:t> van </a:t>
            </a:r>
            <a:r>
              <a:rPr lang="en-US" sz="1800" b="0" dirty="0" err="1" smtClean="0"/>
              <a:t>een</a:t>
            </a:r>
            <a:r>
              <a:rPr lang="en-US" sz="1800" b="0" dirty="0" smtClean="0"/>
              <a:t> v</a:t>
            </a:r>
            <a:r>
              <a:rPr lang="nl-NL" sz="1800" b="0" dirty="0" err="1" smtClean="0"/>
              <a:t>ergelijking</a:t>
            </a:r>
            <a:r>
              <a:rPr lang="nl-NL" sz="1800" b="0" dirty="0" smtClean="0"/>
              <a:t> van drie modellenlijnen </a:t>
            </a:r>
            <a:br>
              <a:rPr lang="nl-NL" sz="1800" b="0" dirty="0" smtClean="0"/>
            </a:br>
            <a:r>
              <a:rPr lang="nl-NL" sz="1800" b="0" dirty="0" smtClean="0"/>
              <a:t>en voorstellen voor verdere samenwerking</a:t>
            </a:r>
            <a:endParaRPr lang="en-US" sz="2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4267200" y="4572000"/>
            <a:ext cx="3249168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72012"/>
            <a:ext cx="1450730" cy="40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00" y="1072800"/>
            <a:ext cx="4359318" cy="5130000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1072800"/>
            <a:ext cx="4349862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Standplaatskaarten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b="0" dirty="0" err="1" smtClean="0"/>
              <a:t>Zuurgraad</a:t>
            </a:r>
            <a:endParaRPr lang="en-US" b="0" dirty="0"/>
          </a:p>
        </p:txBody>
      </p:sp>
      <p:sp>
        <p:nvSpPr>
          <p:cNvPr id="16" name="TextBox 8"/>
          <p:cNvSpPr txBox="1"/>
          <p:nvPr/>
        </p:nvSpPr>
        <p:spPr>
          <a:xfrm>
            <a:off x="142844" y="1053539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PW</a:t>
            </a:r>
          </a:p>
          <a:p>
            <a:r>
              <a:rPr lang="en-US" dirty="0" err="1" smtClean="0"/>
              <a:t>Rm</a:t>
            </a:r>
            <a:endParaRPr lang="en-US" dirty="0"/>
          </a:p>
        </p:txBody>
      </p:sp>
      <p:sp>
        <p:nvSpPr>
          <p:cNvPr id="17" name="TextBox 9"/>
          <p:cNvSpPr txBox="1"/>
          <p:nvPr/>
        </p:nvSpPr>
        <p:spPr>
          <a:xfrm>
            <a:off x="4776941" y="105273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err="1" smtClean="0"/>
              <a:t>Rellen</a:t>
            </a:r>
            <a:endParaRPr lang="en-US" dirty="0"/>
          </a:p>
        </p:txBody>
      </p:sp>
      <p:pic>
        <p:nvPicPr>
          <p:cNvPr id="18" name="Picture 6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06" y="5169235"/>
            <a:ext cx="794030" cy="11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" y="5400000"/>
            <a:ext cx="194448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0" y="5400000"/>
            <a:ext cx="1944480" cy="9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00" y="1072800"/>
            <a:ext cx="4359318" cy="5130000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1072800"/>
            <a:ext cx="4349862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Standplaatskaarten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b="0" dirty="0" err="1" smtClean="0"/>
              <a:t>Zuurgraad</a:t>
            </a:r>
            <a:endParaRPr lang="en-US" b="0" dirty="0"/>
          </a:p>
        </p:txBody>
      </p:sp>
      <p:sp>
        <p:nvSpPr>
          <p:cNvPr id="16" name="TextBox 8"/>
          <p:cNvSpPr txBox="1"/>
          <p:nvPr/>
        </p:nvSpPr>
        <p:spPr>
          <a:xfrm>
            <a:off x="142844" y="1053539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PW</a:t>
            </a:r>
          </a:p>
          <a:p>
            <a:r>
              <a:rPr lang="en-US" dirty="0" err="1" smtClean="0"/>
              <a:t>Rm</a:t>
            </a:r>
            <a:endParaRPr lang="en-US" dirty="0"/>
          </a:p>
        </p:txBody>
      </p:sp>
      <p:sp>
        <p:nvSpPr>
          <p:cNvPr id="17" name="TextBox 9"/>
          <p:cNvSpPr txBox="1"/>
          <p:nvPr/>
        </p:nvSpPr>
        <p:spPr>
          <a:xfrm>
            <a:off x="4776941" y="105273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err="1" smtClean="0"/>
              <a:t>Rellen</a:t>
            </a:r>
            <a:endParaRPr lang="en-US" dirty="0"/>
          </a:p>
        </p:txBody>
      </p:sp>
      <p:pic>
        <p:nvPicPr>
          <p:cNvPr id="18" name="Picture 6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06" y="5169235"/>
            <a:ext cx="794030" cy="11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" y="5400000"/>
            <a:ext cx="194448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0" y="5400000"/>
            <a:ext cx="1944480" cy="9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3"/>
          <p:cNvSpPr txBox="1"/>
          <p:nvPr/>
        </p:nvSpPr>
        <p:spPr>
          <a:xfrm>
            <a:off x="1133856" y="1801368"/>
            <a:ext cx="6400800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Bevindingen </a:t>
            </a:r>
          </a:p>
          <a:p>
            <a:endParaRPr lang="nl-NL" sz="2000" dirty="0" smtClean="0"/>
          </a:p>
          <a:p>
            <a:r>
              <a:rPr lang="nl-NL" sz="2000" dirty="0" smtClean="0"/>
              <a:t>Redelijk overeenkomst</a:t>
            </a:r>
          </a:p>
          <a:p>
            <a:endParaRPr lang="nl-NL" sz="2000" dirty="0" smtClean="0"/>
          </a:p>
          <a:p>
            <a:r>
              <a:rPr lang="nl-NL" sz="2000" dirty="0" smtClean="0"/>
              <a:t>Hoge zandgronden zuur, laag NL meer neutraal</a:t>
            </a:r>
          </a:p>
          <a:p>
            <a:endParaRPr lang="nl-NL" sz="2000" dirty="0" smtClean="0"/>
          </a:p>
          <a:p>
            <a:r>
              <a:rPr lang="nl-NL" sz="2000" dirty="0" smtClean="0"/>
              <a:t>VSN laat een N-Z </a:t>
            </a:r>
            <a:r>
              <a:rPr lang="nl-NL" sz="2000" dirty="0" err="1" smtClean="0"/>
              <a:t>gradient</a:t>
            </a:r>
            <a:r>
              <a:rPr lang="nl-NL" sz="2000" dirty="0" smtClean="0"/>
              <a:t> zien (zuiden zuurder) vanwege atmosferische depositie</a:t>
            </a:r>
          </a:p>
          <a:p>
            <a:endParaRPr lang="nl-NL" sz="2000" dirty="0" smtClean="0"/>
          </a:p>
          <a:p>
            <a:r>
              <a:rPr lang="nl-NL" sz="2000" dirty="0" smtClean="0"/>
              <a:t>PW lijkt groter aandeel zuur aan te geven voor hogere zandgronden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00" y="1072800"/>
            <a:ext cx="4353605" cy="5130000"/>
          </a:xfrm>
          <a:prstGeom prst="rect">
            <a:avLst/>
          </a:prstGeom>
        </p:spPr>
      </p:pic>
      <p:pic>
        <p:nvPicPr>
          <p:cNvPr id="13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1072800"/>
            <a:ext cx="4348523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Standplaatskaarten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b="0" dirty="0" err="1" smtClean="0"/>
              <a:t>Voedselrijkdom</a:t>
            </a:r>
            <a:endParaRPr lang="en-US" b="0" dirty="0"/>
          </a:p>
        </p:txBody>
      </p:sp>
      <p:sp>
        <p:nvSpPr>
          <p:cNvPr id="15" name="TextBox 9"/>
          <p:cNvSpPr txBox="1"/>
          <p:nvPr/>
        </p:nvSpPr>
        <p:spPr>
          <a:xfrm>
            <a:off x="4776941" y="105273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err="1" smtClean="0"/>
              <a:t>Nellen</a:t>
            </a:r>
            <a:endParaRPr lang="en-US" baseline="-25000" dirty="0"/>
          </a:p>
        </p:txBody>
      </p:sp>
      <p:sp>
        <p:nvSpPr>
          <p:cNvPr id="16" name="TextBox 8"/>
          <p:cNvSpPr txBox="1"/>
          <p:nvPr/>
        </p:nvSpPr>
        <p:spPr>
          <a:xfrm>
            <a:off x="142844" y="1053539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PW</a:t>
            </a:r>
          </a:p>
          <a:p>
            <a:r>
              <a:rPr lang="en-US" dirty="0" smtClean="0"/>
              <a:t>Nm</a:t>
            </a:r>
            <a:endParaRPr lang="en-US" dirty="0"/>
          </a:p>
        </p:txBody>
      </p:sp>
      <p:pic>
        <p:nvPicPr>
          <p:cNvPr id="18" name="Afbeelding 17" descr="Dia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5" t="77007" r="53260" b="8156"/>
          <a:stretch/>
        </p:blipFill>
        <p:spPr bwMode="auto">
          <a:xfrm>
            <a:off x="3872756" y="5289927"/>
            <a:ext cx="734359" cy="103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" y="5400000"/>
            <a:ext cx="193884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0" y="5400000"/>
            <a:ext cx="1938840" cy="9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8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00" y="1072800"/>
            <a:ext cx="4353605" cy="5130000"/>
          </a:xfrm>
          <a:prstGeom prst="rect">
            <a:avLst/>
          </a:prstGeom>
        </p:spPr>
      </p:pic>
      <p:pic>
        <p:nvPicPr>
          <p:cNvPr id="13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1072800"/>
            <a:ext cx="4348523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Standplaatskaarten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b="0" dirty="0" err="1" smtClean="0"/>
              <a:t>Voedselrijkdom</a:t>
            </a:r>
            <a:endParaRPr lang="en-US" b="0" dirty="0"/>
          </a:p>
        </p:txBody>
      </p:sp>
      <p:sp>
        <p:nvSpPr>
          <p:cNvPr id="15" name="TextBox 9"/>
          <p:cNvSpPr txBox="1"/>
          <p:nvPr/>
        </p:nvSpPr>
        <p:spPr>
          <a:xfrm>
            <a:off x="4776941" y="105273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err="1" smtClean="0"/>
              <a:t>Nellen</a:t>
            </a:r>
            <a:endParaRPr lang="en-US" baseline="-25000" dirty="0"/>
          </a:p>
        </p:txBody>
      </p:sp>
      <p:sp>
        <p:nvSpPr>
          <p:cNvPr id="16" name="TextBox 8"/>
          <p:cNvSpPr txBox="1"/>
          <p:nvPr/>
        </p:nvSpPr>
        <p:spPr>
          <a:xfrm>
            <a:off x="142844" y="1053539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PW</a:t>
            </a:r>
          </a:p>
          <a:p>
            <a:r>
              <a:rPr lang="en-US" dirty="0" smtClean="0"/>
              <a:t>Nm</a:t>
            </a:r>
            <a:endParaRPr lang="en-US" dirty="0"/>
          </a:p>
        </p:txBody>
      </p:sp>
      <p:pic>
        <p:nvPicPr>
          <p:cNvPr id="18" name="Afbeelding 17" descr="Dia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5" t="77007" r="53260" b="8156"/>
          <a:stretch/>
        </p:blipFill>
        <p:spPr bwMode="auto">
          <a:xfrm>
            <a:off x="3872756" y="5289927"/>
            <a:ext cx="734359" cy="103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" y="5400000"/>
            <a:ext cx="193884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0" y="5400000"/>
            <a:ext cx="1938840" cy="9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2"/>
          <p:cNvSpPr txBox="1"/>
          <p:nvPr/>
        </p:nvSpPr>
        <p:spPr>
          <a:xfrm>
            <a:off x="1133856" y="1801368"/>
            <a:ext cx="6400800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Bevindingen </a:t>
            </a:r>
          </a:p>
          <a:p>
            <a:endParaRPr lang="nl-NL" sz="2000" dirty="0" smtClean="0"/>
          </a:p>
          <a:p>
            <a:r>
              <a:rPr lang="nl-NL" sz="2000" dirty="0" smtClean="0"/>
              <a:t>Grote verschillen tussen PW en VSN</a:t>
            </a:r>
          </a:p>
          <a:p>
            <a:endParaRPr lang="nl-NL" sz="2000" dirty="0" smtClean="0"/>
          </a:p>
          <a:p>
            <a:r>
              <a:rPr lang="nl-NL" sz="2000" dirty="0" smtClean="0"/>
              <a:t>PW hoogste voedselrijkdom op kleibodems, bij VSN juist lage voedselrijkdom. Verder N-Z </a:t>
            </a:r>
            <a:r>
              <a:rPr lang="nl-NL" sz="2000" dirty="0" err="1" smtClean="0"/>
              <a:t>gradient</a:t>
            </a:r>
            <a:r>
              <a:rPr lang="nl-NL" sz="2000" dirty="0" smtClean="0"/>
              <a:t> bij VSN</a:t>
            </a:r>
          </a:p>
          <a:p>
            <a:r>
              <a:rPr lang="nl-NL" sz="2000" dirty="0" smtClean="0"/>
              <a:t>Oorzaak: meenemen atmosferische depositie en overschatting </a:t>
            </a:r>
            <a:r>
              <a:rPr lang="nl-NL" sz="2000" dirty="0" err="1" smtClean="0"/>
              <a:t>denitrificatie</a:t>
            </a:r>
            <a:r>
              <a:rPr lang="nl-NL" sz="2000" dirty="0" smtClean="0"/>
              <a:t> ?</a:t>
            </a:r>
          </a:p>
          <a:p>
            <a:endParaRPr lang="nl-NL" sz="2000" dirty="0" smtClean="0"/>
          </a:p>
          <a:p>
            <a:r>
              <a:rPr lang="nl-NL" sz="2000" dirty="0" smtClean="0"/>
              <a:t>Hoogvenen in PW hoge </a:t>
            </a:r>
            <a:r>
              <a:rPr lang="nl-NL" sz="2000" dirty="0" err="1" smtClean="0"/>
              <a:t>voedselrijkom</a:t>
            </a:r>
            <a:r>
              <a:rPr lang="nl-NL" sz="2000" dirty="0" smtClean="0"/>
              <a:t> </a:t>
            </a:r>
            <a:r>
              <a:rPr lang="nl-NL" sz="2000" dirty="0" smtClean="0">
                <a:sym typeface="Wingdings" pitchFamily="2" charset="2"/>
              </a:rPr>
              <a:t> NHI fout?</a:t>
            </a:r>
            <a:endParaRPr lang="nl-NL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1072800"/>
            <a:ext cx="4351139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Totale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natuurwaarden</a:t>
            </a:r>
            <a:r>
              <a:rPr lang="en-US" sz="1800" b="0" dirty="0" smtClean="0"/>
              <a:t> 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06785" y="5923445"/>
            <a:ext cx="2236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Bron: FLORBASE-2N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60259" y="1030403"/>
            <a:ext cx="4168587" cy="43088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Bevindingen </a:t>
            </a:r>
          </a:p>
          <a:p>
            <a:endParaRPr lang="nl-NL" sz="2000" dirty="0" smtClean="0"/>
          </a:p>
          <a:p>
            <a:r>
              <a:rPr lang="nl-NL" i="1" dirty="0" smtClean="0"/>
              <a:t>Alleen natte en vochtige ecosysteemtypen!</a:t>
            </a:r>
          </a:p>
          <a:p>
            <a:endParaRPr lang="nl-NL" dirty="0" smtClean="0"/>
          </a:p>
          <a:p>
            <a:r>
              <a:rPr lang="nl-NL" sz="1600" dirty="0" smtClean="0"/>
              <a:t>Hoge natuurwaarden langs de kust, en in binnenland vooral op natte plekken met regionale kwel</a:t>
            </a:r>
          </a:p>
          <a:p>
            <a:pPr>
              <a:buFontTx/>
              <a:buChar char="-"/>
            </a:pPr>
            <a:r>
              <a:rPr lang="nl-NL" sz="1600" dirty="0" smtClean="0"/>
              <a:t> Beekdalen</a:t>
            </a:r>
          </a:p>
          <a:p>
            <a:pPr>
              <a:buFontTx/>
              <a:buChar char="-"/>
            </a:pPr>
            <a:r>
              <a:rPr lang="nl-NL" sz="1600" dirty="0" smtClean="0"/>
              <a:t> Overgang zandgronden naar kleigronden</a:t>
            </a:r>
          </a:p>
          <a:p>
            <a:endParaRPr lang="nl-NL" sz="1600" dirty="0" smtClean="0"/>
          </a:p>
          <a:p>
            <a:r>
              <a:rPr lang="nl-NL" sz="1600" dirty="0" smtClean="0"/>
              <a:t>Andere natte plekken</a:t>
            </a:r>
          </a:p>
          <a:p>
            <a:pPr>
              <a:buFontTx/>
              <a:buChar char="-"/>
            </a:pPr>
            <a:r>
              <a:rPr lang="nl-NL" sz="1600" dirty="0" smtClean="0"/>
              <a:t>Hoogvenen &amp; natte heide </a:t>
            </a:r>
          </a:p>
          <a:p>
            <a:pPr>
              <a:buFontTx/>
              <a:buChar char="-"/>
            </a:pPr>
            <a:endParaRPr lang="nl-NL" sz="1600" dirty="0" smtClean="0"/>
          </a:p>
          <a:p>
            <a:r>
              <a:rPr lang="nl-NL" sz="1600" dirty="0" err="1" smtClean="0"/>
              <a:t>Oostvaardersplassen</a:t>
            </a:r>
            <a:r>
              <a:rPr lang="nl-NL" sz="1600" dirty="0" smtClean="0"/>
              <a:t> scoort laag</a:t>
            </a:r>
            <a:endParaRPr lang="nl-NL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00" y="1072800"/>
            <a:ext cx="4335678" cy="5130000"/>
          </a:xfrm>
          <a:prstGeom prst="rect">
            <a:avLst/>
          </a:prstGeom>
        </p:spPr>
      </p:pic>
      <p:pic>
        <p:nvPicPr>
          <p:cNvPr id="13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1072800"/>
            <a:ext cx="4341858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Totale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natuurwaarden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6941" y="105273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  <a:endParaRPr lang="en-US" dirty="0"/>
          </a:p>
        </p:txBody>
      </p:sp>
      <p:grpSp>
        <p:nvGrpSpPr>
          <p:cNvPr id="2" name="Groep 14"/>
          <p:cNvGrpSpPr/>
          <p:nvPr/>
        </p:nvGrpSpPr>
        <p:grpSpPr>
          <a:xfrm>
            <a:off x="3720353" y="4966445"/>
            <a:ext cx="917825" cy="1323439"/>
            <a:chOff x="3729318" y="4975410"/>
            <a:chExt cx="917825" cy="132343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9318" y="5015753"/>
              <a:ext cx="304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kstvak 13"/>
            <p:cNvSpPr txBox="1"/>
            <p:nvPr/>
          </p:nvSpPr>
          <p:spPr>
            <a:xfrm>
              <a:off x="4007224" y="4975410"/>
              <a:ext cx="63991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laag</a:t>
              </a:r>
              <a:endParaRPr lang="en-US" sz="1600" dirty="0" smtClean="0"/>
            </a:p>
            <a:p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.</a:t>
              </a:r>
            </a:p>
            <a:p>
              <a:r>
                <a:rPr lang="en-US" sz="1600" dirty="0" err="1" smtClean="0"/>
                <a:t>hoog</a:t>
              </a:r>
              <a:endParaRPr lang="nl-NL" sz="1600" dirty="0" smtClean="0"/>
            </a:p>
          </p:txBody>
        </p:sp>
      </p:grpSp>
      <p:pic>
        <p:nvPicPr>
          <p:cNvPr id="16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" y="5400000"/>
            <a:ext cx="194448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0" y="5400000"/>
            <a:ext cx="1944480" cy="9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00" y="1072800"/>
            <a:ext cx="4335678" cy="5130000"/>
          </a:xfrm>
          <a:prstGeom prst="rect">
            <a:avLst/>
          </a:prstGeom>
        </p:spPr>
      </p:pic>
      <p:pic>
        <p:nvPicPr>
          <p:cNvPr id="13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" y="1072800"/>
            <a:ext cx="4341858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Potentiele</a:t>
            </a:r>
            <a:r>
              <a:rPr lang="en-US" dirty="0" smtClean="0"/>
              <a:t> </a:t>
            </a:r>
            <a:r>
              <a:rPr lang="en-US" dirty="0" err="1" smtClean="0"/>
              <a:t>botanische</a:t>
            </a:r>
            <a:r>
              <a:rPr lang="en-US" dirty="0" smtClean="0"/>
              <a:t> </a:t>
            </a:r>
            <a:r>
              <a:rPr lang="en-US" dirty="0" err="1" smtClean="0"/>
              <a:t>natuurwaarden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Totale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natuurwaarden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6941" y="105273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  <a:endParaRPr lang="en-US" dirty="0"/>
          </a:p>
        </p:txBody>
      </p:sp>
      <p:grpSp>
        <p:nvGrpSpPr>
          <p:cNvPr id="2" name="Groep 14"/>
          <p:cNvGrpSpPr/>
          <p:nvPr/>
        </p:nvGrpSpPr>
        <p:grpSpPr>
          <a:xfrm>
            <a:off x="3720353" y="4966445"/>
            <a:ext cx="917825" cy="1323439"/>
            <a:chOff x="3729318" y="4975410"/>
            <a:chExt cx="917825" cy="132343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29318" y="5015753"/>
              <a:ext cx="304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kstvak 13"/>
            <p:cNvSpPr txBox="1"/>
            <p:nvPr/>
          </p:nvSpPr>
          <p:spPr>
            <a:xfrm>
              <a:off x="4007224" y="4975410"/>
              <a:ext cx="63991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laag</a:t>
              </a:r>
              <a:endParaRPr lang="en-US" sz="1600" dirty="0" smtClean="0"/>
            </a:p>
            <a:p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.</a:t>
              </a:r>
            </a:p>
            <a:p>
              <a:r>
                <a:rPr lang="en-US" sz="1600" dirty="0" err="1" smtClean="0"/>
                <a:t>hoog</a:t>
              </a:r>
              <a:endParaRPr lang="nl-NL" sz="1600" dirty="0" smtClean="0"/>
            </a:p>
          </p:txBody>
        </p:sp>
      </p:grpSp>
      <p:pic>
        <p:nvPicPr>
          <p:cNvPr id="16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" y="5400000"/>
            <a:ext cx="194448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0" y="5400000"/>
            <a:ext cx="1944480" cy="9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3"/>
          <p:cNvSpPr txBox="1"/>
          <p:nvPr/>
        </p:nvSpPr>
        <p:spPr>
          <a:xfrm>
            <a:off x="1133856" y="1801368"/>
            <a:ext cx="64008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Bevindingen </a:t>
            </a:r>
          </a:p>
          <a:p>
            <a:endParaRPr lang="nl-NL" sz="2000" dirty="0" smtClean="0"/>
          </a:p>
          <a:p>
            <a:r>
              <a:rPr lang="nl-NL" sz="2000" dirty="0" smtClean="0"/>
              <a:t>Redelijk overeenkomst</a:t>
            </a:r>
          </a:p>
          <a:p>
            <a:endParaRPr lang="nl-NL" sz="2000" dirty="0" smtClean="0"/>
          </a:p>
          <a:p>
            <a:r>
              <a:rPr lang="nl-NL" sz="2000" dirty="0" smtClean="0"/>
              <a:t>PW laat hoge waarden zien in Noord NL en kustzone, in beekdalen en langs zandgronden. Ook hoogvenen hoge waarden.</a:t>
            </a:r>
          </a:p>
          <a:p>
            <a:endParaRPr lang="nl-NL" sz="2000" dirty="0" smtClean="0"/>
          </a:p>
          <a:p>
            <a:r>
              <a:rPr lang="nl-NL" sz="2000" dirty="0" smtClean="0"/>
              <a:t>VSN laat erg hoge waarden zien voor laag NL (Biesbosch, </a:t>
            </a:r>
            <a:r>
              <a:rPr lang="nl-NL" sz="2000" dirty="0" err="1" smtClean="0"/>
              <a:t>Oostvaardersplassen</a:t>
            </a:r>
            <a:r>
              <a:rPr lang="nl-NL" sz="2000" dirty="0" smtClean="0"/>
              <a:t>?)</a:t>
            </a:r>
          </a:p>
          <a:p>
            <a:endParaRPr lang="nl-NL" sz="2000" dirty="0" smtClean="0"/>
          </a:p>
          <a:p>
            <a:r>
              <a:rPr lang="nl-NL" sz="2000" dirty="0" smtClean="0"/>
              <a:t>Schijnspiegels niet in NHI, wel in FLORBASE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Plausibiliteitsanalyse</a:t>
            </a:r>
            <a:endParaRPr lang="en-US" b="0" dirty="0"/>
          </a:p>
        </p:txBody>
      </p:sp>
      <p:pic>
        <p:nvPicPr>
          <p:cNvPr id="5" name="Picture 5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877" r="965" b="16937"/>
          <a:stretch/>
        </p:blipFill>
        <p:spPr bwMode="auto">
          <a:xfrm>
            <a:off x="210823" y="1130309"/>
            <a:ext cx="4419295" cy="5260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199529" y="1335740"/>
            <a:ext cx="3765177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Tests</a:t>
            </a:r>
          </a:p>
          <a:p>
            <a:endParaRPr lang="nl-NL" sz="1400" dirty="0" smtClean="0"/>
          </a:p>
          <a:p>
            <a:pPr marL="342900" indent="-342900">
              <a:buAutoNum type="arabicPeriod"/>
            </a:pPr>
            <a:r>
              <a:rPr lang="nl-NL" sz="1400" dirty="0" smtClean="0"/>
              <a:t>Vergelijking standplaatskaarten PW en VSN met indicatie uit vegetatieopnamen (n=4193)</a:t>
            </a:r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>
              <a:buAutoNum type="arabicPeriod"/>
            </a:pPr>
            <a:r>
              <a:rPr lang="nl-NL" sz="1400" dirty="0" smtClean="0"/>
              <a:t>Vergelijking natuurwaarden PW en VSN met vegetatieopnamen (</a:t>
            </a:r>
            <a:r>
              <a:rPr lang="nl-NL" sz="1400" dirty="0" err="1" smtClean="0"/>
              <a:t>Gelderlandmethode</a:t>
            </a:r>
            <a:r>
              <a:rPr lang="nl-NL" sz="1400" dirty="0" smtClean="0"/>
              <a:t>)</a:t>
            </a:r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>
              <a:buFontTx/>
              <a:buAutoNum type="arabicPeriod"/>
            </a:pPr>
            <a:r>
              <a:rPr lang="nl-NL" sz="1400" dirty="0" smtClean="0"/>
              <a:t>Vergelijking natuurwaarden PW en VSN met natuurwaarden uit FLORBASE </a:t>
            </a:r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>
              <a:buAutoNum type="arabicPeriod"/>
            </a:pPr>
            <a:r>
              <a:rPr lang="nl-NL" sz="1400" dirty="0" smtClean="0"/>
              <a:t>Vergelijking </a:t>
            </a:r>
            <a:r>
              <a:rPr lang="nl-NL" sz="1400" dirty="0" err="1" smtClean="0"/>
              <a:t>ecotoopgroepkaarten</a:t>
            </a:r>
            <a:r>
              <a:rPr lang="nl-NL" sz="1400" dirty="0" smtClean="0"/>
              <a:t> PW en FLORBASE</a:t>
            </a:r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>
              <a:buAutoNum type="arabicPeriod"/>
            </a:pPr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295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Plausibiliteitsanalyse</a:t>
            </a:r>
            <a:endParaRPr lang="en-US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349624" y="1219195"/>
            <a:ext cx="861508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Test 1: </a:t>
            </a:r>
            <a:r>
              <a:rPr lang="nl-NL" sz="1400" dirty="0" smtClean="0"/>
              <a:t>Vergelijking standplaatskaarten PW en VSN met indicatie uit vegetatieopnamen (n=4193)</a:t>
            </a:r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/>
            <a:endParaRPr lang="nl-NL" sz="1400" dirty="0" smtClean="0"/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>
              <a:buAutoNum type="arabicPeriod"/>
            </a:pPr>
            <a:endParaRPr lang="nl-NL" sz="1400" dirty="0" smtClean="0"/>
          </a:p>
          <a:p>
            <a:pPr marL="342900" indent="-342900">
              <a:buAutoNum type="arabicPeriod"/>
            </a:pPr>
            <a:endParaRPr lang="nl-NL" sz="1400" dirty="0" smtClean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493052" y="4320986"/>
          <a:ext cx="7512421" cy="1280601"/>
        </p:xfrm>
        <a:graphic>
          <a:graphicData uri="http://schemas.openxmlformats.org/drawingml/2006/table">
            <a:tbl>
              <a:tblPr/>
              <a:tblGrid>
                <a:gridCol w="1350539"/>
                <a:gridCol w="607099"/>
                <a:gridCol w="520493"/>
                <a:gridCol w="520493"/>
                <a:gridCol w="520493"/>
                <a:gridCol w="1562336"/>
                <a:gridCol w="568511"/>
                <a:gridCol w="647401"/>
                <a:gridCol w="607957"/>
                <a:gridCol w="607099"/>
              </a:tblGrid>
              <a:tr h="280131">
                <a:tc>
                  <a:txBody>
                    <a:bodyPr/>
                    <a:lstStyle/>
                    <a:p>
                      <a:endParaRPr lang="nl-NL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PW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VSN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80131">
                <a:tc>
                  <a:txBody>
                    <a:bodyPr/>
                    <a:lstStyle/>
                    <a:p>
                      <a:endParaRPr lang="nl-NL" sz="14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#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nl-NL" sz="14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nl-NL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nl-NL" sz="14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NS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#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nl-NL" sz="14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nl-NL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nl-NL" sz="14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NS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13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</a:t>
                      </a: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 – </a:t>
                      </a: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</a:t>
                      </a: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3485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0.52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0.49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0.24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_Ellen - </a:t>
                      </a:r>
                      <a:r>
                        <a:rPr lang="nl-NL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_Ellen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3451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0.35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0.40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-3.50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113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 – </a:t>
                      </a: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3458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0.41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0.43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0.38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_Ellen - </a:t>
                      </a:r>
                      <a:r>
                        <a:rPr lang="nl-NL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_Ellen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3478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-0.04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-0.01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-0.94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113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 – </a:t>
                      </a:r>
                      <a:r>
                        <a:rPr lang="nl-NL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3458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0.50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0.48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0.20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_Ellen - </a:t>
                      </a:r>
                      <a:r>
                        <a:rPr lang="nl-NL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_Ellen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3462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0.23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0.17</a:t>
                      </a:r>
                      <a:endParaRPr lang="nl-NL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0.08</a:t>
                      </a:r>
                      <a:endParaRPr lang="nl-NL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67556" y="5672556"/>
            <a:ext cx="66338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 = aantal plots</a:t>
            </a:r>
            <a:r>
              <a:rPr kumimoji="0" lang="nl-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</a:t>
            </a:r>
            <a:r>
              <a:rPr kumimoji="0" lang="nl-NL" sz="1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nl-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Pearson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correlatie, </a:t>
            </a:r>
            <a:r>
              <a:rPr kumimoji="0" lang="nl-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nl-NL" sz="1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nl-NL" sz="1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nl-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Spearman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correlatie, </a:t>
            </a:r>
            <a:r>
              <a:rPr kumimoji="0" lang="nl-NL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NS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Nash </a:t>
            </a:r>
            <a:r>
              <a:rPr kumimoji="0" lang="nl-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Sutcliffe</a:t>
            </a:r>
            <a:r>
              <a:rPr kumimoji="0" lang="nl-N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coëfficiënt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2" y="1591000"/>
            <a:ext cx="5975223" cy="26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439270" y="6024282"/>
            <a:ext cx="71465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solidFill>
                  <a:srgbClr val="C00000"/>
                </a:solidFill>
              </a:rPr>
              <a:t>PW correleert voor alle standplaatsfactoren beter met vegetatieopnamen dan VSN</a:t>
            </a:r>
          </a:p>
        </p:txBody>
      </p:sp>
    </p:spTree>
    <p:extLst>
      <p:ext uri="{BB962C8B-B14F-4D97-AF65-F5344CB8AC3E}">
        <p14:creationId xmlns:p14="http://schemas.microsoft.com/office/powerpoint/2010/main" val="295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Plausibiliteitsanalyse</a:t>
            </a:r>
            <a:endParaRPr lang="en-US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349624" y="1219195"/>
            <a:ext cx="86150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Test 2: </a:t>
            </a:r>
            <a:r>
              <a:rPr lang="nl-NL" sz="1400" dirty="0" smtClean="0"/>
              <a:t>Vergelijking natuurwaarden PW en VSN met vegetatieopnamen (</a:t>
            </a:r>
            <a:r>
              <a:rPr lang="nl-NL" sz="1400" dirty="0" err="1" smtClean="0"/>
              <a:t>Gelderlandmethode</a:t>
            </a:r>
            <a:r>
              <a:rPr lang="nl-NL" sz="1400" dirty="0" smtClean="0"/>
              <a:t>)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68" y="1610017"/>
            <a:ext cx="8334988" cy="35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39270" y="5226397"/>
            <a:ext cx="60757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solidFill>
                  <a:srgbClr val="C00000"/>
                </a:solidFill>
              </a:rPr>
              <a:t>Geringe correlatie PW en VSN uitkomsten met NW vegetatieopnamen</a:t>
            </a:r>
          </a:p>
        </p:txBody>
      </p:sp>
    </p:spTree>
    <p:extLst>
      <p:ext uri="{BB962C8B-B14F-4D97-AF65-F5344CB8AC3E}">
        <p14:creationId xmlns:p14="http://schemas.microsoft.com/office/powerpoint/2010/main" val="295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755648"/>
            <a:ext cx="3376245" cy="415498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Doel project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Standplaatskaarten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Natuurwaarden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err="1" smtClean="0"/>
              <a:t>Plausibiliteitsanalyse</a:t>
            </a: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Beleidsindicatoren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Vervolgstappen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1685"/>
          <a:stretch>
            <a:fillRect/>
          </a:stretch>
        </p:blipFill>
        <p:spPr bwMode="auto">
          <a:xfrm>
            <a:off x="4563040" y="1622612"/>
            <a:ext cx="3831927" cy="44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hoek 5"/>
          <p:cNvSpPr/>
          <p:nvPr/>
        </p:nvSpPr>
        <p:spPr>
          <a:xfrm>
            <a:off x="4168589" y="1075765"/>
            <a:ext cx="1416424" cy="2393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258235" y="3065930"/>
            <a:ext cx="600636" cy="1308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Plausibiliteitsanalyse</a:t>
            </a:r>
            <a:endParaRPr lang="en-US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349624" y="1219195"/>
            <a:ext cx="86150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Test 3: </a:t>
            </a:r>
            <a:r>
              <a:rPr lang="nl-NL" sz="1400" dirty="0" smtClean="0"/>
              <a:t>Vergelijking natuurwaarden PW en VSN met natuurwaarden uit FLORBASE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8477"/>
            <a:ext cx="8172069" cy="349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75130" y="5226397"/>
            <a:ext cx="5622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solidFill>
                  <a:srgbClr val="C00000"/>
                </a:solidFill>
              </a:rPr>
              <a:t>Matige correlatie PW en VSN uitkomsten met NW FLORBASE-2N</a:t>
            </a:r>
          </a:p>
        </p:txBody>
      </p:sp>
    </p:spTree>
    <p:extLst>
      <p:ext uri="{BB962C8B-B14F-4D97-AF65-F5344CB8AC3E}">
        <p14:creationId xmlns:p14="http://schemas.microsoft.com/office/powerpoint/2010/main" val="295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Plausibiliteitsanalyse</a:t>
            </a:r>
            <a:endParaRPr lang="en-US" b="0" dirty="0"/>
          </a:p>
        </p:txBody>
      </p:sp>
      <p:sp>
        <p:nvSpPr>
          <p:cNvPr id="5" name="Tekstvak 4"/>
          <p:cNvSpPr txBox="1"/>
          <p:nvPr/>
        </p:nvSpPr>
        <p:spPr>
          <a:xfrm>
            <a:off x="349624" y="1219195"/>
            <a:ext cx="86150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Test 4: </a:t>
            </a:r>
            <a:r>
              <a:rPr lang="nl-NL" sz="1400" dirty="0" smtClean="0"/>
              <a:t>Vergelijking </a:t>
            </a:r>
            <a:r>
              <a:rPr lang="nl-NL" sz="1400" dirty="0" err="1" smtClean="0"/>
              <a:t>ecotoopgroep</a:t>
            </a:r>
            <a:r>
              <a:rPr lang="nl-NL" sz="1400" dirty="0" smtClean="0"/>
              <a:t> verspreidingskaarten PW </a:t>
            </a:r>
            <a:r>
              <a:rPr lang="nl-NL" sz="1400" smtClean="0"/>
              <a:t>en FLORBASE (n=21)</a:t>
            </a:r>
            <a:endParaRPr lang="nl-NL" sz="1400" dirty="0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06" y="1759074"/>
            <a:ext cx="6284259" cy="370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770975" y="5629822"/>
            <a:ext cx="630172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solidFill>
                  <a:srgbClr val="C00000"/>
                </a:solidFill>
              </a:rPr>
              <a:t>Natte/vochtige groepen: Geringe – matige overlap PW en FLORBASE-2N</a:t>
            </a:r>
          </a:p>
          <a:p>
            <a:r>
              <a:rPr lang="nl-NL" sz="1400" b="1" dirty="0" smtClean="0">
                <a:solidFill>
                  <a:srgbClr val="C00000"/>
                </a:solidFill>
              </a:rPr>
              <a:t>Droge groepen: Redelijk – voldoende PW en FLORBASE-2N</a:t>
            </a:r>
          </a:p>
        </p:txBody>
      </p:sp>
    </p:spTree>
    <p:extLst>
      <p:ext uri="{BB962C8B-B14F-4D97-AF65-F5344CB8AC3E}">
        <p14:creationId xmlns:p14="http://schemas.microsoft.com/office/powerpoint/2010/main" val="29558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Beleidsindicatoren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VSN: </a:t>
            </a:r>
            <a:r>
              <a:rPr lang="en-US" sz="1800" b="0" dirty="0" err="1" smtClean="0"/>
              <a:t>doelrealisatie</a:t>
            </a:r>
            <a:r>
              <a:rPr lang="en-US" sz="1800" b="0" dirty="0" smtClean="0"/>
              <a:t> / </a:t>
            </a:r>
            <a:r>
              <a:rPr lang="en-US" sz="1800" b="0" dirty="0" err="1" smtClean="0"/>
              <a:t>SvI</a:t>
            </a:r>
            <a:endParaRPr lang="en-US" b="0" dirty="0"/>
          </a:p>
        </p:txBody>
      </p:sp>
      <p:sp>
        <p:nvSpPr>
          <p:cNvPr id="15" name="Tekstvak 14"/>
          <p:cNvSpPr txBox="1"/>
          <p:nvPr/>
        </p:nvSpPr>
        <p:spPr>
          <a:xfrm>
            <a:off x="735106" y="1335741"/>
            <a:ext cx="776045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Relevante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beleidsvragen</a:t>
            </a:r>
            <a:endParaRPr lang="en-US" sz="1600" b="1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en-US" sz="1600" dirty="0" err="1" smtClean="0"/>
              <a:t>Passen</a:t>
            </a:r>
            <a:r>
              <a:rPr lang="en-US" sz="1600" dirty="0" smtClean="0"/>
              <a:t> de </a:t>
            </a:r>
            <a:r>
              <a:rPr lang="en-US" sz="1600" dirty="0" err="1" smtClean="0"/>
              <a:t>doelen</a:t>
            </a:r>
            <a:r>
              <a:rPr lang="en-US" sz="1600" dirty="0" smtClean="0"/>
              <a:t> met </a:t>
            </a:r>
            <a:r>
              <a:rPr lang="en-US" sz="1600" dirty="0" err="1" smtClean="0"/>
              <a:t>hun</a:t>
            </a:r>
            <a:r>
              <a:rPr lang="en-US" sz="1600" dirty="0" smtClean="0"/>
              <a:t> </a:t>
            </a:r>
            <a:r>
              <a:rPr lang="en-US" sz="1600" dirty="0" err="1" smtClean="0"/>
              <a:t>milieurandvoorwaarden</a:t>
            </a:r>
            <a:r>
              <a:rPr lang="en-US" sz="1600" dirty="0" smtClean="0"/>
              <a:t> op de </a:t>
            </a:r>
            <a:r>
              <a:rPr lang="en-US" sz="1600" dirty="0" err="1" smtClean="0"/>
              <a:t>abiotische</a:t>
            </a:r>
            <a:r>
              <a:rPr lang="en-US" sz="1600" dirty="0" smtClean="0"/>
              <a:t> </a:t>
            </a:r>
            <a:r>
              <a:rPr lang="en-US" sz="1600" dirty="0" err="1" smtClean="0"/>
              <a:t>condities</a:t>
            </a:r>
            <a:r>
              <a:rPr lang="en-US" sz="1600" dirty="0" smtClean="0"/>
              <a:t>? 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US" sz="1600" dirty="0" smtClean="0"/>
              <a:t>Nu, en in de </a:t>
            </a:r>
            <a:r>
              <a:rPr lang="en-US" sz="1600" dirty="0" err="1" smtClean="0"/>
              <a:t>toekomst</a:t>
            </a:r>
            <a:r>
              <a:rPr lang="en-US" sz="1600" dirty="0" smtClean="0"/>
              <a:t>?</a:t>
            </a:r>
          </a:p>
          <a:p>
            <a:pPr marL="358775" indent="-358775">
              <a:buFont typeface="Arial" pitchFamily="34" charset="0"/>
              <a:buChar char="•"/>
            </a:pPr>
            <a:endParaRPr lang="en-US" sz="1600" dirty="0" smtClean="0"/>
          </a:p>
          <a:p>
            <a:pPr marL="358775" indent="-358775"/>
            <a:r>
              <a:rPr lang="en-US" sz="1600" b="1" i="1" dirty="0" err="1" smtClean="0">
                <a:solidFill>
                  <a:srgbClr val="FF0000"/>
                </a:solidFill>
              </a:rPr>
              <a:t>Confrontatie</a:t>
            </a:r>
            <a:r>
              <a:rPr lang="en-US" sz="1600" dirty="0" smtClean="0"/>
              <a:t> </a:t>
            </a:r>
          </a:p>
          <a:p>
            <a:pPr marL="358775" indent="-358775"/>
            <a:r>
              <a:rPr lang="en-US" sz="1600" dirty="0" err="1" smtClean="0"/>
              <a:t>Gemodelleerde</a:t>
            </a:r>
            <a:r>
              <a:rPr lang="en-US" sz="1600" dirty="0" smtClean="0"/>
              <a:t> </a:t>
            </a:r>
            <a:r>
              <a:rPr lang="en-US" sz="1600" dirty="0" err="1" smtClean="0"/>
              <a:t>abiotische</a:t>
            </a:r>
            <a:r>
              <a:rPr lang="en-US" sz="1600" dirty="0" smtClean="0"/>
              <a:t> </a:t>
            </a:r>
            <a:r>
              <a:rPr lang="en-US" sz="1600" dirty="0" err="1" smtClean="0"/>
              <a:t>condities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>
                <a:sym typeface="Wingdings" pitchFamily="2" charset="2"/>
              </a:rPr>
              <a:t>milieurandvoorwaarden</a:t>
            </a:r>
            <a:r>
              <a:rPr lang="en-US" sz="1600" dirty="0" smtClean="0">
                <a:sym typeface="Wingdings" pitchFamily="2" charset="2"/>
              </a:rPr>
              <a:t> SNL subtype </a:t>
            </a:r>
            <a:r>
              <a:rPr lang="en-US" sz="1600" dirty="0" err="1" smtClean="0">
                <a:sym typeface="Wingdings" pitchFamily="2" charset="2"/>
              </a:rPr>
              <a:t>natuur</a:t>
            </a:r>
            <a:endParaRPr lang="nl-NL" sz="1600" dirty="0" smtClean="0"/>
          </a:p>
        </p:txBody>
      </p:sp>
      <p:graphicFrame>
        <p:nvGraphicFramePr>
          <p:cNvPr id="21" name="Tabel 20"/>
          <p:cNvGraphicFramePr>
            <a:graphicFrameLocks noGrp="1"/>
          </p:cNvGraphicFramePr>
          <p:nvPr/>
        </p:nvGraphicFramePr>
        <p:xfrm>
          <a:off x="3963970" y="3059206"/>
          <a:ext cx="4767654" cy="1905000"/>
        </p:xfrm>
        <a:graphic>
          <a:graphicData uri="http://schemas.openxmlformats.org/drawingml/2006/table">
            <a:tbl>
              <a:tblPr/>
              <a:tblGrid>
                <a:gridCol w="373255"/>
                <a:gridCol w="1759411"/>
                <a:gridCol w="438820"/>
                <a:gridCol w="439337"/>
                <a:gridCol w="439337"/>
                <a:gridCol w="439337"/>
                <a:gridCol w="438820"/>
                <a:gridCol w="439337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Gunstig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Minder gunstig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Code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Naam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GVG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GVG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05.02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Gemaaid rietland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14.86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48.06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34.50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72.87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5.34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06.01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Veenmosrietland en moerasheide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-21.59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-1.86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1.90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3.47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06.02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Trilveen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-1.91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9.32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5.27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6.00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16.00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4.88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06.03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Hoogveen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-14.00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0.79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-2.02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6.28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3.84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06.04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Vochtige heide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16.83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4.04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33.13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0.72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3.69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07.01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Droge heide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104.08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3.74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119.16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11.85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3.09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07.02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Zandverstuiving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68.86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84.63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2.44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3.63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nl-NL" sz="8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</a:t>
                      </a:r>
                      <a:endParaRPr lang="nl-NL" sz="8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Vrije vorm 24"/>
          <p:cNvSpPr/>
          <p:nvPr/>
        </p:nvSpPr>
        <p:spPr>
          <a:xfrm>
            <a:off x="5477435" y="5080000"/>
            <a:ext cx="1999129" cy="1051859"/>
          </a:xfrm>
          <a:custGeom>
            <a:avLst/>
            <a:gdLst>
              <a:gd name="connsiteX0" fmla="*/ 1999129 w 1999129"/>
              <a:gd name="connsiteY0" fmla="*/ 1051859 h 1051859"/>
              <a:gd name="connsiteX1" fmla="*/ 1425388 w 1999129"/>
              <a:gd name="connsiteY1" fmla="*/ 872565 h 1051859"/>
              <a:gd name="connsiteX2" fmla="*/ 842682 w 1999129"/>
              <a:gd name="connsiteY2" fmla="*/ 2988 h 1051859"/>
              <a:gd name="connsiteX3" fmla="*/ 448235 w 1999129"/>
              <a:gd name="connsiteY3" fmla="*/ 854635 h 1051859"/>
              <a:gd name="connsiteX4" fmla="*/ 0 w 1999129"/>
              <a:gd name="connsiteY4" fmla="*/ 1051859 h 105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129" h="1051859">
                <a:moveTo>
                  <a:pt x="1999129" y="1051859"/>
                </a:moveTo>
                <a:cubicBezTo>
                  <a:pt x="1808629" y="1049618"/>
                  <a:pt x="1618129" y="1047377"/>
                  <a:pt x="1425388" y="872565"/>
                </a:cubicBezTo>
                <a:cubicBezTo>
                  <a:pt x="1232647" y="697753"/>
                  <a:pt x="1005541" y="5976"/>
                  <a:pt x="842682" y="2988"/>
                </a:cubicBezTo>
                <a:cubicBezTo>
                  <a:pt x="679823" y="0"/>
                  <a:pt x="588682" y="679823"/>
                  <a:pt x="448235" y="854635"/>
                </a:cubicBezTo>
                <a:cubicBezTo>
                  <a:pt x="307788" y="1029447"/>
                  <a:pt x="153894" y="1040653"/>
                  <a:pt x="0" y="105185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5943601" y="5746378"/>
            <a:ext cx="0" cy="475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5638801" y="5755342"/>
            <a:ext cx="0" cy="475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6875931" y="5719485"/>
            <a:ext cx="0" cy="475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7162802" y="5728450"/>
            <a:ext cx="0" cy="475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5468471" y="5629836"/>
            <a:ext cx="42511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5%</a:t>
            </a:r>
            <a:endParaRPr lang="nl-NL" sz="1300" dirty="0" smtClean="0"/>
          </a:p>
        </p:txBody>
      </p:sp>
      <p:sp>
        <p:nvSpPr>
          <p:cNvPr id="37" name="Tekstvak 36"/>
          <p:cNvSpPr txBox="1"/>
          <p:nvPr/>
        </p:nvSpPr>
        <p:spPr>
          <a:xfrm>
            <a:off x="5800169" y="5629835"/>
            <a:ext cx="51809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25%</a:t>
            </a:r>
            <a:endParaRPr lang="nl-NL" sz="1300" dirty="0" smtClean="0"/>
          </a:p>
        </p:txBody>
      </p:sp>
      <p:sp>
        <p:nvSpPr>
          <p:cNvPr id="38" name="Tekstvak 37"/>
          <p:cNvSpPr txBox="1"/>
          <p:nvPr/>
        </p:nvSpPr>
        <p:spPr>
          <a:xfrm>
            <a:off x="6598029" y="5647766"/>
            <a:ext cx="51809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75%</a:t>
            </a:r>
            <a:endParaRPr lang="nl-NL" sz="1300" dirty="0" smtClean="0"/>
          </a:p>
        </p:txBody>
      </p:sp>
      <p:sp>
        <p:nvSpPr>
          <p:cNvPr id="39" name="Tekstvak 38"/>
          <p:cNvSpPr txBox="1"/>
          <p:nvPr/>
        </p:nvSpPr>
        <p:spPr>
          <a:xfrm>
            <a:off x="7073169" y="5656726"/>
            <a:ext cx="51809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95%</a:t>
            </a:r>
            <a:endParaRPr lang="nl-NL" sz="1300" dirty="0" smtClean="0"/>
          </a:p>
        </p:txBody>
      </p:sp>
      <p:sp>
        <p:nvSpPr>
          <p:cNvPr id="40" name="Rechthoek 39"/>
          <p:cNvSpPr/>
          <p:nvPr/>
        </p:nvSpPr>
        <p:spPr>
          <a:xfrm>
            <a:off x="4984376" y="6311153"/>
            <a:ext cx="654424" cy="1165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7216588" y="6203576"/>
            <a:ext cx="1810871" cy="475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7171831" y="6302183"/>
            <a:ext cx="654424" cy="1165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5970521" y="6320114"/>
            <a:ext cx="923338" cy="98616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9900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5620871" y="6302188"/>
            <a:ext cx="349624" cy="1255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/>
          <p:cNvSpPr/>
          <p:nvPr/>
        </p:nvSpPr>
        <p:spPr>
          <a:xfrm>
            <a:off x="6902826" y="6320117"/>
            <a:ext cx="268940" cy="1165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7" name="Rechte verbindingslijn met pijl 46"/>
          <p:cNvCxnSpPr/>
          <p:nvPr/>
        </p:nvCxnSpPr>
        <p:spPr>
          <a:xfrm flipH="1" flipV="1">
            <a:off x="5127812" y="5172636"/>
            <a:ext cx="17930" cy="1039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4769223" y="5074023"/>
            <a:ext cx="295274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P</a:t>
            </a:r>
            <a:endParaRPr lang="nl-NL" sz="1300" dirty="0" smtClean="0"/>
          </a:p>
        </p:txBody>
      </p:sp>
      <p:cxnSp>
        <p:nvCxnSpPr>
          <p:cNvPr id="49" name="Rechte verbindingslijn met pijl 48"/>
          <p:cNvCxnSpPr/>
          <p:nvPr/>
        </p:nvCxnSpPr>
        <p:spPr>
          <a:xfrm flipV="1">
            <a:off x="5136776" y="6185644"/>
            <a:ext cx="2456329" cy="268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7673788" y="5943599"/>
            <a:ext cx="426720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MF</a:t>
            </a:r>
            <a:endParaRPr lang="nl-NL" sz="1300" dirty="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510" y="2940422"/>
            <a:ext cx="1421006" cy="16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018" y="4320997"/>
            <a:ext cx="1396344" cy="16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616" y="2989353"/>
            <a:ext cx="1360207" cy="16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kstvak 52"/>
          <p:cNvSpPr txBox="1"/>
          <p:nvPr/>
        </p:nvSpPr>
        <p:spPr>
          <a:xfrm>
            <a:off x="367553" y="4338918"/>
            <a:ext cx="554960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GVG</a:t>
            </a:r>
            <a:endParaRPr lang="nl-NL" sz="1300" dirty="0" smtClean="0"/>
          </a:p>
        </p:txBody>
      </p:sp>
      <p:sp>
        <p:nvSpPr>
          <p:cNvPr id="54" name="Tekstvak 53"/>
          <p:cNvSpPr txBox="1"/>
          <p:nvPr/>
        </p:nvSpPr>
        <p:spPr>
          <a:xfrm>
            <a:off x="1255060" y="5764306"/>
            <a:ext cx="49725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NO</a:t>
            </a:r>
            <a:r>
              <a:rPr lang="en-US" sz="1300" baseline="-25000" dirty="0" smtClean="0"/>
              <a:t>3</a:t>
            </a:r>
            <a:endParaRPr lang="nl-NL" sz="1300" baseline="-25000" dirty="0" smtClean="0"/>
          </a:p>
        </p:txBody>
      </p:sp>
      <p:sp>
        <p:nvSpPr>
          <p:cNvPr id="55" name="Tekstvak 54"/>
          <p:cNvSpPr txBox="1"/>
          <p:nvPr/>
        </p:nvSpPr>
        <p:spPr>
          <a:xfrm>
            <a:off x="2644592" y="4410635"/>
            <a:ext cx="39786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pH</a:t>
            </a:r>
            <a:endParaRPr lang="nl-NL" sz="13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00" y="3668400"/>
            <a:ext cx="2166326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00" y="1040400"/>
            <a:ext cx="2172931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56" y="1044000"/>
            <a:ext cx="2170126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210" y="1045485"/>
            <a:ext cx="4348800" cy="51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8" name="TextBox 8"/>
          <p:cNvSpPr txBox="1"/>
          <p:nvPr/>
        </p:nvSpPr>
        <p:spPr>
          <a:xfrm>
            <a:off x="133700" y="10805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GVG</a:t>
            </a:r>
            <a:endParaRPr lang="en-US" dirty="0"/>
          </a:p>
        </p:txBody>
      </p:sp>
      <p:sp>
        <p:nvSpPr>
          <p:cNvPr id="17" name="TextBox 9"/>
          <p:cNvSpPr txBox="1"/>
          <p:nvPr/>
        </p:nvSpPr>
        <p:spPr>
          <a:xfrm>
            <a:off x="186653" y="370449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2" name="TextBox 8"/>
          <p:cNvSpPr txBox="1"/>
          <p:nvPr/>
        </p:nvSpPr>
        <p:spPr>
          <a:xfrm>
            <a:off x="2380076" y="106839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pH</a:t>
            </a:r>
            <a:endParaRPr lang="en-US" dirty="0"/>
          </a:p>
        </p:txBody>
      </p:sp>
      <p:sp>
        <p:nvSpPr>
          <p:cNvPr id="14" name="TextBox 8"/>
          <p:cNvSpPr txBox="1"/>
          <p:nvPr/>
        </p:nvSpPr>
        <p:spPr>
          <a:xfrm>
            <a:off x="4717892" y="104706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Combinatie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432303" y="3945584"/>
          <a:ext cx="2075691" cy="223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38"/>
                <a:gridCol w="415138"/>
                <a:gridCol w="415138"/>
                <a:gridCol w="254947"/>
                <a:gridCol w="575330"/>
              </a:tblGrid>
              <a:tr h="358430">
                <a:tc>
                  <a:txBody>
                    <a:bodyPr/>
                    <a:lstStyle/>
                    <a:p>
                      <a:r>
                        <a:rPr lang="nl-NL" sz="800" b="0" dirty="0" smtClean="0">
                          <a:solidFill>
                            <a:schemeClr val="tx1"/>
                          </a:solidFill>
                        </a:rPr>
                        <a:t>GVG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0" dirty="0" smtClean="0">
                          <a:solidFill>
                            <a:schemeClr val="tx1"/>
                          </a:solidFill>
                        </a:rPr>
                        <a:t>NO3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800" b="0" dirty="0" smtClean="0">
                          <a:solidFill>
                            <a:schemeClr val="tx1"/>
                          </a:solidFill>
                        </a:rPr>
                        <a:t>Combi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4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9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/>
          <p:nvPr/>
        </p:nvSpPr>
        <p:spPr>
          <a:xfrm>
            <a:off x="2422748" y="3671390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One</a:t>
            </a:r>
            <a:r>
              <a:rPr lang="nl-NL" sz="1400" dirty="0" smtClean="0"/>
              <a:t> out, all out</a:t>
            </a:r>
            <a:endParaRPr lang="en-US" sz="14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Beleidsindicatoren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VSN: </a:t>
            </a:r>
            <a:r>
              <a:rPr lang="en-US" sz="1800" b="0" dirty="0" err="1" smtClean="0"/>
              <a:t>doelrealisatie</a:t>
            </a:r>
            <a:r>
              <a:rPr lang="en-US" sz="1800" b="0" dirty="0" smtClean="0"/>
              <a:t> / </a:t>
            </a:r>
            <a:r>
              <a:rPr lang="en-US" sz="1800" b="0" dirty="0" err="1" smtClean="0"/>
              <a:t>SvI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Beleidsindicatoren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Polman</a:t>
            </a:r>
            <a:r>
              <a:rPr lang="en-US" sz="1800" b="0" dirty="0" smtClean="0"/>
              <a:t> et al., 2013</a:t>
            </a:r>
            <a:endParaRPr lang="en-US" b="0" dirty="0"/>
          </a:p>
        </p:txBody>
      </p:sp>
      <p:sp>
        <p:nvSpPr>
          <p:cNvPr id="15" name="Tekstvak 14"/>
          <p:cNvSpPr txBox="1"/>
          <p:nvPr/>
        </p:nvSpPr>
        <p:spPr>
          <a:xfrm>
            <a:off x="735106" y="1335741"/>
            <a:ext cx="488345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Uitkomsten</a:t>
            </a:r>
            <a:r>
              <a:rPr lang="en-US" sz="1600" b="1" dirty="0" smtClean="0"/>
              <a:t> DEMNAT en PW 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US" sz="1600" i="1" dirty="0" err="1" smtClean="0"/>
              <a:t>Arealen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Kwaliteit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Natuurwaarden</a:t>
            </a:r>
            <a:endParaRPr lang="en-US" sz="1600" i="1" dirty="0" smtClean="0"/>
          </a:p>
          <a:p>
            <a:pPr marL="815975" lvl="1" indent="-358775">
              <a:buFont typeface="Arial" pitchFamily="34" charset="0"/>
              <a:buChar char="•"/>
            </a:pPr>
            <a:r>
              <a:rPr lang="en-US" sz="1600" dirty="0" err="1" smtClean="0"/>
              <a:t>Habitatrichtlijngebieden</a:t>
            </a:r>
            <a:r>
              <a:rPr lang="en-US" sz="1600" dirty="0" smtClean="0"/>
              <a:t>: </a:t>
            </a:r>
            <a:r>
              <a:rPr lang="en-US" sz="1600" dirty="0" err="1" smtClean="0"/>
              <a:t>Habitattypen</a:t>
            </a:r>
            <a:endParaRPr lang="en-US" sz="1600" dirty="0" smtClean="0"/>
          </a:p>
          <a:p>
            <a:pPr marL="815975" lvl="1" indent="-358775">
              <a:buFont typeface="Arial" pitchFamily="34" charset="0"/>
              <a:buChar char="•"/>
            </a:pPr>
            <a:r>
              <a:rPr lang="en-US" sz="1600" dirty="0" smtClean="0"/>
              <a:t>SNL </a:t>
            </a:r>
            <a:r>
              <a:rPr lang="en-US" sz="1600" dirty="0" err="1" smtClean="0"/>
              <a:t>gebieden</a:t>
            </a:r>
            <a:r>
              <a:rPr lang="en-US" sz="1600" dirty="0" smtClean="0"/>
              <a:t>: </a:t>
            </a:r>
            <a:r>
              <a:rPr lang="en-US" sz="1600" dirty="0" err="1" smtClean="0">
                <a:sym typeface="Wingdings" pitchFamily="2" charset="2"/>
              </a:rPr>
              <a:t>Natuurbeheertypen</a:t>
            </a:r>
            <a:r>
              <a:rPr lang="en-US" sz="1600" dirty="0" smtClean="0">
                <a:sym typeface="Wingdings" pitchFamily="2" charset="2"/>
              </a:rPr>
              <a:t> (n=26) </a:t>
            </a:r>
          </a:p>
          <a:p>
            <a:pPr marL="815975" lvl="1" indent="-358775">
              <a:buFont typeface="Arial" pitchFamily="34" charset="0"/>
              <a:buChar char="•"/>
            </a:pPr>
            <a:r>
              <a:rPr lang="en-US" sz="1600" dirty="0" err="1" smtClean="0"/>
              <a:t>Buitengebied</a:t>
            </a:r>
            <a:r>
              <a:rPr lang="en-US" sz="1600" dirty="0" smtClean="0"/>
              <a:t>: </a:t>
            </a:r>
            <a:r>
              <a:rPr lang="en-US" sz="1600" dirty="0" err="1" smtClean="0"/>
              <a:t>Ecotoopgroepen</a:t>
            </a:r>
            <a:endParaRPr lang="en-US" sz="1600" dirty="0" smtClean="0"/>
          </a:p>
        </p:txBody>
      </p:sp>
      <p:sp>
        <p:nvSpPr>
          <p:cNvPr id="41" name="Rechthoek 40"/>
          <p:cNvSpPr/>
          <p:nvPr/>
        </p:nvSpPr>
        <p:spPr>
          <a:xfrm>
            <a:off x="7216588" y="6203576"/>
            <a:ext cx="1810871" cy="475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3" name="Grafiek 32"/>
          <p:cNvGraphicFramePr/>
          <p:nvPr/>
        </p:nvGraphicFramePr>
        <p:xfrm>
          <a:off x="648271" y="2729879"/>
          <a:ext cx="5570381" cy="132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Grafiek 34"/>
          <p:cNvGraphicFramePr/>
          <p:nvPr/>
        </p:nvGraphicFramePr>
        <p:xfrm>
          <a:off x="593439" y="3993902"/>
          <a:ext cx="5572465" cy="132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Grafiek 45"/>
          <p:cNvGraphicFramePr/>
          <p:nvPr/>
        </p:nvGraphicFramePr>
        <p:xfrm>
          <a:off x="648836" y="5192538"/>
          <a:ext cx="5533390" cy="122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Wolkvormige toelichting 50"/>
          <p:cNvSpPr/>
          <p:nvPr/>
        </p:nvSpPr>
        <p:spPr>
          <a:xfrm>
            <a:off x="6840071" y="4724399"/>
            <a:ext cx="2088776" cy="1748118"/>
          </a:xfrm>
          <a:prstGeom prst="cloudCallout">
            <a:avLst>
              <a:gd name="adj1" fmla="val -78241"/>
              <a:gd name="adj2" fmla="val -2429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i="1" dirty="0" smtClean="0">
                <a:solidFill>
                  <a:srgbClr val="C00000"/>
                </a:solidFill>
              </a:rPr>
              <a:t>Hoe vergelijk je PW met DEMNAT uitkomsten?</a:t>
            </a:r>
            <a:endParaRPr lang="nl-NL" i="1" dirty="0">
              <a:solidFill>
                <a:srgbClr val="C00000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38" y="2002320"/>
            <a:ext cx="2123003" cy="24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2"/>
          <p:cNvSpPr txBox="1"/>
          <p:nvPr/>
        </p:nvSpPr>
        <p:spPr>
          <a:xfrm>
            <a:off x="6874198" y="1099739"/>
            <a:ext cx="19672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Habitatrichtlijn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009900"/>
                </a:solidFill>
              </a:rPr>
              <a:t>SNL2013 (~ EHS?)</a:t>
            </a:r>
          </a:p>
          <a:p>
            <a:r>
              <a:rPr lang="en-US" sz="1600" b="1" dirty="0" err="1" smtClean="0">
                <a:solidFill>
                  <a:srgbClr val="92D050"/>
                </a:solidFill>
              </a:rPr>
              <a:t>Buitengebied</a:t>
            </a: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Vervolgstappen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6" name="TextBox 8"/>
          <p:cNvSpPr txBox="1"/>
          <p:nvPr/>
        </p:nvSpPr>
        <p:spPr>
          <a:xfrm>
            <a:off x="594360" y="1289468"/>
            <a:ext cx="7541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Verbeterpunten:</a:t>
            </a:r>
          </a:p>
          <a:p>
            <a:endParaRPr lang="nl-NL" b="1" dirty="0" smtClean="0"/>
          </a:p>
          <a:p>
            <a:pPr marL="342900" indent="-342900"/>
            <a:r>
              <a:rPr lang="nl-NL" sz="1600" dirty="0" smtClean="0">
                <a:solidFill>
                  <a:srgbClr val="C00000"/>
                </a:solidFill>
              </a:rPr>
              <a:t>Instrumentarium bij alle kennisinstellingen schiet nog op diverse fronten tekort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/>
              <a:t>Hydrologische modellering (NHI te droog voor natuur, relevante processen  ontbreken). Is ook aandachtspunt voor regionale </a:t>
            </a:r>
            <a:r>
              <a:rPr lang="nl-NL" sz="1600" dirty="0" err="1" smtClean="0"/>
              <a:t>geohydrologische</a:t>
            </a:r>
            <a:r>
              <a:rPr lang="nl-NL" sz="1600" dirty="0" smtClean="0"/>
              <a:t> modellen.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1600" dirty="0" smtClean="0"/>
              <a:t>Modellering voedselrijkdom: </a:t>
            </a:r>
            <a:r>
              <a:rPr lang="nl-NL" sz="1600" dirty="0" err="1" smtClean="0"/>
              <a:t>Alterra</a:t>
            </a:r>
            <a:r>
              <a:rPr lang="nl-NL" sz="1600" dirty="0" smtClean="0"/>
              <a:t> neemt atmosferische depositie mee, maar uitkomsten zijn weinig plausibel. KWR werkt aan procesmodule bodem maar neemt atmosferische depositie en beheer niet mee.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1600" dirty="0" err="1" smtClean="0"/>
              <a:t>Saliniteit</a:t>
            </a:r>
            <a:r>
              <a:rPr lang="nl-NL" sz="1600" dirty="0" smtClean="0"/>
              <a:t>: Ontbreekt in model bij zowel </a:t>
            </a:r>
            <a:r>
              <a:rPr lang="nl-NL" sz="1600" dirty="0" err="1" smtClean="0"/>
              <a:t>Alterra</a:t>
            </a:r>
            <a:r>
              <a:rPr lang="nl-NL" sz="1600" dirty="0" smtClean="0"/>
              <a:t> als KWR. 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 smtClean="0"/>
          </a:p>
          <a:p>
            <a:pPr marL="342900" indent="-342900"/>
            <a:endParaRPr lang="nl-NL" sz="1600" dirty="0" smtClean="0"/>
          </a:p>
          <a:p>
            <a:pPr marL="342900" indent="-342900"/>
            <a:r>
              <a:rPr lang="nl-NL" sz="1600" b="1" dirty="0" smtClean="0"/>
              <a:t>Uitgangspunten samenwerking:</a:t>
            </a:r>
          </a:p>
          <a:p>
            <a:pPr marL="342900" indent="-342900"/>
            <a:endParaRPr lang="nl-NL" sz="1600" dirty="0" smtClean="0"/>
          </a:p>
          <a:p>
            <a:pPr marL="342900" indent="-342900">
              <a:buAutoNum type="arabicPeriod"/>
            </a:pPr>
            <a:r>
              <a:rPr lang="nl-NL" sz="1600" b="1" dirty="0" smtClean="0">
                <a:solidFill>
                  <a:schemeClr val="accent5">
                    <a:lumMod val="50000"/>
                  </a:schemeClr>
                </a:solidFill>
              </a:rPr>
              <a:t>Krachten bundelen:</a:t>
            </a:r>
            <a:r>
              <a:rPr lang="nl-NL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l-NL" sz="1600" dirty="0" smtClean="0"/>
              <a:t>één bruikbare module voor beleid en beheer</a:t>
            </a:r>
          </a:p>
          <a:p>
            <a:pPr marL="342900" indent="-342900">
              <a:buAutoNum type="arabicPeriod"/>
            </a:pPr>
            <a:endParaRPr lang="nl-NL" sz="1600" dirty="0" smtClean="0"/>
          </a:p>
          <a:p>
            <a:pPr marL="342900" indent="-342900">
              <a:buAutoNum type="arabicPeriod"/>
            </a:pPr>
            <a:r>
              <a:rPr lang="nl-NL" sz="1600" b="1" dirty="0" smtClean="0">
                <a:solidFill>
                  <a:schemeClr val="accent5">
                    <a:lumMod val="50000"/>
                  </a:schemeClr>
                </a:solidFill>
              </a:rPr>
              <a:t>Verbetering</a:t>
            </a:r>
            <a:r>
              <a:rPr lang="nl-NL" sz="1600" dirty="0" smtClean="0"/>
              <a:t> via kennisuitwisseling, samenwerking en complementaire rollen</a:t>
            </a: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Bruikbaarheid</a:t>
            </a:r>
            <a:r>
              <a:rPr lang="en-US" dirty="0" smtClean="0"/>
              <a:t> in de </a:t>
            </a:r>
            <a:r>
              <a:rPr lang="en-US" dirty="0" err="1" smtClean="0"/>
              <a:t>regio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6" name="TextBox 8"/>
          <p:cNvSpPr txBox="1"/>
          <p:nvPr/>
        </p:nvSpPr>
        <p:spPr>
          <a:xfrm>
            <a:off x="594359" y="1289468"/>
            <a:ext cx="822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Regionale toepassingen:</a:t>
            </a:r>
            <a:endParaRPr lang="nl-NL" dirty="0" smtClean="0"/>
          </a:p>
          <a:p>
            <a:endParaRPr lang="nl-NL" b="1" dirty="0" smtClean="0"/>
          </a:p>
        </p:txBody>
      </p:sp>
      <p:pic>
        <p:nvPicPr>
          <p:cNvPr id="5" name="Picture 1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2187404"/>
            <a:ext cx="3713156" cy="2718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29" y="3558988"/>
            <a:ext cx="4464424" cy="26591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vak 7"/>
          <p:cNvSpPr txBox="1"/>
          <p:nvPr/>
        </p:nvSpPr>
        <p:spPr>
          <a:xfrm>
            <a:off x="842675" y="1810870"/>
            <a:ext cx="325762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b="1" dirty="0" smtClean="0"/>
              <a:t>PW</a:t>
            </a:r>
            <a:r>
              <a:rPr lang="nl-NL" sz="1300" dirty="0" smtClean="0"/>
              <a:t> Potentiële botanische natuurwaarden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975411" y="3200400"/>
            <a:ext cx="333136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b="1" dirty="0" smtClean="0"/>
              <a:t>VSN </a:t>
            </a:r>
            <a:r>
              <a:rPr lang="nl-NL" sz="1300" dirty="0" smtClean="0"/>
              <a:t>Potentiële botanische natuurwaarden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670611" y="1703292"/>
            <a:ext cx="3616696" cy="116955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C00000"/>
                </a:solidFill>
              </a:rPr>
              <a:t>PW en VSN kunnen ook met </a:t>
            </a:r>
          </a:p>
          <a:p>
            <a:r>
              <a:rPr lang="nl-NL" sz="1400" dirty="0" smtClean="0">
                <a:solidFill>
                  <a:srgbClr val="C00000"/>
                </a:solidFill>
              </a:rPr>
              <a:t>25x25 m </a:t>
            </a:r>
            <a:r>
              <a:rPr lang="nl-NL" sz="1400" dirty="0" err="1" smtClean="0">
                <a:solidFill>
                  <a:srgbClr val="C00000"/>
                </a:solidFill>
              </a:rPr>
              <a:t>grids</a:t>
            </a:r>
            <a:r>
              <a:rPr lang="nl-NL" sz="1400" dirty="0" smtClean="0">
                <a:solidFill>
                  <a:srgbClr val="C00000"/>
                </a:solidFill>
              </a:rPr>
              <a:t> rekenen</a:t>
            </a:r>
          </a:p>
          <a:p>
            <a:endParaRPr lang="nl-NL" sz="1400" dirty="0" smtClean="0">
              <a:solidFill>
                <a:srgbClr val="C00000"/>
              </a:solidFill>
            </a:endParaRPr>
          </a:p>
          <a:p>
            <a:r>
              <a:rPr lang="nl-NL" sz="1400" dirty="0" smtClean="0">
                <a:solidFill>
                  <a:srgbClr val="C00000"/>
                </a:solidFill>
              </a:rPr>
              <a:t>Koppeling met regionale </a:t>
            </a:r>
            <a:r>
              <a:rPr lang="nl-NL" sz="1400" dirty="0" err="1" smtClean="0">
                <a:solidFill>
                  <a:srgbClr val="C00000"/>
                </a:solidFill>
              </a:rPr>
              <a:t>geohydrologische</a:t>
            </a:r>
            <a:r>
              <a:rPr lang="nl-NL" sz="1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nl-NL" sz="1400" dirty="0" smtClean="0">
                <a:solidFill>
                  <a:srgbClr val="C00000"/>
                </a:solidFill>
              </a:rPr>
              <a:t>modellen</a:t>
            </a:r>
            <a:endParaRPr lang="nl-NL" sz="1300" dirty="0" smtClean="0">
              <a:solidFill>
                <a:srgbClr val="C0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45459" y="5109880"/>
            <a:ext cx="2799164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C00000"/>
                </a:solidFill>
              </a:rPr>
              <a:t>Minder uitmiddeling standplaats</a:t>
            </a:r>
          </a:p>
          <a:p>
            <a:endParaRPr lang="nl-NL" sz="1400" dirty="0" smtClean="0">
              <a:solidFill>
                <a:srgbClr val="C00000"/>
              </a:solidFill>
            </a:endParaRPr>
          </a:p>
          <a:p>
            <a:r>
              <a:rPr lang="nl-NL" sz="1400" dirty="0" smtClean="0">
                <a:solidFill>
                  <a:srgbClr val="C00000"/>
                </a:solidFill>
              </a:rPr>
              <a:t>Maar verder net zo gevoelig voor</a:t>
            </a:r>
          </a:p>
          <a:p>
            <a:r>
              <a:rPr lang="nl-NL" sz="1400" dirty="0" smtClean="0">
                <a:solidFill>
                  <a:srgbClr val="C00000"/>
                </a:solidFill>
              </a:rPr>
              <a:t>landelijke beperkingen </a:t>
            </a:r>
            <a:endParaRPr lang="nl-NL" sz="13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5" descr="b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67" y="3374833"/>
            <a:ext cx="4249093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Vervolgstappen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6" name="TextBox 8"/>
          <p:cNvSpPr txBox="1"/>
          <p:nvPr/>
        </p:nvSpPr>
        <p:spPr>
          <a:xfrm>
            <a:off x="594360" y="1289468"/>
            <a:ext cx="7541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Samenwerking:</a:t>
            </a:r>
          </a:p>
          <a:p>
            <a:endParaRPr lang="nl-NL" b="1" dirty="0" smtClean="0"/>
          </a:p>
          <a:p>
            <a:pPr marL="342900" indent="-342900">
              <a:buAutoNum type="arabicPeriod"/>
            </a:pPr>
            <a:r>
              <a:rPr lang="nl-NL" sz="1600" b="1" dirty="0" err="1" smtClean="0">
                <a:solidFill>
                  <a:schemeClr val="accent5">
                    <a:lumMod val="50000"/>
                  </a:schemeClr>
                </a:solidFill>
              </a:rPr>
              <a:t>Deltares</a:t>
            </a:r>
            <a:r>
              <a:rPr lang="nl-NL" sz="1600" dirty="0" smtClean="0"/>
              <a:t> richt zich op verbeteren hydrologische modellering ten behoeve van </a:t>
            </a:r>
            <a:r>
              <a:rPr lang="nl-NL" sz="1600" dirty="0" err="1" smtClean="0"/>
              <a:t>natuur-effectbepaling</a:t>
            </a:r>
            <a:r>
              <a:rPr lang="nl-NL" sz="1600" dirty="0" smtClean="0"/>
              <a:t> (hogere betrouwbaarheid voor natuurgebieden, aandacht voor relevante processen </a:t>
            </a:r>
            <a:r>
              <a:rPr lang="nl-NL" sz="1600" dirty="0" err="1" smtClean="0"/>
              <a:t>irt</a:t>
            </a:r>
            <a:r>
              <a:rPr lang="nl-NL" sz="1600" dirty="0" smtClean="0"/>
              <a:t> klimaat en maatregelen).</a:t>
            </a:r>
          </a:p>
          <a:p>
            <a:pPr marL="342900" indent="-342900">
              <a:buAutoNum type="arabicPeriod"/>
            </a:pPr>
            <a:endParaRPr lang="nl-NL" sz="1600" dirty="0" smtClean="0"/>
          </a:p>
          <a:p>
            <a:pPr marL="342900" indent="-342900">
              <a:buAutoNum type="arabicPeriod"/>
            </a:pPr>
            <a:r>
              <a:rPr lang="nl-NL" sz="1600" b="1" dirty="0" err="1" smtClean="0">
                <a:solidFill>
                  <a:schemeClr val="accent5">
                    <a:lumMod val="50000"/>
                  </a:schemeClr>
                </a:solidFill>
              </a:rPr>
              <a:t>Alterra</a:t>
            </a:r>
            <a:r>
              <a:rPr lang="nl-NL" sz="1600" b="1" dirty="0" smtClean="0">
                <a:solidFill>
                  <a:schemeClr val="accent5">
                    <a:lumMod val="50000"/>
                  </a:schemeClr>
                </a:solidFill>
              </a:rPr>
              <a:t> &amp; KWR</a:t>
            </a:r>
            <a:r>
              <a:rPr lang="nl-NL" sz="1600" dirty="0" smtClean="0"/>
              <a:t> willen kennis en informatie delen, en samenwerken op onderdelen (bodemprocessen). </a:t>
            </a:r>
          </a:p>
          <a:p>
            <a:pPr marL="342900" indent="-342900">
              <a:buAutoNum type="arabicPeriod"/>
            </a:pPr>
            <a:endParaRPr lang="nl-NL" sz="1600" dirty="0" smtClean="0"/>
          </a:p>
          <a:p>
            <a:pPr marL="342900" indent="-342900">
              <a:buAutoNum type="arabicPeriod"/>
            </a:pPr>
            <a:r>
              <a:rPr lang="nl-NL" sz="1600" b="1" dirty="0" smtClean="0">
                <a:solidFill>
                  <a:schemeClr val="accent5">
                    <a:lumMod val="50000"/>
                  </a:schemeClr>
                </a:solidFill>
              </a:rPr>
              <a:t>Noodzaak</a:t>
            </a:r>
            <a:r>
              <a:rPr lang="nl-NL" sz="1600" dirty="0" smtClean="0"/>
              <a:t>: heldere aansturing vanuit een consortium van opdrachtgevers conform NHI aanpak.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nl-NL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1600" dirty="0" err="1" smtClean="0"/>
              <a:t>Vraaggestuurd</a:t>
            </a:r>
            <a:r>
              <a:rPr lang="nl-NL" sz="1600" dirty="0" smtClean="0"/>
              <a:t> werken, nauwe aansluiting op behoeften beleid en beheer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nl-NL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1600" dirty="0" smtClean="0"/>
              <a:t>Bundeling van middelen, een instrumentarium met goed beheer en onderhoud (</a:t>
            </a:r>
            <a:r>
              <a:rPr lang="nl-NL" sz="1600" i="1" dirty="0" smtClean="0"/>
              <a:t>meer kostenefficiënt, meer transparant</a:t>
            </a:r>
            <a:r>
              <a:rPr lang="nl-NL" sz="1600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nl-NL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1600" dirty="0" smtClean="0"/>
              <a:t>Structurele aandacht voor confrontatie model met veldsituatie</a:t>
            </a: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Doel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54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Aanleiding vanuit deelprogramma zoetwater:</a:t>
            </a:r>
          </a:p>
          <a:p>
            <a:pPr marL="342900" indent="-342900">
              <a:buAutoNum type="arabicPeriod"/>
            </a:pPr>
            <a:r>
              <a:rPr lang="nl-NL" dirty="0" smtClean="0"/>
              <a:t>Aangescherpte knelpunt (2012)  - gevoeligheidsanalyse, niet een “</a:t>
            </a:r>
            <a:r>
              <a:rPr lang="nl-NL" i="1" dirty="0" smtClean="0"/>
              <a:t>echte kwantitatieve knelpuntenanalyse</a:t>
            </a:r>
            <a:r>
              <a:rPr lang="nl-NL" dirty="0" smtClean="0"/>
              <a:t>”</a:t>
            </a:r>
          </a:p>
        </p:txBody>
      </p:sp>
      <p:pic>
        <p:nvPicPr>
          <p:cNvPr id="6" name="Picture 8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6" y="2223002"/>
            <a:ext cx="6227686" cy="40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1480" y="3630706"/>
            <a:ext cx="7827264" cy="262396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Doel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54193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Aanleiding vanuit deelprogramma zoetwater:</a:t>
            </a:r>
          </a:p>
          <a:p>
            <a:pPr marL="342900" indent="-342900">
              <a:buAutoNum type="arabicPeriod"/>
            </a:pPr>
            <a:r>
              <a:rPr lang="nl-NL" dirty="0" smtClean="0"/>
              <a:t>Aangescherpte knelpunt analyse(2012)  - gevoeligheid in beeld maar niet een “</a:t>
            </a:r>
            <a:r>
              <a:rPr lang="nl-NL" i="1" dirty="0" smtClean="0"/>
              <a:t>echte kwantitatieve knelpuntenanalyse</a:t>
            </a:r>
            <a:r>
              <a:rPr lang="nl-NL" dirty="0" smtClean="0"/>
              <a:t>”</a:t>
            </a:r>
          </a:p>
          <a:p>
            <a:pPr marL="342900" indent="-342900">
              <a:buAutoNum type="arabicPeriod"/>
            </a:pPr>
            <a:r>
              <a:rPr lang="nl-NL" dirty="0" smtClean="0"/>
              <a:t>Aanvullende actie wenselijk: 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klimaatrobuuste </a:t>
            </a: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</a:rPr>
              <a:t>ecohydrologische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 modellering</a:t>
            </a:r>
          </a:p>
          <a:p>
            <a:pPr marL="342900" indent="-342900">
              <a:buAutoNum type="arabicPeriod"/>
            </a:pPr>
            <a:r>
              <a:rPr lang="nl-NL" dirty="0" smtClean="0"/>
              <a:t>Wens opdrachtgevers: meer samenwerking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r>
              <a:rPr lang="nl-NL" b="1" dirty="0" smtClean="0"/>
              <a:t>Doelstelling project</a:t>
            </a:r>
          </a:p>
          <a:p>
            <a:pPr marL="342900" indent="-342900"/>
            <a:endParaRPr lang="nl-NL" dirty="0" smtClean="0"/>
          </a:p>
          <a:p>
            <a:pPr marL="342900" lvl="0" indent="-342900">
              <a:buFont typeface="+mj-lt"/>
              <a:buAutoNum type="arabicPeriod"/>
            </a:pPr>
            <a:r>
              <a:rPr lang="nl-NL" sz="1400" dirty="0" smtClean="0"/>
              <a:t>Operationaliseren van PROBE (KWR) en VSN (</a:t>
            </a:r>
            <a:r>
              <a:rPr lang="nl-NL" sz="1400" dirty="0" err="1" smtClean="0"/>
              <a:t>Alterra</a:t>
            </a:r>
            <a:r>
              <a:rPr lang="nl-NL" sz="1400" dirty="0" smtClean="0"/>
              <a:t>) ten behoeve van het deelprogramma zoetwater </a:t>
            </a:r>
          </a:p>
          <a:p>
            <a:pPr marL="342900" lvl="0" indent="-342900">
              <a:buFont typeface="+mj-lt"/>
              <a:buAutoNum type="arabicPeriod"/>
            </a:pPr>
            <a:endParaRPr lang="en-US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nl-NL" sz="1400" dirty="0" smtClean="0"/>
              <a:t>De modellen te vergelijken voor een referentiesituatie </a:t>
            </a:r>
          </a:p>
          <a:p>
            <a:pPr marL="342900" lvl="0" indent="-342900">
              <a:buFont typeface="+mj-lt"/>
              <a:buAutoNum type="arabicPeriod"/>
            </a:pPr>
            <a:endParaRPr lang="en-US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nl-NL" sz="1400" dirty="0" smtClean="0"/>
              <a:t>Een gezamenlijk oordeel te geven over hoe de modellen het best toegepast kunnen worden binnen deelprogramma zoetwater</a:t>
            </a:r>
          </a:p>
          <a:p>
            <a:pPr marL="342900" lvl="0" indent="-342900">
              <a:buFont typeface="+mj-lt"/>
              <a:buAutoNum type="arabicPeriod"/>
            </a:pPr>
            <a:endParaRPr lang="en-US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nl-NL" sz="1400" dirty="0" smtClean="0"/>
              <a:t>Een doorkijk te geven ten aanzien van gewenste gezamenlijke activiteiten gericht op de realisatie van een adequaat instrument voor </a:t>
            </a:r>
            <a:r>
              <a:rPr lang="nl-NL" sz="1400" dirty="0" err="1" smtClean="0"/>
              <a:t>terrestrische</a:t>
            </a:r>
            <a:r>
              <a:rPr lang="nl-NL" sz="1400" dirty="0" smtClean="0"/>
              <a:t> natuur.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Modellen</a:t>
            </a:r>
            <a:r>
              <a:rPr lang="en-US" dirty="0" smtClean="0"/>
              <a:t> en </a:t>
            </a:r>
            <a:r>
              <a:rPr lang="en-US" dirty="0" err="1" smtClean="0"/>
              <a:t>modelgebied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585216" y="1280160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Korte typering van de modellen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9224" y="1700363"/>
          <a:ext cx="7781544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386"/>
                <a:gridCol w="1945386"/>
                <a:gridCol w="1945386"/>
                <a:gridCol w="1945386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DEMNAT-3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PW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VSN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Hydrologie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GVG, kwel, inlaat, waterpeil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Zuurstofstress*,</a:t>
                      </a:r>
                      <a:r>
                        <a:rPr lang="nl-NL" sz="1400" baseline="0" dirty="0" smtClean="0"/>
                        <a:t> vochtstress, kwel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GVG, kwel, vochtgehalte wortelzone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Saliniteit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 brakke </a:t>
                      </a:r>
                    </a:p>
                    <a:p>
                      <a:r>
                        <a:rPr lang="nl-NL" sz="1400" dirty="0" err="1" smtClean="0"/>
                        <a:t>ecotoopgroepen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-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Atmosferische depositie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Indirect (via </a:t>
                      </a:r>
                      <a:r>
                        <a:rPr lang="nl-NL" sz="1400" dirty="0" err="1" smtClean="0"/>
                        <a:t>florbase</a:t>
                      </a:r>
                      <a:r>
                        <a:rPr lang="nl-NL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Nee (nog niet)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Ja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Vegetatiebeheer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Heel simpel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Heel simpel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Geavanceerd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Indicatiewaarden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Ecol</a:t>
                      </a:r>
                      <a:r>
                        <a:rPr lang="nl-NL" sz="1400" dirty="0" smtClean="0"/>
                        <a:t>. groepen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Ecol</a:t>
                      </a:r>
                      <a:r>
                        <a:rPr lang="nl-NL" sz="1400" dirty="0" smtClean="0"/>
                        <a:t>. Groepen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Ellenberg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Type uitvoer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Wat als </a:t>
                      </a:r>
                    </a:p>
                    <a:p>
                      <a:r>
                        <a:rPr lang="nl-NL" sz="1400" dirty="0" smtClean="0"/>
                        <a:t>Botanische</a:t>
                      </a:r>
                      <a:r>
                        <a:rPr lang="nl-NL" sz="1400" baseline="0" dirty="0" smtClean="0"/>
                        <a:t> kwaliteit (starre indeling),</a:t>
                      </a:r>
                    </a:p>
                    <a:p>
                      <a:r>
                        <a:rPr lang="nl-NL" sz="1400" baseline="0" dirty="0" smtClean="0"/>
                        <a:t>Natuurwaarde</a:t>
                      </a:r>
                    </a:p>
                    <a:p>
                      <a:r>
                        <a:rPr lang="nl-NL" sz="1200" i="1" baseline="0" dirty="0" smtClean="0"/>
                        <a:t>geen droge systemen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Kans op voorkomen</a:t>
                      </a:r>
                    </a:p>
                    <a:p>
                      <a:r>
                        <a:rPr lang="nl-NL" sz="1400" dirty="0" smtClean="0"/>
                        <a:t>Vegetatie (flexibele indeling), </a:t>
                      </a:r>
                    </a:p>
                    <a:p>
                      <a:r>
                        <a:rPr lang="nl-NL" sz="1400" dirty="0" smtClean="0"/>
                        <a:t>Natuurwaarde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Kans op voorkomen</a:t>
                      </a:r>
                    </a:p>
                    <a:p>
                      <a:r>
                        <a:rPr lang="nl-NL" sz="1400" dirty="0" smtClean="0"/>
                        <a:t>Natuurwaarden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Bereik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Vlakdekkend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Natuurgebieden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Natuurgebieden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4736" y="6130070"/>
            <a:ext cx="754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/>
              <a:t>*  Meer klimaatrobuuste maat voor vochttoestand</a:t>
            </a:r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Referentiesituatie</a:t>
            </a:r>
            <a:endParaRPr lang="en-US" b="0" dirty="0"/>
          </a:p>
        </p:txBody>
      </p:sp>
      <p:sp>
        <p:nvSpPr>
          <p:cNvPr id="8" name="Tekstvak 7"/>
          <p:cNvSpPr txBox="1"/>
          <p:nvPr/>
        </p:nvSpPr>
        <p:spPr>
          <a:xfrm>
            <a:off x="788894" y="1443318"/>
            <a:ext cx="8036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smtClean="0"/>
              <a:t>NHI-3.0</a:t>
            </a:r>
            <a:r>
              <a:rPr lang="nl-NL" dirty="0" smtClean="0"/>
              <a:t>: 1965-1995, dagbasis, 250x250 m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(</a:t>
            </a:r>
            <a:r>
              <a:rPr lang="nl-NL" dirty="0" err="1" smtClean="0"/>
              <a:t>GXG’s</a:t>
            </a:r>
            <a:r>
              <a:rPr lang="nl-NL" dirty="0" smtClean="0"/>
              <a:t>, kwel, vochtregime </a:t>
            </a:r>
            <a:r>
              <a:rPr lang="nl-NL" dirty="0" err="1" smtClean="0"/>
              <a:t>wz</a:t>
            </a:r>
            <a:r>
              <a:rPr lang="nl-NL" dirty="0" smtClean="0"/>
              <a:t>)</a:t>
            </a:r>
          </a:p>
        </p:txBody>
      </p:sp>
      <p:pic>
        <p:nvPicPr>
          <p:cNvPr id="9" name="Picture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4429" y="1826413"/>
            <a:ext cx="3640932" cy="4298868"/>
          </a:xfrm>
          <a:prstGeom prst="rect">
            <a:avLst/>
          </a:prstGeom>
        </p:spPr>
      </p:pic>
      <p:pic>
        <p:nvPicPr>
          <p:cNvPr id="10" name="Afbeelding 9" descr="ghg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247" y="1817900"/>
            <a:ext cx="3642324" cy="4298400"/>
          </a:xfrm>
          <a:prstGeom prst="rect">
            <a:avLst/>
          </a:prstGeom>
        </p:spPr>
      </p:pic>
      <p:pic>
        <p:nvPicPr>
          <p:cNvPr id="12" name="Afbeelding 11" descr="gxgle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637" y="1890806"/>
            <a:ext cx="768350" cy="1193800"/>
          </a:xfrm>
          <a:prstGeom prst="rect">
            <a:avLst/>
          </a:prstGeom>
        </p:spPr>
      </p:pic>
      <p:pic>
        <p:nvPicPr>
          <p:cNvPr id="13" name="Afbeelding 12" descr="flx_le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21985" y="1873268"/>
            <a:ext cx="1051560" cy="1210945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1550894" y="5800158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smtClean="0"/>
              <a:t>GHG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414804" y="5800153"/>
            <a:ext cx="17716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600" b="1" dirty="0" smtClean="0"/>
              <a:t>Kwel/</a:t>
            </a:r>
            <a:r>
              <a:rPr lang="nl-NL" sz="1600" b="1" dirty="0" err="1" smtClean="0"/>
              <a:t>wegzijging</a:t>
            </a:r>
            <a:endParaRPr lang="nl-NL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Referentiesituatie</a:t>
            </a:r>
            <a:endParaRPr lang="en-US" b="0" dirty="0"/>
          </a:p>
        </p:txBody>
      </p:sp>
      <p:sp>
        <p:nvSpPr>
          <p:cNvPr id="8" name="Tekstvak 7"/>
          <p:cNvSpPr txBox="1"/>
          <p:nvPr/>
        </p:nvSpPr>
        <p:spPr>
          <a:xfrm>
            <a:off x="788894" y="1443318"/>
            <a:ext cx="8036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smtClean="0"/>
              <a:t>NHI-3.0</a:t>
            </a:r>
            <a:r>
              <a:rPr lang="nl-NL" dirty="0" smtClean="0"/>
              <a:t>: 1965-1995, dagbasis, 250x250 m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(</a:t>
            </a:r>
            <a:r>
              <a:rPr lang="nl-NL" dirty="0" err="1" smtClean="0"/>
              <a:t>GXG’s</a:t>
            </a:r>
            <a:r>
              <a:rPr lang="nl-NL" dirty="0" smtClean="0"/>
              <a:t>, kwel, vochtregime </a:t>
            </a:r>
            <a:r>
              <a:rPr lang="nl-NL" dirty="0" err="1" smtClean="0"/>
              <a:t>wz</a:t>
            </a:r>
            <a:r>
              <a:rPr lang="nl-NL" dirty="0" smtClean="0"/>
              <a:t>)</a:t>
            </a:r>
          </a:p>
        </p:txBody>
      </p:sp>
      <p:pic>
        <p:nvPicPr>
          <p:cNvPr id="9" name="Picture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4429" y="1826413"/>
            <a:ext cx="3640932" cy="4298868"/>
          </a:xfrm>
          <a:prstGeom prst="rect">
            <a:avLst/>
          </a:prstGeom>
        </p:spPr>
      </p:pic>
      <p:pic>
        <p:nvPicPr>
          <p:cNvPr id="10" name="Afbeelding 9" descr="ghg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247" y="1817900"/>
            <a:ext cx="3642324" cy="4298400"/>
          </a:xfrm>
          <a:prstGeom prst="rect">
            <a:avLst/>
          </a:prstGeom>
        </p:spPr>
      </p:pic>
      <p:pic>
        <p:nvPicPr>
          <p:cNvPr id="11" name="Afbeelding 10" descr="glg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248" y="1828495"/>
            <a:ext cx="3646055" cy="4298400"/>
          </a:xfrm>
          <a:prstGeom prst="rect">
            <a:avLst/>
          </a:prstGeom>
        </p:spPr>
      </p:pic>
      <p:pic>
        <p:nvPicPr>
          <p:cNvPr id="12" name="Afbeelding 11" descr="gxgleg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637" y="1890806"/>
            <a:ext cx="768350" cy="1193800"/>
          </a:xfrm>
          <a:prstGeom prst="rect">
            <a:avLst/>
          </a:prstGeom>
        </p:spPr>
      </p:pic>
      <p:pic>
        <p:nvPicPr>
          <p:cNvPr id="13" name="Afbeelding 12" descr="flx_leg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1985" y="1873268"/>
            <a:ext cx="1051560" cy="1210945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1550894" y="5800158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smtClean="0"/>
              <a:t>GLG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414804" y="5800153"/>
            <a:ext cx="17716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600" b="1" dirty="0" smtClean="0"/>
              <a:t>Kwel/</a:t>
            </a:r>
            <a:r>
              <a:rPr lang="nl-NL" sz="1600" b="1" dirty="0" err="1" smtClean="0"/>
              <a:t>wegzijging</a:t>
            </a:r>
            <a:endParaRPr lang="nl-NL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59" y="1061588"/>
            <a:ext cx="4342609" cy="5130000"/>
          </a:xfrm>
          <a:prstGeom prst="rect">
            <a:avLst/>
          </a:prstGeom>
        </p:spPr>
      </p:pic>
      <p:pic>
        <p:nvPicPr>
          <p:cNvPr id="16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5" y="1073362"/>
            <a:ext cx="4350216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Standplaatskaarten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err="1" smtClean="0"/>
              <a:t>Vochttoestand</a:t>
            </a:r>
            <a:endParaRPr lang="en-US" b="0" dirty="0"/>
          </a:p>
        </p:txBody>
      </p:sp>
      <p:sp>
        <p:nvSpPr>
          <p:cNvPr id="14" name="TextBox 8"/>
          <p:cNvSpPr txBox="1"/>
          <p:nvPr/>
        </p:nvSpPr>
        <p:spPr>
          <a:xfrm>
            <a:off x="142844" y="1053539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PW</a:t>
            </a:r>
          </a:p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15" name="TextBox 9"/>
          <p:cNvSpPr txBox="1"/>
          <p:nvPr/>
        </p:nvSpPr>
        <p:spPr>
          <a:xfrm>
            <a:off x="4776941" y="1052736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err="1" smtClean="0"/>
              <a:t>Fellen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6428" y="4733365"/>
            <a:ext cx="167768" cy="15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kstvak 16"/>
          <p:cNvSpPr txBox="1"/>
          <p:nvPr/>
        </p:nvSpPr>
        <p:spPr>
          <a:xfrm>
            <a:off x="3884708" y="4622610"/>
            <a:ext cx="719071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nat</a:t>
            </a:r>
            <a:endParaRPr lang="en-US" sz="1500" dirty="0" smtClean="0"/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err="1" smtClean="0"/>
              <a:t>droog</a:t>
            </a:r>
            <a:endParaRPr lang="nl-NL" sz="1500" dirty="0" smtClean="0"/>
          </a:p>
        </p:txBody>
      </p:sp>
      <p:pic>
        <p:nvPicPr>
          <p:cNvPr id="1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6" y="5396744"/>
            <a:ext cx="2040317" cy="94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80" y="5472696"/>
            <a:ext cx="1938840" cy="9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59" y="1061588"/>
            <a:ext cx="4342609" cy="5130000"/>
          </a:xfrm>
          <a:prstGeom prst="rect">
            <a:avLst/>
          </a:prstGeom>
        </p:spPr>
      </p:pic>
      <p:pic>
        <p:nvPicPr>
          <p:cNvPr id="16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5" y="1073362"/>
            <a:ext cx="4350216" cy="513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13 februari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Standplaatskaarten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b="0" dirty="0" err="1" smtClean="0"/>
              <a:t>Vochttoestand</a:t>
            </a:r>
            <a:endParaRPr lang="en-US" b="0" dirty="0"/>
          </a:p>
        </p:txBody>
      </p:sp>
      <p:sp>
        <p:nvSpPr>
          <p:cNvPr id="14" name="TextBox 8"/>
          <p:cNvSpPr txBox="1"/>
          <p:nvPr/>
        </p:nvSpPr>
        <p:spPr>
          <a:xfrm>
            <a:off x="142844" y="1053539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PW</a:t>
            </a:r>
          </a:p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15" name="TextBox 9"/>
          <p:cNvSpPr txBox="1"/>
          <p:nvPr/>
        </p:nvSpPr>
        <p:spPr>
          <a:xfrm>
            <a:off x="4776941" y="1052736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VSN</a:t>
            </a:r>
          </a:p>
          <a:p>
            <a:r>
              <a:rPr lang="en-US" dirty="0" err="1" smtClean="0"/>
              <a:t>Fellen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6428" y="4733365"/>
            <a:ext cx="167768" cy="15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kstvak 16"/>
          <p:cNvSpPr txBox="1"/>
          <p:nvPr/>
        </p:nvSpPr>
        <p:spPr>
          <a:xfrm>
            <a:off x="3884708" y="4622610"/>
            <a:ext cx="719071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nat</a:t>
            </a:r>
            <a:endParaRPr lang="en-US" sz="1500" dirty="0" smtClean="0"/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smtClean="0"/>
              <a:t>.</a:t>
            </a:r>
          </a:p>
          <a:p>
            <a:r>
              <a:rPr lang="en-US" sz="1500" dirty="0" err="1" smtClean="0"/>
              <a:t>droog</a:t>
            </a:r>
            <a:endParaRPr lang="nl-NL" sz="1500" dirty="0" smtClean="0"/>
          </a:p>
        </p:txBody>
      </p:sp>
      <p:pic>
        <p:nvPicPr>
          <p:cNvPr id="1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6" y="5396744"/>
            <a:ext cx="2040317" cy="94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80" y="5472696"/>
            <a:ext cx="1938840" cy="9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2"/>
          <p:cNvSpPr txBox="1"/>
          <p:nvPr/>
        </p:nvSpPr>
        <p:spPr>
          <a:xfrm>
            <a:off x="1133856" y="1801368"/>
            <a:ext cx="64008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Bevindingen </a:t>
            </a:r>
          </a:p>
          <a:p>
            <a:endParaRPr lang="nl-NL" sz="2000" dirty="0" smtClean="0"/>
          </a:p>
          <a:p>
            <a:r>
              <a:rPr lang="nl-NL" sz="2000" dirty="0" smtClean="0"/>
              <a:t>Redelijk overeenkomst, ondanks verschillen in benadering</a:t>
            </a:r>
          </a:p>
          <a:p>
            <a:endParaRPr lang="nl-NL" sz="2000" dirty="0" smtClean="0"/>
          </a:p>
          <a:p>
            <a:r>
              <a:rPr lang="nl-NL" sz="2000" dirty="0" smtClean="0"/>
              <a:t>Hoge zandgronden scoren droog in beide modellen, maar aandeel droog sterker in PW. Ook sterkere contrasten </a:t>
            </a:r>
            <a:r>
              <a:rPr lang="nl-NL" sz="2000" dirty="0" err="1" smtClean="0"/>
              <a:t>nat-droog</a:t>
            </a:r>
            <a:r>
              <a:rPr lang="nl-NL" sz="2000" dirty="0" smtClean="0"/>
              <a:t> in PW</a:t>
            </a:r>
          </a:p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507206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blank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sz="1300" dirty="0" smtClean="0"/>
        </a:defPPr>
      </a:lstStyle>
    </a:txDef>
  </a:objectDefaults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5578</TotalTime>
  <Words>1244</Words>
  <Application>Microsoft Office PowerPoint</Application>
  <PresentationFormat>On-screen Show (4:3)</PresentationFormat>
  <Paragraphs>442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</vt:lpstr>
      <vt:lpstr>Effectmodule terrestrische natuur Resultaten van een vergelijking van drie modellenlijnen  en voorstellen voor verdere samenwerking</vt:lpstr>
      <vt:lpstr>Inhoud </vt:lpstr>
      <vt:lpstr>1. Doel </vt:lpstr>
      <vt:lpstr>1. Doel </vt:lpstr>
      <vt:lpstr>Modellen en modelgebied </vt:lpstr>
      <vt:lpstr>Referentiesituatie</vt:lpstr>
      <vt:lpstr>Referentiesituatie</vt:lpstr>
      <vt:lpstr>2. Standplaatskaarten Vochttoestand</vt:lpstr>
      <vt:lpstr>2. Standplaatskaarten  Vochttoestand</vt:lpstr>
      <vt:lpstr>2. Standplaatskaarten  Zuurgraad</vt:lpstr>
      <vt:lpstr>2. Standplaatskaarten  Zuurgraad</vt:lpstr>
      <vt:lpstr>2. Standplaatskaarten  Voedselrijkdom</vt:lpstr>
      <vt:lpstr>2. Standplaatskaarten  Voedselrijkdom</vt:lpstr>
      <vt:lpstr>3. Botanische natuurwaarden Totale natuurwaarden </vt:lpstr>
      <vt:lpstr>3. Potentiele botanische natuurwaarden Totale natuurwaarden</vt:lpstr>
      <vt:lpstr>3. Potentiele botanische natuurwaarden Totale natuurwaarden</vt:lpstr>
      <vt:lpstr>4. Plausibiliteitsanalyse</vt:lpstr>
      <vt:lpstr>4. Plausibiliteitsanalyse</vt:lpstr>
      <vt:lpstr>4. Plausibiliteitsanalyse</vt:lpstr>
      <vt:lpstr>4. Plausibiliteitsanalyse</vt:lpstr>
      <vt:lpstr>4. Plausibiliteitsanalyse</vt:lpstr>
      <vt:lpstr>5. Beleidsindicatoren VSN: doelrealisatie / SvI</vt:lpstr>
      <vt:lpstr>5. Beleidsindicatoren VSN: doelrealisatie / SvI</vt:lpstr>
      <vt:lpstr>5. Beleidsindicatoren Polman et al., 2013</vt:lpstr>
      <vt:lpstr>6. Vervolgstappen </vt:lpstr>
      <vt:lpstr>Bruikbaarheid in de regio </vt:lpstr>
      <vt:lpstr>6. Vervolgstappen 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 werkzaamheden </dc:title>
  <dc:creator>drs. Remco van Ek</dc:creator>
  <cp:lastModifiedBy>Remco van Ek</cp:lastModifiedBy>
  <cp:revision>492</cp:revision>
  <cp:lastPrinted>2007-11-21T13:24:47Z</cp:lastPrinted>
  <dcterms:created xsi:type="dcterms:W3CDTF">2013-02-19T14:41:05Z</dcterms:created>
  <dcterms:modified xsi:type="dcterms:W3CDTF">2014-02-13T13:49:11Z</dcterms:modified>
</cp:coreProperties>
</file>