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7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256" r:id="rId2"/>
    <p:sldId id="259" r:id="rId3"/>
    <p:sldId id="538" r:id="rId4"/>
    <p:sldId id="454" r:id="rId5"/>
    <p:sldId id="561" r:id="rId6"/>
    <p:sldId id="564" r:id="rId7"/>
    <p:sldId id="566" r:id="rId8"/>
    <p:sldId id="567" r:id="rId9"/>
    <p:sldId id="568" r:id="rId10"/>
    <p:sldId id="573" r:id="rId11"/>
    <p:sldId id="577" r:id="rId12"/>
    <p:sldId id="569" r:id="rId13"/>
    <p:sldId id="571" r:id="rId14"/>
    <p:sldId id="572" r:id="rId15"/>
    <p:sldId id="560" r:id="rId16"/>
    <p:sldId id="488" r:id="rId17"/>
    <p:sldId id="489" r:id="rId18"/>
    <p:sldId id="576" r:id="rId19"/>
    <p:sldId id="570" r:id="rId20"/>
    <p:sldId id="503" r:id="rId21"/>
    <p:sldId id="504" r:id="rId22"/>
    <p:sldId id="578" r:id="rId23"/>
    <p:sldId id="579" r:id="rId24"/>
    <p:sldId id="580" r:id="rId25"/>
    <p:sldId id="581" r:id="rId26"/>
    <p:sldId id="582" r:id="rId27"/>
    <p:sldId id="586" r:id="rId28"/>
    <p:sldId id="543" r:id="rId29"/>
    <p:sldId id="539" r:id="rId30"/>
    <p:sldId id="555" r:id="rId31"/>
    <p:sldId id="540" r:id="rId32"/>
    <p:sldId id="545" r:id="rId33"/>
    <p:sldId id="547" r:id="rId34"/>
    <p:sldId id="583" r:id="rId35"/>
    <p:sldId id="559" r:id="rId36"/>
    <p:sldId id="587" r:id="rId37"/>
    <p:sldId id="376" r:id="rId38"/>
    <p:sldId id="324" r:id="rId39"/>
    <p:sldId id="316" r:id="rId40"/>
    <p:sldId id="374" r:id="rId41"/>
    <p:sldId id="557" r:id="rId42"/>
    <p:sldId id="556" r:id="rId43"/>
    <p:sldId id="584" r:id="rId44"/>
    <p:sldId id="585" r:id="rId45"/>
    <p:sldId id="406" r:id="rId46"/>
    <p:sldId id="399" r:id="rId47"/>
    <p:sldId id="588" r:id="rId48"/>
  </p:sldIdLst>
  <p:sldSz cx="9144000" cy="6858000" type="screen4x3"/>
  <p:notesSz cx="6797675" cy="9926638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5613" indent="15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2813" indent="15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0013" indent="15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7213" indent="15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F0"/>
    <a:srgbClr val="FFFFCC"/>
    <a:srgbClr val="FFFFFF"/>
    <a:srgbClr val="0000FF"/>
    <a:srgbClr val="C8C8C8"/>
    <a:srgbClr val="D2D2D2"/>
    <a:srgbClr val="DCDCDC"/>
    <a:srgbClr val="FEFEFE"/>
    <a:srgbClr val="FFFFFE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-166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2" d="100"/>
          <a:sy n="72" d="100"/>
        </p:scale>
        <p:origin x="-2400" y="-114"/>
      </p:cViewPr>
      <p:guideLst>
        <p:guide orient="horz" pos="3126"/>
        <p:guide pos="214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Users\ekr\Desktop\monitoringsdata_ok\stagaires\BBI2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Gebruiker\Desktop\monitoringsdata_ok\Flora\streeplijst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Gebruiker\Desktop\monitoringsdata_ok\Vogels\maandelijkse_tellingen\Koopmanspolder%20vogeltellingen%202016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Gebruiker\Desktop\monitoringsdata_ok\Vogels\maandelijkse_tellingen\Koopmanspolder%20vogeltellingen%202016.xlsx" TargetMode="Externa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Gebruiker\Desktop\monitoringsdata_ok\stagaires\geest2016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Gebruiker\Desktop\monitoringsdata_ok\stagaires\geest2016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Gebruiker\Desktop\monitoringsdata_ok\Dagvlinders%20en%20libellen\Vlinders%20en%20libellen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nl-NL"/>
  <c:chart>
    <c:plotArea>
      <c:layout/>
      <c:barChart>
        <c:barDir val="col"/>
        <c:grouping val="clustered"/>
        <c:ser>
          <c:idx val="0"/>
          <c:order val="0"/>
          <c:tx>
            <c:strRef>
              <c:f>BBI!$B$3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c:spPr>
          <c:errBars>
            <c:errBarType val="both"/>
            <c:errValType val="cust"/>
            <c:plus>
              <c:numRef>
                <c:f>BBI!$C$5:$C$12</c:f>
                <c:numCache>
                  <c:formatCode>General</c:formatCode>
                  <c:ptCount val="8"/>
                  <c:pt idx="0">
                    <c:v>1.1737877907772678</c:v>
                  </c:pt>
                  <c:pt idx="2">
                    <c:v>1.2692955176439844</c:v>
                  </c:pt>
                  <c:pt idx="3">
                    <c:v>0.82327260234856625</c:v>
                  </c:pt>
                  <c:pt idx="4">
                    <c:v>1.7795130420052185</c:v>
                  </c:pt>
                  <c:pt idx="5">
                    <c:v>1.1547005383792517</c:v>
                  </c:pt>
                  <c:pt idx="6">
                    <c:v>1.4298407059684799</c:v>
                  </c:pt>
                  <c:pt idx="7">
                    <c:v>1.1595018087284068</c:v>
                  </c:pt>
                </c:numCache>
              </c:numRef>
            </c:plus>
            <c:minus>
              <c:numRef>
                <c:f>BBI!$C$5:$C$12</c:f>
                <c:numCache>
                  <c:formatCode>General</c:formatCode>
                  <c:ptCount val="8"/>
                  <c:pt idx="0">
                    <c:v>1.1737877907772678</c:v>
                  </c:pt>
                  <c:pt idx="2">
                    <c:v>1.2692955176439844</c:v>
                  </c:pt>
                  <c:pt idx="3">
                    <c:v>0.82327260234856625</c:v>
                  </c:pt>
                  <c:pt idx="4">
                    <c:v>1.7795130420052185</c:v>
                  </c:pt>
                  <c:pt idx="5">
                    <c:v>1.1547005383792517</c:v>
                  </c:pt>
                  <c:pt idx="6">
                    <c:v>1.4298407059684799</c:v>
                  </c:pt>
                  <c:pt idx="7">
                    <c:v>1.1595018087284068</c:v>
                  </c:pt>
                </c:numCache>
              </c:numRef>
            </c:minus>
          </c:errBars>
          <c:cat>
            <c:strRef>
              <c:f>BBI!$A$23:$A$30</c:f>
              <c:strCache>
                <c:ptCount val="8"/>
                <c:pt idx="0">
                  <c:v>IJsselmeer</c:v>
                </c:pt>
                <c:pt idx="1">
                  <c:v>Meetlocatie 2</c:v>
                </c:pt>
                <c:pt idx="2">
                  <c:v>Meetlocatie 3</c:v>
                </c:pt>
                <c:pt idx="3">
                  <c:v>Meetlocatie 4</c:v>
                </c:pt>
                <c:pt idx="4">
                  <c:v>Meetlocatie 5</c:v>
                </c:pt>
                <c:pt idx="5">
                  <c:v>Meetlocatie 6</c:v>
                </c:pt>
                <c:pt idx="6">
                  <c:v>Meetlocatie 7</c:v>
                </c:pt>
                <c:pt idx="7">
                  <c:v>Meetlocatie 8</c:v>
                </c:pt>
              </c:strCache>
            </c:strRef>
          </c:cat>
          <c:val>
            <c:numRef>
              <c:f>BBI!$B$23:$B$30</c:f>
              <c:numCache>
                <c:formatCode>General</c:formatCode>
                <c:ptCount val="8"/>
                <c:pt idx="0">
                  <c:v>4.3</c:v>
                </c:pt>
                <c:pt idx="2">
                  <c:v>7.1</c:v>
                </c:pt>
                <c:pt idx="3">
                  <c:v>7.7</c:v>
                </c:pt>
                <c:pt idx="4">
                  <c:v>7.6</c:v>
                </c:pt>
                <c:pt idx="5">
                  <c:v>6.9</c:v>
                </c:pt>
                <c:pt idx="6">
                  <c:v>7.6</c:v>
                </c:pt>
                <c:pt idx="7">
                  <c:v>7.7</c:v>
                </c:pt>
              </c:numCache>
            </c:numRef>
          </c:val>
        </c:ser>
        <c:ser>
          <c:idx val="1"/>
          <c:order val="1"/>
          <c:tx>
            <c:strRef>
              <c:f>BBI!$D$21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solidFill>
                <a:sysClr val="windowText" lastClr="000000"/>
              </a:solidFill>
            </a:ln>
          </c:spPr>
          <c:errBars>
            <c:errBarType val="both"/>
            <c:errValType val="cust"/>
            <c:plus>
              <c:numRef>
                <c:f>BBI!$E$5:$E$12</c:f>
                <c:numCache>
                  <c:formatCode>General</c:formatCode>
                  <c:ptCount val="8"/>
                  <c:pt idx="0">
                    <c:v>0.89258237530397988</c:v>
                  </c:pt>
                  <c:pt idx="1">
                    <c:v>1.1464230084422209</c:v>
                  </c:pt>
                  <c:pt idx="2">
                    <c:v>0.92582009977255142</c:v>
                  </c:pt>
                  <c:pt idx="3">
                    <c:v>0.74322335295720721</c:v>
                  </c:pt>
                  <c:pt idx="4">
                    <c:v>0.53452248382484868</c:v>
                  </c:pt>
                  <c:pt idx="5">
                    <c:v>0.94112394811431943</c:v>
                  </c:pt>
                  <c:pt idx="6">
                    <c:v>0.89973541084243891</c:v>
                  </c:pt>
                  <c:pt idx="7">
                    <c:v>0.74322335295720721</c:v>
                  </c:pt>
                </c:numCache>
              </c:numRef>
            </c:plus>
            <c:minus>
              <c:numRef>
                <c:f>BBI!$E$5:$E$12</c:f>
                <c:numCache>
                  <c:formatCode>General</c:formatCode>
                  <c:ptCount val="8"/>
                  <c:pt idx="0">
                    <c:v>0.89258237530397988</c:v>
                  </c:pt>
                  <c:pt idx="1">
                    <c:v>1.1464230084422209</c:v>
                  </c:pt>
                  <c:pt idx="2">
                    <c:v>0.92582009977255142</c:v>
                  </c:pt>
                  <c:pt idx="3">
                    <c:v>0.74322335295720721</c:v>
                  </c:pt>
                  <c:pt idx="4">
                    <c:v>0.53452248382484868</c:v>
                  </c:pt>
                  <c:pt idx="5">
                    <c:v>0.94112394811431943</c:v>
                  </c:pt>
                  <c:pt idx="6">
                    <c:v>0.89973541084243891</c:v>
                  </c:pt>
                  <c:pt idx="7">
                    <c:v>0.74322335295720721</c:v>
                  </c:pt>
                </c:numCache>
              </c:numRef>
            </c:minus>
          </c:errBars>
          <c:cat>
            <c:strRef>
              <c:f>BBI!$A$23:$A$30</c:f>
              <c:strCache>
                <c:ptCount val="8"/>
                <c:pt idx="0">
                  <c:v>IJsselmeer</c:v>
                </c:pt>
                <c:pt idx="1">
                  <c:v>Meetlocatie 2</c:v>
                </c:pt>
                <c:pt idx="2">
                  <c:v>Meetlocatie 3</c:v>
                </c:pt>
                <c:pt idx="3">
                  <c:v>Meetlocatie 4</c:v>
                </c:pt>
                <c:pt idx="4">
                  <c:v>Meetlocatie 5</c:v>
                </c:pt>
                <c:pt idx="5">
                  <c:v>Meetlocatie 6</c:v>
                </c:pt>
                <c:pt idx="6">
                  <c:v>Meetlocatie 7</c:v>
                </c:pt>
                <c:pt idx="7">
                  <c:v>Meetlocatie 8</c:v>
                </c:pt>
              </c:strCache>
            </c:strRef>
          </c:cat>
          <c:val>
            <c:numRef>
              <c:f>BBI!$D$23:$D$30</c:f>
              <c:numCache>
                <c:formatCode>0.0</c:formatCode>
                <c:ptCount val="8"/>
                <c:pt idx="0">
                  <c:v>4.5999999999999996</c:v>
                </c:pt>
                <c:pt idx="1">
                  <c:v>5.9333333333333353</c:v>
                </c:pt>
                <c:pt idx="2">
                  <c:v>6.2</c:v>
                </c:pt>
                <c:pt idx="3">
                  <c:v>6.4666666666666677</c:v>
                </c:pt>
                <c:pt idx="4">
                  <c:v>5.9333333333333353</c:v>
                </c:pt>
                <c:pt idx="5">
                  <c:v>5.9333333333333353</c:v>
                </c:pt>
                <c:pt idx="6">
                  <c:v>6.4666666666666677</c:v>
                </c:pt>
                <c:pt idx="7">
                  <c:v>5.9333333333333353</c:v>
                </c:pt>
              </c:numCache>
            </c:numRef>
          </c:val>
        </c:ser>
        <c:ser>
          <c:idx val="2"/>
          <c:order val="2"/>
          <c:tx>
            <c:strRef>
              <c:f>BBI!$F$21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chemeClr val="tx1"/>
              </a:solidFill>
            </a:ln>
          </c:spPr>
          <c:errBars>
            <c:errBarType val="both"/>
            <c:errValType val="cust"/>
            <c:plus>
              <c:numRef>
                <c:f>BBI!$G$23:$G$30</c:f>
                <c:numCache>
                  <c:formatCode>General</c:formatCode>
                  <c:ptCount val="8"/>
                  <c:pt idx="0">
                    <c:v>0.63042517195611558</c:v>
                  </c:pt>
                  <c:pt idx="1">
                    <c:v>1.2909944487358056</c:v>
                  </c:pt>
                  <c:pt idx="2">
                    <c:v>1.0801234497346435</c:v>
                  </c:pt>
                  <c:pt idx="3">
                    <c:v>1.0127393670836646</c:v>
                  </c:pt>
                  <c:pt idx="4">
                    <c:v>1.037749043325541</c:v>
                  </c:pt>
                  <c:pt idx="5">
                    <c:v>0.87705801930702909</c:v>
                  </c:pt>
                  <c:pt idx="6">
                    <c:v>0.85485041426510799</c:v>
                  </c:pt>
                  <c:pt idx="7">
                    <c:v>0.947330933431342</c:v>
                  </c:pt>
                </c:numCache>
              </c:numRef>
            </c:plus>
            <c:minus>
              <c:numRef>
                <c:f>BBI!$G$23:$G$30</c:f>
                <c:numCache>
                  <c:formatCode>General</c:formatCode>
                  <c:ptCount val="8"/>
                  <c:pt idx="0">
                    <c:v>0.63042517195611558</c:v>
                  </c:pt>
                  <c:pt idx="1">
                    <c:v>1.2909944487358056</c:v>
                  </c:pt>
                  <c:pt idx="2">
                    <c:v>1.0801234497346435</c:v>
                  </c:pt>
                  <c:pt idx="3">
                    <c:v>1.0127393670836646</c:v>
                  </c:pt>
                  <c:pt idx="4">
                    <c:v>1.037749043325541</c:v>
                  </c:pt>
                  <c:pt idx="5">
                    <c:v>0.87705801930702909</c:v>
                  </c:pt>
                  <c:pt idx="6">
                    <c:v>0.85485041426510799</c:v>
                  </c:pt>
                  <c:pt idx="7">
                    <c:v>0.947330933431342</c:v>
                  </c:pt>
                </c:numCache>
              </c:numRef>
            </c:minus>
          </c:errBars>
          <c:val>
            <c:numRef>
              <c:f>BBI!$F$23:$F$30</c:f>
              <c:numCache>
                <c:formatCode>0.0</c:formatCode>
                <c:ptCount val="8"/>
                <c:pt idx="0">
                  <c:v>4.6923076923076925</c:v>
                </c:pt>
                <c:pt idx="1">
                  <c:v>7</c:v>
                </c:pt>
                <c:pt idx="2">
                  <c:v>7</c:v>
                </c:pt>
                <c:pt idx="3">
                  <c:v>6.7692307692307692</c:v>
                </c:pt>
                <c:pt idx="4">
                  <c:v>7.0769230769230775</c:v>
                </c:pt>
                <c:pt idx="5">
                  <c:v>5.5384615384615383</c:v>
                </c:pt>
                <c:pt idx="6">
                  <c:v>7.3076923076923084</c:v>
                </c:pt>
                <c:pt idx="7">
                  <c:v>5.3076923076923084</c:v>
                </c:pt>
              </c:numCache>
            </c:numRef>
          </c:val>
        </c:ser>
        <c:gapWidth val="50"/>
        <c:axId val="101265408"/>
        <c:axId val="101266944"/>
      </c:barChart>
      <c:catAx>
        <c:axId val="101265408"/>
        <c:scaling>
          <c:orientation val="minMax"/>
        </c:scaling>
        <c:axPos val="b"/>
        <c:tickLblPos val="nextTo"/>
        <c:txPr>
          <a:bodyPr rot="-2700000" vert="horz"/>
          <a:lstStyle/>
          <a:p>
            <a:pPr>
              <a:defRPr/>
            </a:pPr>
            <a:endParaRPr lang="nl-NL"/>
          </a:p>
        </c:txPr>
        <c:crossAx val="101266944"/>
        <c:crosses val="autoZero"/>
        <c:auto val="1"/>
        <c:lblAlgn val="ctr"/>
        <c:lblOffset val="100"/>
      </c:catAx>
      <c:valAx>
        <c:axId val="101266944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en-US" sz="1200"/>
                  <a:t> BBI [-]</a:t>
                </a:r>
              </a:p>
            </c:rich>
          </c:tx>
          <c:layout/>
        </c:title>
        <c:numFmt formatCode="General" sourceLinked="1"/>
        <c:tickLblPos val="nextTo"/>
        <c:crossAx val="101265408"/>
        <c:crosses val="autoZero"/>
        <c:crossBetween val="between"/>
      </c:valAx>
      <c:spPr>
        <a:noFill/>
        <a:ln w="25400">
          <a:noFill/>
        </a:ln>
      </c:spPr>
    </c:plotArea>
    <c:legend>
      <c:legendPos val="l"/>
      <c:layout>
        <c:manualLayout>
          <c:xMode val="edge"/>
          <c:yMode val="edge"/>
          <c:x val="0.12267469148431501"/>
          <c:y val="6.7268780591615326E-2"/>
          <c:w val="7.4941140850878121E-2"/>
          <c:h val="0.19549095552245235"/>
        </c:manualLayout>
      </c:layout>
      <c:overlay val="1"/>
      <c:spPr>
        <a:solidFill>
          <a:sysClr val="window" lastClr="FFFFFF"/>
        </a:solidFill>
        <a:ln>
          <a:solidFill>
            <a:schemeClr val="tx1"/>
          </a:solidFill>
        </a:ln>
      </c:spPr>
    </c:legend>
    <c:plotVisOnly val="1"/>
    <c:dispBlanksAs val="gap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nl-NL"/>
  <c:style val="3"/>
  <c:chart>
    <c:autoTitleDeleted val="1"/>
    <c:plotArea>
      <c:layout>
        <c:manualLayout>
          <c:layoutTarget val="inner"/>
          <c:xMode val="edge"/>
          <c:yMode val="edge"/>
          <c:x val="0.14336185504901772"/>
          <c:y val="0.1425649171375192"/>
          <c:w val="0.72934113572882064"/>
          <c:h val="0.69201086175467252"/>
        </c:manualLayout>
      </c:layout>
      <c:barChart>
        <c:barDir val="col"/>
        <c:grouping val="clustered"/>
        <c:ser>
          <c:idx val="0"/>
          <c:order val="0"/>
          <c:tx>
            <c:strRef>
              <c:f>Figuren!$G$3</c:f>
              <c:strCache>
                <c:ptCount val="1"/>
                <c:pt idx="0">
                  <c:v>Land</c:v>
                </c:pt>
              </c:strCache>
            </c:strRef>
          </c:tx>
          <c:spPr>
            <a:solidFill>
              <a:schemeClr val="accent1">
                <a:lumMod val="25000"/>
              </a:schemeClr>
            </a:solidFill>
            <a:ln>
              <a:solidFill>
                <a:schemeClr val="tx1"/>
              </a:solidFill>
            </a:ln>
          </c:spPr>
          <c:cat>
            <c:numRef>
              <c:f>Figuren!$H$2:$K$2</c:f>
              <c:numCache>
                <c:formatCode>General</c:formatCode>
                <c:ptCount val="4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</c:numCache>
            </c:numRef>
          </c:cat>
          <c:val>
            <c:numRef>
              <c:f>Figuren!$H$3:$K$3</c:f>
              <c:numCache>
                <c:formatCode>General</c:formatCode>
                <c:ptCount val="4"/>
                <c:pt idx="0">
                  <c:v>36</c:v>
                </c:pt>
                <c:pt idx="1">
                  <c:v>0</c:v>
                </c:pt>
                <c:pt idx="2">
                  <c:v>52</c:v>
                </c:pt>
                <c:pt idx="3">
                  <c:v>88</c:v>
                </c:pt>
              </c:numCache>
            </c:numRef>
          </c:val>
        </c:ser>
        <c:ser>
          <c:idx val="1"/>
          <c:order val="1"/>
          <c:tx>
            <c:strRef>
              <c:f>Figuren!$G$4</c:f>
              <c:strCache>
                <c:ptCount val="1"/>
                <c:pt idx="0">
                  <c:v>Oever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solidFill>
                <a:schemeClr val="tx1"/>
              </a:solidFill>
            </a:ln>
          </c:spPr>
          <c:cat>
            <c:numRef>
              <c:f>Figuren!$H$2:$K$2</c:f>
              <c:numCache>
                <c:formatCode>General</c:formatCode>
                <c:ptCount val="4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</c:numCache>
            </c:numRef>
          </c:cat>
          <c:val>
            <c:numRef>
              <c:f>Figuren!$H$4:$K$4</c:f>
              <c:numCache>
                <c:formatCode>General</c:formatCode>
                <c:ptCount val="4"/>
                <c:pt idx="0">
                  <c:v>17</c:v>
                </c:pt>
                <c:pt idx="2">
                  <c:v>41</c:v>
                </c:pt>
                <c:pt idx="3">
                  <c:v>48</c:v>
                </c:pt>
              </c:numCache>
            </c:numRef>
          </c:val>
        </c:ser>
        <c:ser>
          <c:idx val="2"/>
          <c:order val="2"/>
          <c:tx>
            <c:strRef>
              <c:f>Figuren!$G$5</c:f>
              <c:strCache>
                <c:ptCount val="1"/>
                <c:pt idx="0">
                  <c:v>Water</c:v>
                </c:pt>
              </c:strCache>
            </c:strRef>
          </c:tx>
          <c:spPr>
            <a:solidFill>
              <a:schemeClr val="accent1">
                <a:lumMod val="90000"/>
              </a:schemeClr>
            </a:solidFill>
            <a:ln>
              <a:solidFill>
                <a:prstClr val="black"/>
              </a:solidFill>
            </a:ln>
          </c:spPr>
          <c:cat>
            <c:numRef>
              <c:f>Figuren!$H$2:$K$2</c:f>
              <c:numCache>
                <c:formatCode>General</c:formatCode>
                <c:ptCount val="4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</c:numCache>
            </c:numRef>
          </c:cat>
          <c:val>
            <c:numRef>
              <c:f>Figuren!$H$5:$K$5</c:f>
              <c:numCache>
                <c:formatCode>General</c:formatCode>
                <c:ptCount val="4"/>
                <c:pt idx="0">
                  <c:v>15</c:v>
                </c:pt>
                <c:pt idx="2">
                  <c:v>15</c:v>
                </c:pt>
                <c:pt idx="3">
                  <c:v>14</c:v>
                </c:pt>
              </c:numCache>
            </c:numRef>
          </c:val>
        </c:ser>
        <c:dLbls>
          <c:showVal val="1"/>
        </c:dLbls>
        <c:axId val="88665472"/>
        <c:axId val="88690688"/>
      </c:barChart>
      <c:catAx>
        <c:axId val="88665472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Jaar</a:t>
                </a:r>
              </a:p>
            </c:rich>
          </c:tx>
          <c:layout/>
        </c:title>
        <c:numFmt formatCode="General" sourceLinked="1"/>
        <c:tickLblPos val="nextTo"/>
        <c:txPr>
          <a:bodyPr/>
          <a:lstStyle/>
          <a:p>
            <a:pPr>
              <a:defRPr sz="1200"/>
            </a:pPr>
            <a:endParaRPr lang="nl-NL"/>
          </a:p>
        </c:txPr>
        <c:crossAx val="88690688"/>
        <c:crosses val="autoZero"/>
        <c:auto val="1"/>
        <c:lblAlgn val="ctr"/>
        <c:lblOffset val="100"/>
      </c:catAx>
      <c:valAx>
        <c:axId val="88690688"/>
        <c:scaling>
          <c:orientation val="minMax"/>
        </c:scaling>
        <c:axPos val="l"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/>
                  <a:t>Aantal soorten</a:t>
                </a:r>
              </a:p>
            </c:rich>
          </c:tx>
          <c:layout/>
        </c:title>
        <c:numFmt formatCode="General" sourceLinked="1"/>
        <c:tickLblPos val="nextTo"/>
        <c:crossAx val="88665472"/>
        <c:crosses val="autoZero"/>
        <c:crossBetween val="between"/>
      </c:valAx>
      <c:spPr>
        <a:ln>
          <a:solidFill>
            <a:schemeClr val="tx1">
              <a:lumMod val="50000"/>
              <a:lumOff val="50000"/>
            </a:schemeClr>
          </a:solidFill>
        </a:ln>
      </c:spPr>
    </c:plotArea>
    <c:legend>
      <c:legendPos val="l"/>
      <c:layout>
        <c:manualLayout>
          <c:xMode val="edge"/>
          <c:yMode val="edge"/>
          <c:x val="0.15623327982878546"/>
          <c:y val="0.16907062409705981"/>
          <c:w val="0.18862923033497217"/>
          <c:h val="0.22242846445347081"/>
        </c:manualLayout>
      </c:layout>
      <c:overlay val="1"/>
      <c:spPr>
        <a:solidFill>
          <a:schemeClr val="bg1"/>
        </a:solidFill>
        <a:ln>
          <a:solidFill>
            <a:sysClr val="windowText" lastClr="000000"/>
          </a:solidFill>
        </a:ln>
      </c:spPr>
      <c:txPr>
        <a:bodyPr/>
        <a:lstStyle/>
        <a:p>
          <a:pPr>
            <a:defRPr sz="1200"/>
          </a:pPr>
          <a:endParaRPr lang="nl-NL"/>
        </a:p>
      </c:txPr>
    </c:legend>
    <c:plotVisOnly val="1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nl-NL"/>
  <c:chart>
    <c:title>
      <c:layout/>
    </c:title>
    <c:plotArea>
      <c:layout/>
      <c:barChart>
        <c:barDir val="col"/>
        <c:grouping val="clustered"/>
        <c:ser>
          <c:idx val="1"/>
          <c:order val="0"/>
          <c:tx>
            <c:strRef>
              <c:f>Data!$BH$89</c:f>
              <c:strCache>
                <c:ptCount val="1"/>
                <c:pt idx="0">
                  <c:v>Aantal soorten</c:v>
                </c:pt>
              </c:strCache>
            </c:strRef>
          </c:tx>
          <c:spPr>
            <a:solidFill>
              <a:schemeClr val="accent1">
                <a:lumMod val="25000"/>
              </a:schemeClr>
            </a:solidFill>
            <a:ln>
              <a:solidFill>
                <a:schemeClr val="tx1"/>
              </a:solidFill>
            </a:ln>
          </c:spPr>
          <c:dLbls>
            <c:showVal val="1"/>
          </c:dLbls>
          <c:cat>
            <c:numRef>
              <c:f>Data!$BH$90:$BM$90</c:f>
              <c:numCache>
                <c:formatCode>General</c:formatCode>
                <c:ptCount val="6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</c:numCache>
            </c:numRef>
          </c:cat>
          <c:val>
            <c:numRef>
              <c:f>Data!$BH$91:$BM$91</c:f>
              <c:numCache>
                <c:formatCode>General</c:formatCode>
                <c:ptCount val="6"/>
                <c:pt idx="0">
                  <c:v>6</c:v>
                </c:pt>
                <c:pt idx="1">
                  <c:v>14</c:v>
                </c:pt>
                <c:pt idx="2">
                  <c:v>26</c:v>
                </c:pt>
                <c:pt idx="3">
                  <c:v>66</c:v>
                </c:pt>
                <c:pt idx="4">
                  <c:v>53</c:v>
                </c:pt>
                <c:pt idx="5">
                  <c:v>56</c:v>
                </c:pt>
              </c:numCache>
            </c:numRef>
          </c:val>
        </c:ser>
        <c:axId val="88755584"/>
        <c:axId val="92032000"/>
      </c:barChart>
      <c:catAx>
        <c:axId val="88755584"/>
        <c:scaling>
          <c:orientation val="minMax"/>
        </c:scaling>
        <c:axPos val="b"/>
        <c:numFmt formatCode="General" sourceLinked="1"/>
        <c:tickLblPos val="nextTo"/>
        <c:crossAx val="92032000"/>
        <c:crosses val="autoZero"/>
        <c:auto val="1"/>
        <c:lblAlgn val="ctr"/>
        <c:lblOffset val="100"/>
      </c:catAx>
      <c:valAx>
        <c:axId val="92032000"/>
        <c:scaling>
          <c:orientation val="minMax"/>
          <c:max val="100"/>
        </c:scaling>
        <c:axPos val="l"/>
        <c:majorGridlines/>
        <c:numFmt formatCode="General" sourceLinked="1"/>
        <c:tickLblPos val="nextTo"/>
        <c:crossAx val="88755584"/>
        <c:crosses val="autoZero"/>
        <c:crossBetween val="between"/>
      </c:valAx>
      <c:spPr>
        <a:ln>
          <a:solidFill>
            <a:schemeClr val="tx1">
              <a:lumMod val="50000"/>
              <a:lumOff val="50000"/>
            </a:schemeClr>
          </a:solidFill>
        </a:ln>
      </c:spPr>
    </c:plotArea>
    <c:plotVisOnly val="1"/>
    <c:dispBlanksAs val="gap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nl-NL"/>
  <c:chart>
    <c:title>
      <c:layout/>
    </c:title>
    <c:plotArea>
      <c:layout/>
      <c:barChart>
        <c:barDir val="col"/>
        <c:grouping val="clustered"/>
        <c:ser>
          <c:idx val="1"/>
          <c:order val="0"/>
          <c:tx>
            <c:strRef>
              <c:f>Data!$BH$93</c:f>
              <c:strCache>
                <c:ptCount val="1"/>
                <c:pt idx="0">
                  <c:v>Aantal individuen</c:v>
                </c:pt>
              </c:strCache>
            </c:strRef>
          </c:tx>
          <c:spPr>
            <a:solidFill>
              <a:schemeClr val="accent1">
                <a:lumMod val="25000"/>
              </a:schemeClr>
            </a:solidFill>
            <a:ln>
              <a:solidFill>
                <a:schemeClr val="tx1"/>
              </a:solidFill>
            </a:ln>
          </c:spPr>
          <c:dLbls>
            <c:showVal val="1"/>
          </c:dLbls>
          <c:cat>
            <c:numRef>
              <c:f>Data!$BH$94:$BM$94</c:f>
              <c:numCache>
                <c:formatCode>General</c:formatCode>
                <c:ptCount val="6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</c:numCache>
            </c:numRef>
          </c:cat>
          <c:val>
            <c:numRef>
              <c:f>Data!$BH$95:$BM$95</c:f>
              <c:numCache>
                <c:formatCode>General</c:formatCode>
                <c:ptCount val="6"/>
                <c:pt idx="0">
                  <c:v>24</c:v>
                </c:pt>
                <c:pt idx="1">
                  <c:v>519</c:v>
                </c:pt>
                <c:pt idx="2">
                  <c:v>1525</c:v>
                </c:pt>
                <c:pt idx="3">
                  <c:v>7782</c:v>
                </c:pt>
                <c:pt idx="4">
                  <c:v>4754</c:v>
                </c:pt>
                <c:pt idx="5">
                  <c:v>3131</c:v>
                </c:pt>
              </c:numCache>
            </c:numRef>
          </c:val>
        </c:ser>
        <c:axId val="154042368"/>
        <c:axId val="154043904"/>
      </c:barChart>
      <c:catAx>
        <c:axId val="154042368"/>
        <c:scaling>
          <c:orientation val="minMax"/>
        </c:scaling>
        <c:axPos val="b"/>
        <c:numFmt formatCode="General" sourceLinked="1"/>
        <c:tickLblPos val="nextTo"/>
        <c:crossAx val="154043904"/>
        <c:crosses val="autoZero"/>
        <c:auto val="1"/>
        <c:lblAlgn val="ctr"/>
        <c:lblOffset val="100"/>
      </c:catAx>
      <c:valAx>
        <c:axId val="154043904"/>
        <c:scaling>
          <c:orientation val="minMax"/>
          <c:max val="10000"/>
        </c:scaling>
        <c:axPos val="l"/>
        <c:majorGridlines/>
        <c:numFmt formatCode="General" sourceLinked="1"/>
        <c:tickLblPos val="nextTo"/>
        <c:crossAx val="154042368"/>
        <c:crosses val="autoZero"/>
        <c:crossBetween val="between"/>
        <c:majorUnit val="1000"/>
      </c:valAx>
      <c:spPr>
        <a:ln>
          <a:solidFill>
            <a:schemeClr val="tx1">
              <a:lumMod val="50000"/>
              <a:lumOff val="50000"/>
            </a:schemeClr>
          </a:solidFill>
        </a:ln>
      </c:spPr>
    </c:plotArea>
    <c:plotVisOnly val="1"/>
    <c:dispBlanksAs val="gap"/>
  </c:chart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nl-NL"/>
  <c:style val="3"/>
  <c:chart>
    <c:title>
      <c:tx>
        <c:rich>
          <a:bodyPr/>
          <a:lstStyle/>
          <a:p>
            <a:pPr>
              <a:defRPr/>
            </a:pPr>
            <a:r>
              <a:rPr lang="en-US"/>
              <a:t>Aantal individuen</a:t>
            </a:r>
          </a:p>
        </c:rich>
      </c:tx>
      <c:layout/>
    </c:title>
    <c:plotArea>
      <c:layout/>
      <c:barChart>
        <c:barDir val="col"/>
        <c:grouping val="clustered"/>
        <c:ser>
          <c:idx val="2"/>
          <c:order val="0"/>
          <c:tx>
            <c:strRef>
              <c:f>'Fauna TOT.'!$D$33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1">
                <a:lumMod val="90000"/>
              </a:schemeClr>
            </a:solidFill>
            <a:ln>
              <a:solidFill>
                <a:schemeClr val="tx1"/>
              </a:solidFill>
            </a:ln>
          </c:spPr>
          <c:cat>
            <c:strRef>
              <c:f>'Fauna TOT.'!$E$6:$L$6</c:f>
              <c:strCache>
                <c:ptCount val="8"/>
                <c:pt idx="0">
                  <c:v>mp 1 (IJsselmeer)</c:v>
                </c:pt>
                <c:pt idx="1">
                  <c:v>mp2</c:v>
                </c:pt>
                <c:pt idx="2">
                  <c:v>mp3</c:v>
                </c:pt>
                <c:pt idx="3">
                  <c:v>mp4</c:v>
                </c:pt>
                <c:pt idx="4">
                  <c:v>mp5</c:v>
                </c:pt>
                <c:pt idx="5">
                  <c:v>mp6</c:v>
                </c:pt>
                <c:pt idx="6">
                  <c:v>mp7</c:v>
                </c:pt>
                <c:pt idx="7">
                  <c:v>mp8</c:v>
                </c:pt>
              </c:strCache>
            </c:strRef>
          </c:cat>
          <c:val>
            <c:numRef>
              <c:f>'Fauna TOT.'!$E$33:$L$33</c:f>
              <c:numCache>
                <c:formatCode>General</c:formatCode>
                <c:ptCount val="8"/>
                <c:pt idx="0">
                  <c:v>23</c:v>
                </c:pt>
                <c:pt idx="1">
                  <c:v>0</c:v>
                </c:pt>
                <c:pt idx="2">
                  <c:v>2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ser>
          <c:idx val="1"/>
          <c:order val="1"/>
          <c:tx>
            <c:strRef>
              <c:f>'Fauna TOT.'!$D$32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solidFill>
                <a:prstClr val="black"/>
              </a:solidFill>
            </a:ln>
          </c:spPr>
          <c:cat>
            <c:strRef>
              <c:f>'Fauna TOT.'!$E$6:$L$6</c:f>
              <c:strCache>
                <c:ptCount val="8"/>
                <c:pt idx="0">
                  <c:v>mp 1 (IJsselmeer)</c:v>
                </c:pt>
                <c:pt idx="1">
                  <c:v>mp2</c:v>
                </c:pt>
                <c:pt idx="2">
                  <c:v>mp3</c:v>
                </c:pt>
                <c:pt idx="3">
                  <c:v>mp4</c:v>
                </c:pt>
                <c:pt idx="4">
                  <c:v>mp5</c:v>
                </c:pt>
                <c:pt idx="5">
                  <c:v>mp6</c:v>
                </c:pt>
                <c:pt idx="6">
                  <c:v>mp7</c:v>
                </c:pt>
                <c:pt idx="7">
                  <c:v>mp8</c:v>
                </c:pt>
              </c:strCache>
            </c:strRef>
          </c:cat>
          <c:val>
            <c:numRef>
              <c:f>'Fauna TOT.'!$E$32:$L$32</c:f>
              <c:numCache>
                <c:formatCode>General</c:formatCode>
                <c:ptCount val="8"/>
                <c:pt idx="0">
                  <c:v>132</c:v>
                </c:pt>
                <c:pt idx="1">
                  <c:v>17</c:v>
                </c:pt>
                <c:pt idx="2">
                  <c:v>14</c:v>
                </c:pt>
                <c:pt idx="3">
                  <c:v>0</c:v>
                </c:pt>
                <c:pt idx="4">
                  <c:v>4</c:v>
                </c:pt>
                <c:pt idx="5">
                  <c:v>0</c:v>
                </c:pt>
                <c:pt idx="6">
                  <c:v>2</c:v>
                </c:pt>
                <c:pt idx="7">
                  <c:v>0</c:v>
                </c:pt>
              </c:numCache>
            </c:numRef>
          </c:val>
        </c:ser>
        <c:ser>
          <c:idx val="0"/>
          <c:order val="2"/>
          <c:tx>
            <c:strRef>
              <c:f>'Fauna TOT.'!$D$31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1">
                <a:lumMod val="25000"/>
              </a:schemeClr>
            </a:solidFill>
            <a:ln>
              <a:solidFill>
                <a:prstClr val="black"/>
              </a:solidFill>
            </a:ln>
          </c:spPr>
          <c:cat>
            <c:strRef>
              <c:f>'Fauna TOT.'!$E$6:$L$6</c:f>
              <c:strCache>
                <c:ptCount val="8"/>
                <c:pt idx="0">
                  <c:v>mp 1 (IJsselmeer)</c:v>
                </c:pt>
                <c:pt idx="1">
                  <c:v>mp2</c:v>
                </c:pt>
                <c:pt idx="2">
                  <c:v>mp3</c:v>
                </c:pt>
                <c:pt idx="3">
                  <c:v>mp4</c:v>
                </c:pt>
                <c:pt idx="4">
                  <c:v>mp5</c:v>
                </c:pt>
                <c:pt idx="5">
                  <c:v>mp6</c:v>
                </c:pt>
                <c:pt idx="6">
                  <c:v>mp7</c:v>
                </c:pt>
                <c:pt idx="7">
                  <c:v>mp8</c:v>
                </c:pt>
              </c:strCache>
            </c:strRef>
          </c:cat>
          <c:val>
            <c:numRef>
              <c:f>'Fauna TOT.'!$E$31:$L$31</c:f>
              <c:numCache>
                <c:formatCode>General</c:formatCode>
                <c:ptCount val="8"/>
                <c:pt idx="0">
                  <c:v>120</c:v>
                </c:pt>
                <c:pt idx="1">
                  <c:v>67</c:v>
                </c:pt>
                <c:pt idx="2">
                  <c:v>91</c:v>
                </c:pt>
                <c:pt idx="3">
                  <c:v>37</c:v>
                </c:pt>
                <c:pt idx="4">
                  <c:v>55</c:v>
                </c:pt>
                <c:pt idx="5">
                  <c:v>84</c:v>
                </c:pt>
                <c:pt idx="6">
                  <c:v>28</c:v>
                </c:pt>
                <c:pt idx="7">
                  <c:v>21</c:v>
                </c:pt>
              </c:numCache>
            </c:numRef>
          </c:val>
        </c:ser>
        <c:gapWidth val="50"/>
        <c:axId val="101523456"/>
        <c:axId val="221795840"/>
      </c:barChart>
      <c:catAx>
        <c:axId val="101523456"/>
        <c:scaling>
          <c:orientation val="minMax"/>
        </c:scaling>
        <c:axPos val="b"/>
        <c:tickLblPos val="nextTo"/>
        <c:txPr>
          <a:bodyPr/>
          <a:lstStyle/>
          <a:p>
            <a:pPr>
              <a:defRPr sz="1050"/>
            </a:pPr>
            <a:endParaRPr lang="nl-NL"/>
          </a:p>
        </c:txPr>
        <c:crossAx val="221795840"/>
        <c:crosses val="autoZero"/>
        <c:auto val="1"/>
        <c:lblAlgn val="ctr"/>
        <c:lblOffset val="100"/>
      </c:catAx>
      <c:valAx>
        <c:axId val="221795840"/>
        <c:scaling>
          <c:orientation val="minMax"/>
        </c:scaling>
        <c:axPos val="l"/>
        <c:numFmt formatCode="General" sourceLinked="1"/>
        <c:tickLblPos val="nextTo"/>
        <c:txPr>
          <a:bodyPr/>
          <a:lstStyle/>
          <a:p>
            <a:pPr>
              <a:defRPr sz="1200"/>
            </a:pPr>
            <a:endParaRPr lang="nl-NL"/>
          </a:p>
        </c:txPr>
        <c:crossAx val="101523456"/>
        <c:crosses val="autoZero"/>
        <c:crossBetween val="between"/>
      </c:valAx>
      <c:spPr>
        <a:ln>
          <a:solidFill>
            <a:schemeClr val="tx1">
              <a:lumMod val="50000"/>
              <a:lumOff val="50000"/>
            </a:schemeClr>
          </a:solidFill>
        </a:ln>
      </c:spPr>
    </c:plotArea>
    <c:legend>
      <c:legendPos val="r"/>
      <c:layout>
        <c:manualLayout>
          <c:xMode val="edge"/>
          <c:yMode val="edge"/>
          <c:x val="0.77649070856025104"/>
          <c:y val="0.15729700191261586"/>
          <c:w val="0.17769765738064047"/>
          <c:h val="0.21689883007526281"/>
        </c:manualLayout>
      </c:layout>
      <c:overlay val="1"/>
      <c:spPr>
        <a:solidFill>
          <a:sysClr val="window" lastClr="FFFFFF"/>
        </a:solidFill>
        <a:ln>
          <a:solidFill>
            <a:sysClr val="windowText" lastClr="000000"/>
          </a:solidFill>
        </a:ln>
      </c:spPr>
      <c:txPr>
        <a:bodyPr/>
        <a:lstStyle/>
        <a:p>
          <a:pPr>
            <a:defRPr sz="1400"/>
          </a:pPr>
          <a:endParaRPr lang="nl-NL"/>
        </a:p>
      </c:txPr>
    </c:legend>
    <c:plotVisOnly val="1"/>
    <c:dispBlanksAs val="gap"/>
  </c:chart>
  <c:externalData r:id="rId1"/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nl-NL"/>
  <c:style val="3"/>
  <c:chart>
    <c:title>
      <c:tx>
        <c:rich>
          <a:bodyPr/>
          <a:lstStyle/>
          <a:p>
            <a:pPr>
              <a:defRPr/>
            </a:pPr>
            <a:r>
              <a:rPr lang="en-US"/>
              <a:t>Aantal soorten</a:t>
            </a:r>
          </a:p>
        </c:rich>
      </c:tx>
      <c:layout/>
    </c:title>
    <c:plotArea>
      <c:layout/>
      <c:barChart>
        <c:barDir val="col"/>
        <c:grouping val="clustered"/>
        <c:ser>
          <c:idx val="2"/>
          <c:order val="0"/>
          <c:tx>
            <c:strRef>
              <c:f>'Fauna TOT.'!$D$33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1">
                <a:lumMod val="90000"/>
              </a:schemeClr>
            </a:solidFill>
            <a:ln>
              <a:solidFill>
                <a:schemeClr val="tx1"/>
              </a:solidFill>
            </a:ln>
          </c:spPr>
          <c:cat>
            <c:strRef>
              <c:f>'Fauna TOT.'!$E$6:$L$6</c:f>
              <c:strCache>
                <c:ptCount val="8"/>
                <c:pt idx="0">
                  <c:v>mp 1 (IJsselmeer)</c:v>
                </c:pt>
                <c:pt idx="1">
                  <c:v>mp2</c:v>
                </c:pt>
                <c:pt idx="2">
                  <c:v>mp3</c:v>
                </c:pt>
                <c:pt idx="3">
                  <c:v>mp4</c:v>
                </c:pt>
                <c:pt idx="4">
                  <c:v>mp5</c:v>
                </c:pt>
                <c:pt idx="5">
                  <c:v>mp6</c:v>
                </c:pt>
                <c:pt idx="6">
                  <c:v>mp7</c:v>
                </c:pt>
                <c:pt idx="7">
                  <c:v>mp8</c:v>
                </c:pt>
              </c:strCache>
            </c:strRef>
          </c:cat>
          <c:val>
            <c:numRef>
              <c:f>'Fauna TOT.'!$E$38:$L$38</c:f>
              <c:numCache>
                <c:formatCode>General</c:formatCode>
                <c:ptCount val="8"/>
                <c:pt idx="0">
                  <c:v>5</c:v>
                </c:pt>
                <c:pt idx="1">
                  <c:v>0</c:v>
                </c:pt>
                <c:pt idx="2">
                  <c:v>1</c:v>
                </c:pt>
                <c:pt idx="3">
                  <c:v>0</c:v>
                </c:pt>
                <c:pt idx="4">
                  <c:v>1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ser>
          <c:idx val="1"/>
          <c:order val="1"/>
          <c:tx>
            <c:strRef>
              <c:f>'Fauna TOT.'!$D$32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solidFill>
                <a:schemeClr val="tx1"/>
              </a:solidFill>
            </a:ln>
          </c:spPr>
          <c:cat>
            <c:strRef>
              <c:f>'Fauna TOT.'!$E$6:$L$6</c:f>
              <c:strCache>
                <c:ptCount val="8"/>
                <c:pt idx="0">
                  <c:v>mp 1 (IJsselmeer)</c:v>
                </c:pt>
                <c:pt idx="1">
                  <c:v>mp2</c:v>
                </c:pt>
                <c:pt idx="2">
                  <c:v>mp3</c:v>
                </c:pt>
                <c:pt idx="3">
                  <c:v>mp4</c:v>
                </c:pt>
                <c:pt idx="4">
                  <c:v>mp5</c:v>
                </c:pt>
                <c:pt idx="5">
                  <c:v>mp6</c:v>
                </c:pt>
                <c:pt idx="6">
                  <c:v>mp7</c:v>
                </c:pt>
                <c:pt idx="7">
                  <c:v>mp8</c:v>
                </c:pt>
              </c:strCache>
            </c:strRef>
          </c:cat>
          <c:val>
            <c:numRef>
              <c:f>'Fauna TOT.'!$E$37:$L$37</c:f>
              <c:numCache>
                <c:formatCode>General</c:formatCode>
                <c:ptCount val="8"/>
                <c:pt idx="0">
                  <c:v>9</c:v>
                </c:pt>
                <c:pt idx="1">
                  <c:v>2</c:v>
                </c:pt>
                <c:pt idx="2">
                  <c:v>4</c:v>
                </c:pt>
                <c:pt idx="3">
                  <c:v>0</c:v>
                </c:pt>
                <c:pt idx="4">
                  <c:v>3</c:v>
                </c:pt>
                <c:pt idx="5">
                  <c:v>0</c:v>
                </c:pt>
                <c:pt idx="6">
                  <c:v>2</c:v>
                </c:pt>
                <c:pt idx="7">
                  <c:v>0</c:v>
                </c:pt>
              </c:numCache>
            </c:numRef>
          </c:val>
        </c:ser>
        <c:ser>
          <c:idx val="0"/>
          <c:order val="2"/>
          <c:tx>
            <c:strRef>
              <c:f>'Fauna TOT.'!$D$31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1">
                <a:lumMod val="25000"/>
              </a:schemeClr>
            </a:solidFill>
            <a:ln>
              <a:solidFill>
                <a:prstClr val="black"/>
              </a:solidFill>
            </a:ln>
          </c:spPr>
          <c:cat>
            <c:strRef>
              <c:f>'Fauna TOT.'!$E$6:$L$6</c:f>
              <c:strCache>
                <c:ptCount val="8"/>
                <c:pt idx="0">
                  <c:v>mp 1 (IJsselmeer)</c:v>
                </c:pt>
                <c:pt idx="1">
                  <c:v>mp2</c:v>
                </c:pt>
                <c:pt idx="2">
                  <c:v>mp3</c:v>
                </c:pt>
                <c:pt idx="3">
                  <c:v>mp4</c:v>
                </c:pt>
                <c:pt idx="4">
                  <c:v>mp5</c:v>
                </c:pt>
                <c:pt idx="5">
                  <c:v>mp6</c:v>
                </c:pt>
                <c:pt idx="6">
                  <c:v>mp7</c:v>
                </c:pt>
                <c:pt idx="7">
                  <c:v>mp8</c:v>
                </c:pt>
              </c:strCache>
            </c:strRef>
          </c:cat>
          <c:val>
            <c:numRef>
              <c:f>'Fauna TOT.'!$E$36:$L$36</c:f>
              <c:numCache>
                <c:formatCode>General</c:formatCode>
                <c:ptCount val="8"/>
                <c:pt idx="0">
                  <c:v>6</c:v>
                </c:pt>
                <c:pt idx="1">
                  <c:v>7</c:v>
                </c:pt>
                <c:pt idx="2">
                  <c:v>10</c:v>
                </c:pt>
                <c:pt idx="3">
                  <c:v>4</c:v>
                </c:pt>
                <c:pt idx="4">
                  <c:v>5</c:v>
                </c:pt>
                <c:pt idx="5">
                  <c:v>5</c:v>
                </c:pt>
                <c:pt idx="6">
                  <c:v>4</c:v>
                </c:pt>
                <c:pt idx="7">
                  <c:v>2</c:v>
                </c:pt>
              </c:numCache>
            </c:numRef>
          </c:val>
        </c:ser>
        <c:gapWidth val="50"/>
        <c:axId val="228667776"/>
        <c:axId val="228669312"/>
      </c:barChart>
      <c:catAx>
        <c:axId val="228667776"/>
        <c:scaling>
          <c:orientation val="minMax"/>
        </c:scaling>
        <c:axPos val="b"/>
        <c:tickLblPos val="nextTo"/>
        <c:txPr>
          <a:bodyPr/>
          <a:lstStyle/>
          <a:p>
            <a:pPr>
              <a:defRPr sz="1050"/>
            </a:pPr>
            <a:endParaRPr lang="nl-NL"/>
          </a:p>
        </c:txPr>
        <c:crossAx val="228669312"/>
        <c:crosses val="autoZero"/>
        <c:auto val="1"/>
        <c:lblAlgn val="ctr"/>
        <c:lblOffset val="100"/>
      </c:catAx>
      <c:valAx>
        <c:axId val="228669312"/>
        <c:scaling>
          <c:orientation val="minMax"/>
        </c:scaling>
        <c:axPos val="l"/>
        <c:numFmt formatCode="General" sourceLinked="1"/>
        <c:tickLblPos val="nextTo"/>
        <c:txPr>
          <a:bodyPr/>
          <a:lstStyle/>
          <a:p>
            <a:pPr>
              <a:defRPr sz="1200"/>
            </a:pPr>
            <a:endParaRPr lang="nl-NL"/>
          </a:p>
        </c:txPr>
        <c:crossAx val="228667776"/>
        <c:crosses val="autoZero"/>
        <c:crossBetween val="between"/>
      </c:valAx>
      <c:spPr>
        <a:ln>
          <a:solidFill>
            <a:schemeClr val="tx1">
              <a:lumMod val="50000"/>
              <a:lumOff val="50000"/>
            </a:schemeClr>
          </a:solidFill>
        </a:ln>
      </c:spPr>
    </c:plotArea>
    <c:legend>
      <c:legendPos val="r"/>
      <c:layout>
        <c:manualLayout>
          <c:xMode val="edge"/>
          <c:yMode val="edge"/>
          <c:x val="0.78556739092250616"/>
          <c:y val="0.15729700191261592"/>
          <c:w val="0.16862090067875909"/>
          <c:h val="0.21689883007526295"/>
        </c:manualLayout>
      </c:layout>
      <c:overlay val="1"/>
      <c:spPr>
        <a:solidFill>
          <a:sysClr val="window" lastClr="FFFFFF"/>
        </a:solidFill>
        <a:ln>
          <a:solidFill>
            <a:sysClr val="windowText" lastClr="000000"/>
          </a:solidFill>
        </a:ln>
      </c:spPr>
      <c:txPr>
        <a:bodyPr/>
        <a:lstStyle/>
        <a:p>
          <a:pPr>
            <a:defRPr sz="1400"/>
          </a:pPr>
          <a:endParaRPr lang="nl-NL"/>
        </a:p>
      </c:txPr>
    </c:legend>
    <c:plotVisOnly val="1"/>
    <c:dispBlanksAs val="gap"/>
  </c:chart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nl-NL"/>
  <c:chart>
    <c:plotArea>
      <c:layout/>
      <c:barChart>
        <c:barDir val="col"/>
        <c:grouping val="stacked"/>
        <c:ser>
          <c:idx val="2"/>
          <c:order val="0"/>
          <c:tx>
            <c:strRef>
              <c:f>overzicht!$C$30</c:f>
              <c:strCache>
                <c:ptCount val="1"/>
                <c:pt idx="0">
                  <c:v>Vlinders</c:v>
                </c:pt>
              </c:strCache>
            </c:strRef>
          </c:tx>
          <c:spPr>
            <a:solidFill>
              <a:schemeClr val="accent1">
                <a:lumMod val="90000"/>
              </a:schemeClr>
            </a:solidFill>
            <a:ln>
              <a:solidFill>
                <a:sysClr val="windowText" lastClr="000000"/>
              </a:solidFill>
            </a:ln>
          </c:spPr>
          <c:cat>
            <c:numRef>
              <c:f>overzicht!$D$29:$H$29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overzicht!$D$30:$H$30</c:f>
              <c:numCache>
                <c:formatCode>General</c:formatCode>
                <c:ptCount val="5"/>
                <c:pt idx="0">
                  <c:v>6</c:v>
                </c:pt>
                <c:pt idx="1">
                  <c:v>7</c:v>
                </c:pt>
                <c:pt idx="2">
                  <c:v>0</c:v>
                </c:pt>
                <c:pt idx="3">
                  <c:v>9</c:v>
                </c:pt>
                <c:pt idx="4">
                  <c:v>11</c:v>
                </c:pt>
              </c:numCache>
            </c:numRef>
          </c:val>
        </c:ser>
        <c:ser>
          <c:idx val="0"/>
          <c:order val="1"/>
          <c:tx>
            <c:strRef>
              <c:f>overzicht!$C$31</c:f>
              <c:strCache>
                <c:ptCount val="1"/>
                <c:pt idx="0">
                  <c:v>Libellen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solidFill>
                <a:schemeClr val="tx1"/>
              </a:solidFill>
            </a:ln>
          </c:spPr>
          <c:cat>
            <c:numRef>
              <c:f>overzicht!$D$29:$H$29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overzicht!$D$31:$H$31</c:f>
              <c:numCache>
                <c:formatCode>General</c:formatCode>
                <c:ptCount val="5"/>
                <c:pt idx="0">
                  <c:v>4</c:v>
                </c:pt>
                <c:pt idx="1">
                  <c:v>3</c:v>
                </c:pt>
                <c:pt idx="2">
                  <c:v>0</c:v>
                </c:pt>
                <c:pt idx="3">
                  <c:v>2</c:v>
                </c:pt>
                <c:pt idx="4">
                  <c:v>6</c:v>
                </c:pt>
              </c:numCache>
            </c:numRef>
          </c:val>
        </c:ser>
        <c:overlap val="100"/>
        <c:axId val="88912256"/>
        <c:axId val="88913792"/>
      </c:barChart>
      <c:catAx>
        <c:axId val="8891225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/>
            </a:pPr>
            <a:endParaRPr lang="nl-NL"/>
          </a:p>
        </c:txPr>
        <c:crossAx val="88913792"/>
        <c:crosses val="autoZero"/>
        <c:auto val="1"/>
        <c:lblAlgn val="ctr"/>
        <c:lblOffset val="100"/>
      </c:catAx>
      <c:valAx>
        <c:axId val="88913792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/>
                  <a:t>Aantal soorten</a:t>
                </a:r>
              </a:p>
            </c:rich>
          </c:tx>
          <c:layout/>
        </c:title>
        <c:numFmt formatCode="General" sourceLinked="1"/>
        <c:tickLblPos val="nextTo"/>
        <c:txPr>
          <a:bodyPr/>
          <a:lstStyle/>
          <a:p>
            <a:pPr>
              <a:defRPr sz="1100"/>
            </a:pPr>
            <a:endParaRPr lang="nl-NL"/>
          </a:p>
        </c:txPr>
        <c:crossAx val="88912256"/>
        <c:crosses val="autoZero"/>
        <c:crossBetween val="between"/>
      </c:valAx>
      <c:spPr>
        <a:noFill/>
        <a:ln>
          <a:solidFill>
            <a:schemeClr val="tx1">
              <a:lumMod val="50000"/>
              <a:lumOff val="50000"/>
            </a:schemeClr>
          </a:solidFill>
        </a:ln>
      </c:spPr>
    </c:plotArea>
    <c:legend>
      <c:legendPos val="l"/>
      <c:layout>
        <c:manualLayout>
          <c:xMode val="edge"/>
          <c:yMode val="edge"/>
          <c:x val="0.20277777777777778"/>
          <c:y val="8.2949475065616798E-2"/>
          <c:w val="0.18762773403324584"/>
          <c:h val="0.21221274424030334"/>
        </c:manualLayout>
      </c:layout>
      <c:overlay val="1"/>
      <c:spPr>
        <a:solidFill>
          <a:sysClr val="window" lastClr="FFFFFF"/>
        </a:solidFill>
        <a:ln>
          <a:solidFill>
            <a:schemeClr val="tx1"/>
          </a:solidFill>
        </a:ln>
      </c:spPr>
      <c:txPr>
        <a:bodyPr/>
        <a:lstStyle/>
        <a:p>
          <a:pPr>
            <a:defRPr sz="1400"/>
          </a:pPr>
          <a:endParaRPr lang="nl-NL"/>
        </a:p>
      </c:txPr>
    </c:legend>
    <c:plotVisOnly val="1"/>
  </c:chart>
  <c:externalData r:id="rId1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0.2604</cdr:x>
      <cdr:y>0.02532</cdr:y>
    </cdr:from>
    <cdr:to>
      <cdr:x>0.62025</cdr:x>
      <cdr:y>0.04747</cdr:y>
    </cdr:to>
    <cdr:sp macro="" textlink="">
      <cdr:nvSpPr>
        <cdr:cNvPr id="2" name="Tekstvak 1"/>
        <cdr:cNvSpPr txBox="1"/>
      </cdr:nvSpPr>
      <cdr:spPr>
        <a:xfrm xmlns:a="http://schemas.openxmlformats.org/drawingml/2006/main">
          <a:off x="1371601" y="76200"/>
          <a:ext cx="1895475" cy="666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nl-NL" sz="110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2813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 altLang="nl-NL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4813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2813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5958869B-6ED6-4086-82F4-634AC6B24402}" type="datetime4">
              <a:rPr lang="nl-NL" altLang="nl-NL"/>
              <a:pPr>
                <a:defRPr/>
              </a:pPr>
              <a:t>13 oktober 2016</a:t>
            </a:fld>
            <a:endParaRPr lang="nl-NL" altLang="nl-NL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4813" cy="4968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defTabSz="912813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 altLang="nl-NL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28163"/>
            <a:ext cx="2944813" cy="4968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defTabSz="912813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7FE0A27F-C155-48CF-97BC-AC4AC9357081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="" xmlns:p14="http://schemas.microsoft.com/office/powerpoint/2010/main" val="22943346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2813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 altLang="nl-NL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4813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2813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9B1C32ED-0CD5-48D8-85AE-58C059BCF9CA}" type="datetime4">
              <a:rPr lang="nl-NL" altLang="nl-NL"/>
              <a:pPr>
                <a:defRPr/>
              </a:pPr>
              <a:t>13 oktober 2016</a:t>
            </a:fld>
            <a:endParaRPr lang="nl-NL" altLang="nl-NL"/>
          </a:p>
        </p:txBody>
      </p:sp>
      <p:sp>
        <p:nvSpPr>
          <p:cNvPr id="880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4113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noProof="0" smtClean="0"/>
              <a:t>Klik om de opmaakprofielen van de modeltekst te bewerken</a:t>
            </a:r>
          </a:p>
          <a:p>
            <a:pPr lvl="1"/>
            <a:r>
              <a:rPr lang="nl-NL" noProof="0" smtClean="0"/>
              <a:t>Tweede niveau</a:t>
            </a:r>
          </a:p>
          <a:p>
            <a:pPr lvl="2"/>
            <a:r>
              <a:rPr lang="nl-NL" noProof="0" smtClean="0"/>
              <a:t>Derde niveau</a:t>
            </a:r>
          </a:p>
          <a:p>
            <a:pPr lvl="3"/>
            <a:r>
              <a:rPr lang="nl-NL" noProof="0" smtClean="0"/>
              <a:t>Vierde niveau</a:t>
            </a:r>
          </a:p>
          <a:p>
            <a:pPr lvl="4"/>
            <a:r>
              <a:rPr lang="nl-NL" noProof="0" smtClean="0"/>
              <a:t>Vijfde niveau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4813" cy="4968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defTabSz="912813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 altLang="nl-NL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28163"/>
            <a:ext cx="2944813" cy="4968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defTabSz="912813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8AB3CCE4-BAAC-4B34-9266-AA88F3CD963B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="" xmlns:p14="http://schemas.microsoft.com/office/powerpoint/2010/main" val="1157505248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56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28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00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72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P1090450.JPG"/>
          <p:cNvPicPr>
            <a:picLocks noChangeAspect="1"/>
          </p:cNvPicPr>
          <p:nvPr userDrawn="1"/>
        </p:nvPicPr>
        <p:blipFill>
          <a:blip r:embed="rId2" cstate="print"/>
          <a:srcRect b="18550"/>
          <a:stretch>
            <a:fillRect/>
          </a:stretch>
        </p:blipFill>
        <p:spPr>
          <a:xfrm>
            <a:off x="1" y="0"/>
            <a:ext cx="4162698" cy="2542903"/>
          </a:xfrm>
          <a:prstGeom prst="rect">
            <a:avLst/>
          </a:prstGeom>
        </p:spPr>
      </p:pic>
      <p:pic>
        <p:nvPicPr>
          <p:cNvPr id="5" name="Picture 9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333375"/>
            <a:ext cx="2170112" cy="99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0" y="1595438"/>
            <a:ext cx="9144000" cy="319087"/>
          </a:xfrm>
          <a:prstGeom prst="rect">
            <a:avLst/>
          </a:prstGeom>
          <a:solidFill>
            <a:srgbClr val="7FA1B6">
              <a:alpha val="25098"/>
            </a:srgbClr>
          </a:solidFill>
          <a:ln>
            <a:noFill/>
          </a:ln>
          <a:extLst/>
        </p:spPr>
        <p:txBody>
          <a:bodyPr wrap="none" anchor="ctr"/>
          <a:lstStyle>
            <a:lvl1pPr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GB" altLang="nl-NL" smtClean="0">
              <a:cs typeface="+mn-cs"/>
            </a:endParaRP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0" y="1914525"/>
            <a:ext cx="9144000" cy="319088"/>
          </a:xfrm>
          <a:prstGeom prst="rect">
            <a:avLst/>
          </a:prstGeom>
          <a:solidFill>
            <a:srgbClr val="7FA1B6">
              <a:alpha val="50195"/>
            </a:srgbClr>
          </a:solidFill>
          <a:ln>
            <a:noFill/>
          </a:ln>
          <a:extLst/>
        </p:spPr>
        <p:txBody>
          <a:bodyPr wrap="none" anchor="ctr"/>
          <a:lstStyle>
            <a:lvl1pPr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GB" altLang="nl-NL" smtClean="0">
              <a:cs typeface="+mn-cs"/>
            </a:endParaRPr>
          </a:p>
        </p:txBody>
      </p: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0" y="2233613"/>
            <a:ext cx="9144000" cy="319087"/>
          </a:xfrm>
          <a:prstGeom prst="rect">
            <a:avLst/>
          </a:prstGeom>
          <a:solidFill>
            <a:srgbClr val="7FA1B6">
              <a:alpha val="74901"/>
            </a:srgbClr>
          </a:solidFill>
          <a:ln>
            <a:noFill/>
          </a:ln>
          <a:extLst/>
        </p:spPr>
        <p:txBody>
          <a:bodyPr wrap="none" lIns="82945" tIns="41473" rIns="82945" bIns="41473" anchor="ctr"/>
          <a:lstStyle>
            <a:lvl1pPr defTabSz="4143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143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143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143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143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14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14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14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14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>
              <a:lnSpc>
                <a:spcPct val="80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nl-NL" sz="1600" smtClean="0">
              <a:solidFill>
                <a:schemeClr val="bg1"/>
              </a:solidFill>
              <a:ea typeface="MS Gothic" pitchFamily="49" charset="-128"/>
              <a:cs typeface="+mn-cs"/>
            </a:endParaRPr>
          </a:p>
        </p:txBody>
      </p:sp>
      <p:sp>
        <p:nvSpPr>
          <p:cNvPr id="9" name="Line 13"/>
          <p:cNvSpPr>
            <a:spLocks noChangeShapeType="1"/>
          </p:cNvSpPr>
          <p:nvPr/>
        </p:nvSpPr>
        <p:spPr bwMode="auto">
          <a:xfrm>
            <a:off x="0" y="1914525"/>
            <a:ext cx="9144000" cy="1588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10" name="Line 14"/>
          <p:cNvSpPr>
            <a:spLocks noChangeShapeType="1"/>
          </p:cNvSpPr>
          <p:nvPr/>
        </p:nvSpPr>
        <p:spPr bwMode="auto">
          <a:xfrm>
            <a:off x="0" y="2233613"/>
            <a:ext cx="9144000" cy="1587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11" name="Line 15"/>
          <p:cNvSpPr>
            <a:spLocks noChangeShapeType="1"/>
          </p:cNvSpPr>
          <p:nvPr/>
        </p:nvSpPr>
        <p:spPr bwMode="auto">
          <a:xfrm>
            <a:off x="0" y="1595438"/>
            <a:ext cx="9144000" cy="1587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057400" y="3076575"/>
            <a:ext cx="6618288" cy="885825"/>
          </a:xfrm>
        </p:spPr>
        <p:txBody>
          <a:bodyPr tIns="0" bIns="0"/>
          <a:lstStyle>
            <a:lvl1pPr>
              <a:defRPr>
                <a:solidFill>
                  <a:srgbClr val="008BBF"/>
                </a:solidFill>
              </a:defRPr>
            </a:lvl1pPr>
          </a:lstStyle>
          <a:p>
            <a:pPr lvl="0"/>
            <a:r>
              <a:rPr lang="nl-NL" noProof="0" smtClean="0"/>
              <a:t>Klik om het opmaakprofiel te bewerken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057400" y="4113213"/>
            <a:ext cx="6618288" cy="1144587"/>
          </a:xfrm>
        </p:spPr>
        <p:txBody>
          <a:bodyPr/>
          <a:lstStyle>
            <a:lvl1pPr marL="0" indent="0">
              <a:defRPr>
                <a:solidFill>
                  <a:srgbClr val="008BBF"/>
                </a:solidFill>
              </a:defRPr>
            </a:lvl1pPr>
          </a:lstStyle>
          <a:p>
            <a:pPr lvl="0"/>
            <a:r>
              <a:rPr lang="nl-NL" noProof="0" smtClean="0"/>
              <a:t>Klik om het opmaakprofiel van de modelondertitel te bewerken</a:t>
            </a:r>
          </a:p>
        </p:txBody>
      </p:sp>
      <p:sp>
        <p:nvSpPr>
          <p:cNvPr id="12" name="Rectangle 17"/>
          <p:cNvSpPr>
            <a:spLocks noGrp="1" noChangeArrowheads="1"/>
          </p:cNvSpPr>
          <p:nvPr>
            <p:ph type="dt" sz="quarter" idx="10"/>
          </p:nvPr>
        </p:nvSpPr>
        <p:spPr>
          <a:xfrm>
            <a:off x="2057400" y="5803900"/>
            <a:ext cx="6618288" cy="338138"/>
          </a:xfrm>
        </p:spPr>
        <p:txBody>
          <a:bodyPr/>
          <a:lstStyle>
            <a:lvl1pPr>
              <a:defRPr sz="1600"/>
            </a:lvl1pPr>
          </a:lstStyle>
          <a:p>
            <a:pPr>
              <a:defRPr/>
            </a:pPr>
            <a:fld id="{1081475D-7B1B-4273-A2D6-EBB090BFC67D}" type="datetime4">
              <a:rPr lang="nl-NL" altLang="nl-NL"/>
              <a:pPr>
                <a:defRPr/>
              </a:pPr>
              <a:t>13 oktober 2016</a:t>
            </a:fld>
            <a:endParaRPr lang="nl-NL" altLang="nl-NL"/>
          </a:p>
        </p:txBody>
      </p:sp>
    </p:spTree>
    <p:extLst>
      <p:ext uri="{BB962C8B-B14F-4D97-AF65-F5344CB8AC3E}">
        <p14:creationId xmlns="" xmlns:p14="http://schemas.microsoft.com/office/powerpoint/2010/main" val="17023931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87377-9ED2-4468-8C39-15DF8D9F4CB3}" type="datetime4">
              <a:rPr lang="nl-NL" altLang="nl-NL"/>
              <a:pPr>
                <a:defRPr/>
              </a:pPr>
              <a:t>13 oktober 2016</a:t>
            </a:fld>
            <a:endParaRPr lang="nl-NL" alt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348E32-2833-4532-A9A3-71170D9F7005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="" xmlns:p14="http://schemas.microsoft.com/office/powerpoint/2010/main" val="1650015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5300" y="233363"/>
            <a:ext cx="2047875" cy="5549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6913" y="233363"/>
            <a:ext cx="5995987" cy="55499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8AB8DA-E6E8-4B68-9577-8BCDD73DD579}" type="datetime4">
              <a:rPr lang="nl-NL" altLang="nl-NL"/>
              <a:pPr>
                <a:defRPr/>
              </a:pPr>
              <a:t>13 oktober 2016</a:t>
            </a:fld>
            <a:endParaRPr lang="nl-NL" alt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FB6DB5-D894-4F1E-88F2-BCA48168630C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="" xmlns:p14="http://schemas.microsoft.com/office/powerpoint/2010/main" val="2097549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2D9891-D948-4C39-802D-35B23EF564AF}" type="datetime4">
              <a:rPr lang="nl-NL" altLang="nl-NL"/>
              <a:pPr>
                <a:defRPr/>
              </a:pPr>
              <a:t>13 oktober 2016</a:t>
            </a:fld>
            <a:endParaRPr lang="nl-NL" altLang="nl-NL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0788FD-5205-421D-AE4B-938C63C28E32}" type="slidenum">
              <a:rPr lang="nl-NL" altLang="nl-NL"/>
              <a:pPr>
                <a:defRPr/>
              </a:pPr>
              <a:t>‹nr.›</a:t>
            </a:fld>
            <a:endParaRPr lang="nl-NL" altLang="nl-NL" dirty="0"/>
          </a:p>
        </p:txBody>
      </p:sp>
    </p:spTree>
    <p:extLst>
      <p:ext uri="{BB962C8B-B14F-4D97-AF65-F5344CB8AC3E}">
        <p14:creationId xmlns="" xmlns:p14="http://schemas.microsoft.com/office/powerpoint/2010/main" val="1401191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24FB56-7750-483E-8AB3-903D5CE9C262}" type="datetime4">
              <a:rPr lang="nl-NL" altLang="nl-NL"/>
              <a:pPr>
                <a:defRPr/>
              </a:pPr>
              <a:t>13 oktober 2016</a:t>
            </a:fld>
            <a:endParaRPr lang="nl-NL" alt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6C1330-495E-417B-84F1-52E7DEA2CDB7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="" xmlns:p14="http://schemas.microsoft.com/office/powerpoint/2010/main" val="97891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6913" y="1482725"/>
            <a:ext cx="3860800" cy="43005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0113" y="1482725"/>
            <a:ext cx="3860800" cy="43005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9EA3DE-8173-4300-A5B4-47D0CAFE054C}" type="datetime4">
              <a:rPr lang="nl-NL" altLang="nl-NL"/>
              <a:pPr>
                <a:defRPr/>
              </a:pPr>
              <a:t>13 oktober 2016</a:t>
            </a:fld>
            <a:endParaRPr lang="nl-NL" alt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E49241-B18D-42B9-8003-7DD3721C7ABA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="" xmlns:p14="http://schemas.microsoft.com/office/powerpoint/2010/main" val="3010267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46B186-0CC2-423D-859E-D87BFC2B94F7}" type="datetime4">
              <a:rPr lang="nl-NL" altLang="nl-NL"/>
              <a:pPr>
                <a:defRPr/>
              </a:pPr>
              <a:t>13 oktober 2016</a:t>
            </a:fld>
            <a:endParaRPr lang="nl-NL" altLang="nl-NL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573FB8-9371-42BD-B351-D08BFAE8B693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="" xmlns:p14="http://schemas.microsoft.com/office/powerpoint/2010/main" val="3480383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C172A8-51D4-4B72-80A8-05965860A3A4}" type="datetime4">
              <a:rPr lang="nl-NL" altLang="nl-NL"/>
              <a:pPr>
                <a:defRPr/>
              </a:pPr>
              <a:t>13 oktober 2016</a:t>
            </a:fld>
            <a:endParaRPr lang="nl-NL" altLang="nl-N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CF92BA-1E6A-47A5-8A12-BB6C2966463F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="" xmlns:p14="http://schemas.microsoft.com/office/powerpoint/2010/main" val="2121259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6B3616-B4B8-4565-B50D-0B0FABCCDFF2}" type="datetime4">
              <a:rPr lang="nl-NL" altLang="nl-NL"/>
              <a:pPr>
                <a:defRPr/>
              </a:pPr>
              <a:t>13 oktober 2016</a:t>
            </a:fld>
            <a:endParaRPr lang="nl-NL" altLang="nl-NL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BC2CA5-41B5-4835-BAD5-8FF4043105CA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="" xmlns:p14="http://schemas.microsoft.com/office/powerpoint/2010/main" val="2250189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7D2489-043B-4C17-A228-3BB4EAB25FF6}" type="datetime4">
              <a:rPr lang="nl-NL" altLang="nl-NL"/>
              <a:pPr>
                <a:defRPr/>
              </a:pPr>
              <a:t>13 oktober 2016</a:t>
            </a:fld>
            <a:endParaRPr lang="nl-NL" alt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04FF5F-3AF0-4EF9-88AC-7668214661AE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="" xmlns:p14="http://schemas.microsoft.com/office/powerpoint/2010/main" val="1943144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1AE40A-2633-413B-B6D0-9B42B5EF07FF}" type="datetime4">
              <a:rPr lang="nl-NL" altLang="nl-NL"/>
              <a:pPr>
                <a:defRPr/>
              </a:pPr>
              <a:t>13 oktober 2016</a:t>
            </a:fld>
            <a:endParaRPr lang="nl-NL" alt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C1C496-A017-4780-BCDA-B6FA6A0BBD45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="" xmlns:p14="http://schemas.microsoft.com/office/powerpoint/2010/main" val="1021745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0" y="-1588"/>
            <a:ext cx="9123363" cy="954088"/>
          </a:xfrm>
          <a:prstGeom prst="rect">
            <a:avLst/>
          </a:prstGeom>
          <a:solidFill>
            <a:srgbClr val="A6A698"/>
          </a:solidFill>
          <a:ln>
            <a:noFill/>
          </a:ln>
          <a:extLst/>
        </p:spPr>
        <p:txBody>
          <a:bodyPr wrap="none" anchor="ctr"/>
          <a:lstStyle>
            <a:lvl1pPr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GB" altLang="nl-NL" smtClean="0">
              <a:cs typeface="+mn-cs"/>
            </a:endParaRPr>
          </a:p>
        </p:txBody>
      </p:sp>
      <p:pic>
        <p:nvPicPr>
          <p:cNvPr id="19" name="Afbeelding 18" descr="snoek.JPG"/>
          <p:cNvPicPr>
            <a:picLocks noChangeAspect="1"/>
          </p:cNvPicPr>
          <p:nvPr userDrawn="1"/>
        </p:nvPicPr>
        <p:blipFill>
          <a:blip r:embed="rId13" cstate="print"/>
          <a:srcRect r="3379"/>
          <a:stretch>
            <a:fillRect/>
          </a:stretch>
        </p:blipFill>
        <p:spPr>
          <a:xfrm>
            <a:off x="7649932" y="0"/>
            <a:ext cx="1494068" cy="931817"/>
          </a:xfrm>
          <a:prstGeom prst="rect">
            <a:avLst/>
          </a:prstGeom>
        </p:spPr>
      </p:pic>
      <p:pic>
        <p:nvPicPr>
          <p:cNvPr id="18" name="Afbeelding 17" descr="Grutto.JPG"/>
          <p:cNvPicPr>
            <a:picLocks noChangeAspect="1"/>
          </p:cNvPicPr>
          <p:nvPr userDrawn="1"/>
        </p:nvPicPr>
        <p:blipFill>
          <a:blip r:embed="rId14" cstate="print"/>
          <a:srcRect b="7107"/>
          <a:stretch>
            <a:fillRect/>
          </a:stretch>
        </p:blipFill>
        <p:spPr>
          <a:xfrm>
            <a:off x="5782492" y="0"/>
            <a:ext cx="1603438" cy="940526"/>
          </a:xfrm>
          <a:prstGeom prst="rect">
            <a:avLst/>
          </a:prstGeom>
        </p:spPr>
      </p:pic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6913" y="1482725"/>
            <a:ext cx="7874000" cy="430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nl-NL" smtClean="0"/>
              <a:t>Klik om de opmaakprofielen van de modeltekst te bewerken</a:t>
            </a:r>
          </a:p>
          <a:p>
            <a:pPr lvl="1"/>
            <a:r>
              <a:rPr lang="en-GB" altLang="nl-NL" smtClean="0"/>
              <a:t>Tweede niveau</a:t>
            </a:r>
          </a:p>
          <a:p>
            <a:pPr lvl="2"/>
            <a:r>
              <a:rPr lang="en-GB" altLang="nl-NL" smtClean="0"/>
              <a:t>Derde niveau</a:t>
            </a:r>
          </a:p>
          <a:p>
            <a:pPr lvl="3"/>
            <a:r>
              <a:rPr lang="en-GB" altLang="nl-NL" smtClean="0"/>
              <a:t>Vierde niveau</a:t>
            </a:r>
          </a:p>
          <a:p>
            <a:pPr lvl="4"/>
            <a:r>
              <a:rPr lang="en-GB" altLang="nl-NL" smtClean="0"/>
              <a:t>Vijfde niveau</a:t>
            </a:r>
          </a:p>
          <a:p>
            <a:pPr lvl="0"/>
            <a:endParaRPr lang="nl-NL" altLang="nl-NL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122613" y="6613525"/>
            <a:ext cx="1436687" cy="3206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8BBF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F0DA0246-314A-46B5-9897-A9E014F57642}" type="datetime4">
              <a:rPr lang="nl-NL" altLang="nl-NL"/>
              <a:pPr>
                <a:defRPr/>
              </a:pPr>
              <a:t>13 oktober 2016</a:t>
            </a:fld>
            <a:endParaRPr lang="nl-NL" altLang="nl-NL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85800" y="6613525"/>
            <a:ext cx="2439988" cy="3206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rgbClr val="008BBF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 altLang="nl-NL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483100" y="6613525"/>
            <a:ext cx="468313" cy="3206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8BBF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E3DC6F7E-1419-4322-802B-5FA3067A8459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  <p:sp>
        <p:nvSpPr>
          <p:cNvPr id="1033" name="Rectangle 10"/>
          <p:cNvSpPr>
            <a:spLocks noChangeArrowheads="1"/>
          </p:cNvSpPr>
          <p:nvPr/>
        </p:nvSpPr>
        <p:spPr bwMode="auto">
          <a:xfrm>
            <a:off x="3219" y="0"/>
            <a:ext cx="9123363" cy="319088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  <a:extLst/>
        </p:spPr>
        <p:txBody>
          <a:bodyPr wrap="none" anchor="ctr"/>
          <a:lstStyle>
            <a:lvl1pPr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GB" altLang="nl-NL" smtClean="0">
              <a:cs typeface="+mn-cs"/>
            </a:endParaRPr>
          </a:p>
        </p:txBody>
      </p:sp>
      <p:sp>
        <p:nvSpPr>
          <p:cNvPr id="1034" name="Rectangle 11"/>
          <p:cNvSpPr>
            <a:spLocks noChangeArrowheads="1"/>
          </p:cNvSpPr>
          <p:nvPr/>
        </p:nvSpPr>
        <p:spPr bwMode="auto">
          <a:xfrm>
            <a:off x="0" y="317500"/>
            <a:ext cx="9123363" cy="317500"/>
          </a:xfrm>
          <a:prstGeom prst="rect">
            <a:avLst/>
          </a:prstGeom>
          <a:solidFill>
            <a:schemeClr val="tx1">
              <a:alpha val="34901"/>
            </a:schemeClr>
          </a:solidFill>
          <a:ln>
            <a:noFill/>
          </a:ln>
          <a:extLst/>
        </p:spPr>
        <p:txBody>
          <a:bodyPr wrap="none" anchor="ctr"/>
          <a:lstStyle>
            <a:lvl1pPr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GB" altLang="nl-NL" smtClean="0">
              <a:cs typeface="+mn-cs"/>
            </a:endParaRPr>
          </a:p>
        </p:txBody>
      </p:sp>
      <p:sp>
        <p:nvSpPr>
          <p:cNvPr id="1035" name="Rectangle 12"/>
          <p:cNvSpPr>
            <a:spLocks noChangeArrowheads="1"/>
          </p:cNvSpPr>
          <p:nvPr/>
        </p:nvSpPr>
        <p:spPr bwMode="auto">
          <a:xfrm>
            <a:off x="0" y="635000"/>
            <a:ext cx="9123363" cy="317500"/>
          </a:xfrm>
          <a:prstGeom prst="rect">
            <a:avLst/>
          </a:prstGeom>
          <a:solidFill>
            <a:schemeClr val="tx1">
              <a:alpha val="50195"/>
            </a:schemeClr>
          </a:solidFill>
          <a:ln>
            <a:noFill/>
          </a:ln>
          <a:extLst/>
        </p:spPr>
        <p:txBody>
          <a:bodyPr wrap="none" lIns="82945" tIns="41473" rIns="82945" bIns="41473" anchor="ctr"/>
          <a:lstStyle>
            <a:lvl1pPr defTabSz="4143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143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143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143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143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14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14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14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14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>
              <a:lnSpc>
                <a:spcPct val="80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nl-NL" sz="1600" smtClean="0">
              <a:solidFill>
                <a:schemeClr val="bg1"/>
              </a:solidFill>
              <a:ea typeface="MS Gothic" pitchFamily="49" charset="-128"/>
              <a:cs typeface="+mn-cs"/>
            </a:endParaRPr>
          </a:p>
        </p:txBody>
      </p:sp>
      <p:sp>
        <p:nvSpPr>
          <p:cNvPr id="1036" name="Line 13"/>
          <p:cNvSpPr>
            <a:spLocks noChangeShapeType="1"/>
          </p:cNvSpPr>
          <p:nvPr/>
        </p:nvSpPr>
        <p:spPr bwMode="auto">
          <a:xfrm>
            <a:off x="0" y="317500"/>
            <a:ext cx="912336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1037" name="Line 14"/>
          <p:cNvSpPr>
            <a:spLocks noChangeShapeType="1"/>
          </p:cNvSpPr>
          <p:nvPr/>
        </p:nvSpPr>
        <p:spPr bwMode="auto">
          <a:xfrm>
            <a:off x="0" y="635000"/>
            <a:ext cx="912336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1038" name="Line 15"/>
          <p:cNvSpPr>
            <a:spLocks noChangeShapeType="1"/>
          </p:cNvSpPr>
          <p:nvPr/>
        </p:nvSpPr>
        <p:spPr bwMode="auto">
          <a:xfrm>
            <a:off x="0" y="952500"/>
            <a:ext cx="912336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103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96913" y="233363"/>
            <a:ext cx="8196262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smtClean="0"/>
              <a:t>Klik om het opmaakprofiel te bewerken</a:t>
            </a:r>
          </a:p>
        </p:txBody>
      </p:sp>
      <p:pic>
        <p:nvPicPr>
          <p:cNvPr id="1040" name="Picture 18" descr="woordmerk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6323013"/>
            <a:ext cx="1573213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1" name="Line 19"/>
          <p:cNvSpPr>
            <a:spLocks noChangeShapeType="1"/>
          </p:cNvSpPr>
          <p:nvPr/>
        </p:nvSpPr>
        <p:spPr bwMode="auto">
          <a:xfrm flipH="1">
            <a:off x="0" y="6467475"/>
            <a:ext cx="7032625" cy="0"/>
          </a:xfrm>
          <a:prstGeom prst="line">
            <a:avLst/>
          </a:prstGeom>
          <a:noFill/>
          <a:ln w="9525">
            <a:solidFill>
              <a:srgbClr val="B2B2B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35" r:id="rId1"/>
    <p:sldLayoutId id="2147484225" r:id="rId2"/>
    <p:sldLayoutId id="2147484226" r:id="rId3"/>
    <p:sldLayoutId id="2147484227" r:id="rId4"/>
    <p:sldLayoutId id="2147484228" r:id="rId5"/>
    <p:sldLayoutId id="2147484229" r:id="rId6"/>
    <p:sldLayoutId id="2147484230" r:id="rId7"/>
    <p:sldLayoutId id="2147484231" r:id="rId8"/>
    <p:sldLayoutId id="2147484232" r:id="rId9"/>
    <p:sldLayoutId id="2147484233" r:id="rId10"/>
    <p:sldLayoutId id="2147484234" r:id="rId11"/>
  </p:sldLayoutIdLst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Arial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lr>
          <a:srgbClr val="008BBF"/>
        </a:buClr>
        <a:buFont typeface="Arial" pitchFamily="34" charset="0"/>
        <a:buChar char="•"/>
        <a:defRPr sz="2000">
          <a:solidFill>
            <a:schemeClr val="tx1"/>
          </a:solidFill>
          <a:latin typeface="+mn-lt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lr>
          <a:srgbClr val="008BBF"/>
        </a:buClr>
        <a:buFont typeface="Arial" pitchFamily="34" charset="0"/>
        <a:buChar char="&gt;"/>
        <a:defRPr sz="2000">
          <a:solidFill>
            <a:schemeClr val="tx1"/>
          </a:solidFill>
          <a:latin typeface="+mn-lt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lr>
          <a:srgbClr val="008BBF"/>
        </a:buClr>
        <a:buFont typeface="Arial" pitchFamily="34" charset="0"/>
        <a:buChar char="–"/>
        <a:defRPr sz="2000">
          <a:solidFill>
            <a:schemeClr val="tx1"/>
          </a:solidFill>
          <a:latin typeface="+mn-lt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lr>
          <a:srgbClr val="008BBF"/>
        </a:buClr>
        <a:buFont typeface="Arial" pitchFamily="34" charset="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8BBF"/>
        </a:buClr>
        <a:buFont typeface="Arial" charset="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8BBF"/>
        </a:buClr>
        <a:buFont typeface="Arial" charset="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8BBF"/>
        </a:buClr>
        <a:buFont typeface="Arial" charset="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8BBF"/>
        </a:buClr>
        <a:buFont typeface="Arial" charset="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0.jpeg"/><Relationship Id="rId7" Type="http://schemas.openxmlformats.org/officeDocument/2006/relationships/chart" Target="../charts/chart1.xm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jpe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13" Type="http://schemas.openxmlformats.org/officeDocument/2006/relationships/image" Target="../media/image101.png"/><Relationship Id="rId18" Type="http://schemas.openxmlformats.org/officeDocument/2006/relationships/image" Target="../media/image106.png"/><Relationship Id="rId3" Type="http://schemas.openxmlformats.org/officeDocument/2006/relationships/image" Target="../media/image91.png"/><Relationship Id="rId21" Type="http://schemas.openxmlformats.org/officeDocument/2006/relationships/image" Target="../media/image109.png"/><Relationship Id="rId7" Type="http://schemas.openxmlformats.org/officeDocument/2006/relationships/image" Target="../media/image95.jpeg"/><Relationship Id="rId12" Type="http://schemas.openxmlformats.org/officeDocument/2006/relationships/image" Target="../media/image100.png"/><Relationship Id="rId17" Type="http://schemas.openxmlformats.org/officeDocument/2006/relationships/image" Target="../media/image105.jpeg"/><Relationship Id="rId2" Type="http://schemas.openxmlformats.org/officeDocument/2006/relationships/image" Target="../media/image90.png"/><Relationship Id="rId16" Type="http://schemas.openxmlformats.org/officeDocument/2006/relationships/image" Target="../media/image104.png"/><Relationship Id="rId20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11" Type="http://schemas.openxmlformats.org/officeDocument/2006/relationships/image" Target="../media/image99.png"/><Relationship Id="rId5" Type="http://schemas.openxmlformats.org/officeDocument/2006/relationships/image" Target="../media/image93.png"/><Relationship Id="rId15" Type="http://schemas.openxmlformats.org/officeDocument/2006/relationships/image" Target="../media/image103.png"/><Relationship Id="rId10" Type="http://schemas.openxmlformats.org/officeDocument/2006/relationships/image" Target="../media/image98.png"/><Relationship Id="rId19" Type="http://schemas.openxmlformats.org/officeDocument/2006/relationships/image" Target="../media/image107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Relationship Id="rId14" Type="http://schemas.openxmlformats.org/officeDocument/2006/relationships/image" Target="../media/image10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defTabSz="912813" eaLnBrk="1" hangingPunct="1"/>
            <a:r>
              <a:rPr lang="en-US" altLang="nl-NL" dirty="0" err="1" smtClean="0"/>
              <a:t>Resultaten</a:t>
            </a:r>
            <a:r>
              <a:rPr lang="en-US" altLang="nl-NL" dirty="0" smtClean="0"/>
              <a:t> monitoring </a:t>
            </a:r>
            <a:r>
              <a:rPr lang="en-US" altLang="nl-NL" dirty="0" err="1" smtClean="0"/>
              <a:t>Koopmanspolder</a:t>
            </a:r>
            <a:endParaRPr lang="en-US" altLang="nl-NL" dirty="0" smtClean="0"/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defTabSz="912813" eaLnBrk="1" hangingPunct="1">
              <a:lnSpc>
                <a:spcPct val="80000"/>
              </a:lnSpc>
            </a:pPr>
            <a:r>
              <a:rPr lang="en-US" altLang="nl-NL" sz="1800" dirty="0" err="1" smtClean="0"/>
              <a:t>Remco</a:t>
            </a:r>
            <a:r>
              <a:rPr lang="en-US" altLang="nl-NL" sz="1800" dirty="0" smtClean="0"/>
              <a:t> van </a:t>
            </a:r>
            <a:r>
              <a:rPr lang="en-US" altLang="nl-NL" sz="1800" dirty="0" err="1" smtClean="0"/>
              <a:t>Ek</a:t>
            </a:r>
            <a:r>
              <a:rPr lang="en-US" altLang="nl-NL" sz="1800" dirty="0" smtClean="0"/>
              <a:t> (</a:t>
            </a:r>
            <a:r>
              <a:rPr lang="en-US" altLang="nl-NL" sz="1800" dirty="0" err="1" smtClean="0"/>
              <a:t>thans</a:t>
            </a:r>
            <a:r>
              <a:rPr lang="en-US" altLang="nl-NL" sz="1800" dirty="0" smtClean="0"/>
              <a:t> </a:t>
            </a:r>
            <a:r>
              <a:rPr lang="en-US" altLang="nl-NL" sz="1800" dirty="0" err="1" smtClean="0"/>
              <a:t>Witteveen+Bos</a:t>
            </a:r>
            <a:r>
              <a:rPr lang="en-US" altLang="nl-NL" sz="1800" dirty="0" smtClean="0"/>
              <a:t>)</a:t>
            </a:r>
            <a:endParaRPr lang="nl-NL" altLang="nl-NL" sz="1800" dirty="0" smtClean="0"/>
          </a:p>
          <a:p>
            <a:pPr defTabSz="912813" eaLnBrk="1" hangingPunct="1">
              <a:lnSpc>
                <a:spcPct val="80000"/>
              </a:lnSpc>
            </a:pPr>
            <a:endParaRPr lang="nl-NL" altLang="nl-NL" sz="1400" dirty="0" smtClean="0"/>
          </a:p>
          <a:p>
            <a:pPr defTabSz="912813" eaLnBrk="1" hangingPunct="1">
              <a:lnSpc>
                <a:spcPct val="80000"/>
              </a:lnSpc>
            </a:pPr>
            <a:r>
              <a:rPr lang="nl-NL" altLang="nl-NL" sz="1600" dirty="0" smtClean="0"/>
              <a:t>Met: </a:t>
            </a:r>
          </a:p>
          <a:p>
            <a:pPr defTabSz="912813" eaLnBrk="1" hangingPunct="1">
              <a:lnSpc>
                <a:spcPct val="80000"/>
              </a:lnSpc>
            </a:pPr>
            <a:r>
              <a:rPr lang="nl-NL" altLang="nl-NL" sz="1600" dirty="0" err="1" smtClean="0"/>
              <a:t>Leon</a:t>
            </a:r>
            <a:r>
              <a:rPr lang="nl-NL" altLang="nl-NL" sz="1600" dirty="0" smtClean="0"/>
              <a:t> Kelder (SBB), </a:t>
            </a:r>
            <a:r>
              <a:rPr lang="sv-SE" altLang="nl-NL" sz="1600" dirty="0" smtClean="0"/>
              <a:t>Marco Bats, Patrick Bakker (HHNK),</a:t>
            </a:r>
          </a:p>
          <a:p>
            <a:pPr defTabSz="912813" eaLnBrk="1" hangingPunct="1">
              <a:lnSpc>
                <a:spcPct val="80000"/>
              </a:lnSpc>
            </a:pPr>
            <a:r>
              <a:rPr lang="sv-SE" altLang="nl-NL" sz="1600" dirty="0" smtClean="0"/>
              <a:t>Vrijwilligers KNNV, </a:t>
            </a:r>
            <a:r>
              <a:rPr lang="nl-NL" altLang="nl-NL" sz="1600" dirty="0" smtClean="0"/>
              <a:t>Studenten </a:t>
            </a:r>
            <a:r>
              <a:rPr lang="nl-NL" altLang="nl-NL" sz="1600" dirty="0" err="1" smtClean="0"/>
              <a:t>CAH</a:t>
            </a:r>
            <a:r>
              <a:rPr lang="nl-NL" altLang="nl-NL" sz="1600" dirty="0" smtClean="0"/>
              <a:t> </a:t>
            </a:r>
            <a:r>
              <a:rPr lang="nl-NL" altLang="nl-NL" sz="1600" dirty="0" err="1" smtClean="0"/>
              <a:t>Vilentum</a:t>
            </a:r>
            <a:r>
              <a:rPr lang="nl-NL" altLang="nl-NL" sz="1600" dirty="0" smtClean="0"/>
              <a:t>, Landschap Noord-Holland, </a:t>
            </a:r>
            <a:r>
              <a:rPr lang="nl-NL" altLang="nl-NL" sz="1600" dirty="0" err="1" smtClean="0"/>
              <a:t>Fishflow</a:t>
            </a:r>
            <a:r>
              <a:rPr lang="nl-NL" altLang="nl-NL" sz="1600" dirty="0" smtClean="0"/>
              <a:t> </a:t>
            </a:r>
            <a:r>
              <a:rPr lang="nl-NL" altLang="nl-NL" sz="1600" dirty="0" err="1" smtClean="0"/>
              <a:t>Innovation</a:t>
            </a:r>
            <a:r>
              <a:rPr lang="nl-NL" altLang="nl-NL" sz="1600" dirty="0" smtClean="0"/>
              <a:t>, en anderen.</a:t>
            </a:r>
          </a:p>
        </p:txBody>
      </p:sp>
      <p:sp>
        <p:nvSpPr>
          <p:cNvPr id="3074" name="Rectangle 17"/>
          <p:cNvSpPr>
            <a:spLocks noGrp="1" noChangeArrowheads="1"/>
          </p:cNvSpPr>
          <p:nvPr>
            <p:ph type="dt" sz="quarter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AD9B0573-00E9-40C0-9465-0A9F2549196B}" type="datetime4">
              <a:rPr lang="nl-NL" altLang="nl-NL" sz="1600" smtClean="0">
                <a:solidFill>
                  <a:srgbClr val="008BBF"/>
                </a:solidFill>
              </a:rPr>
              <a:pPr eaLnBrk="1" hangingPunct="1">
                <a:spcBef>
                  <a:spcPct val="0"/>
                </a:spcBef>
                <a:defRPr/>
              </a:pPr>
              <a:t>13 oktober 2016</a:t>
            </a:fld>
            <a:endParaRPr lang="nl-NL" altLang="nl-NL" sz="1600" dirty="0" smtClean="0">
              <a:solidFill>
                <a:srgbClr val="008BBF"/>
              </a:solidFill>
            </a:endParaRPr>
          </a:p>
        </p:txBody>
      </p:sp>
      <p:pic>
        <p:nvPicPr>
          <p:cNvPr id="3077" name="Picture 5" descr="HHNK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450" t="12526" b="9428"/>
          <a:stretch>
            <a:fillRect/>
          </a:stretch>
        </p:blipFill>
        <p:spPr bwMode="auto">
          <a:xfrm>
            <a:off x="4180114" y="121298"/>
            <a:ext cx="1973782" cy="755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sb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5562" y="933060"/>
            <a:ext cx="753359" cy="601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03245" y="5764213"/>
            <a:ext cx="2302233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 smtClean="0">
                <a:solidFill>
                  <a:srgbClr val="008BBF"/>
                </a:solidFill>
                <a:latin typeface="+mn-lt"/>
                <a:cs typeface="+mn-cs"/>
              </a:rPr>
              <a:t>27 </a:t>
            </a:r>
            <a:r>
              <a:rPr lang="en-US" sz="1600" dirty="0" err="1" smtClean="0">
                <a:solidFill>
                  <a:srgbClr val="008BBF"/>
                </a:solidFill>
                <a:latin typeface="+mn-lt"/>
                <a:cs typeface="+mn-cs"/>
              </a:rPr>
              <a:t>oktober</a:t>
            </a:r>
            <a:r>
              <a:rPr lang="en-US" sz="1600" dirty="0" smtClean="0">
                <a:solidFill>
                  <a:srgbClr val="008BBF"/>
                </a:solidFill>
                <a:latin typeface="+mn-lt"/>
                <a:cs typeface="+mn-cs"/>
              </a:rPr>
              <a:t> 2016           </a:t>
            </a:r>
            <a:endParaRPr lang="nl-NL" sz="1600" dirty="0">
              <a:solidFill>
                <a:srgbClr val="008BBF"/>
              </a:solidFill>
              <a:latin typeface="+mn-lt"/>
              <a:cs typeface="+mn-cs"/>
            </a:endParaRPr>
          </a:p>
        </p:txBody>
      </p:sp>
      <p:pic>
        <p:nvPicPr>
          <p:cNvPr id="3080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894" y="933060"/>
            <a:ext cx="595548" cy="612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Afbeelding 8" descr="WBlog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35806" y="1735493"/>
            <a:ext cx="2509061" cy="6690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9391" t="9260" r="1140" b="163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kstvak 2"/>
          <p:cNvSpPr txBox="1"/>
          <p:nvPr/>
        </p:nvSpPr>
        <p:spPr>
          <a:xfrm>
            <a:off x="349623" y="295836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/>
              <a:t>November 2013</a:t>
            </a:r>
            <a:endParaRPr lang="nl-NL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349623" y="295836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/>
              <a:t>Maart 2014</a:t>
            </a:r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xmlns="" val="733554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349623" y="295836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/>
              <a:t>Maart 2014</a:t>
            </a:r>
            <a:endParaRPr lang="nl-NL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66436" y="0"/>
            <a:ext cx="9286636" cy="6865217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349623" y="295836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/>
              <a:t>Maart 2014</a:t>
            </a:r>
            <a:endParaRPr lang="nl-NL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171" r="27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349623" y="295836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/>
              <a:t>April 2014</a:t>
            </a:r>
            <a:endParaRPr lang="nl-NL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Date Placeholder 3"/>
          <p:cNvSpPr>
            <a:spLocks noGrp="1"/>
          </p:cNvSpPr>
          <p:nvPr>
            <p:ph type="dt" sz="quarter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84A27798-DA8C-42ED-8A35-E1A2BE8ADD36}" type="datetime4">
              <a:rPr lang="nl-NL" altLang="nl-NL" sz="900" smtClean="0">
                <a:solidFill>
                  <a:srgbClr val="008BBF"/>
                </a:solidFill>
              </a:rPr>
              <a:pPr eaLnBrk="1" hangingPunct="1">
                <a:spcBef>
                  <a:spcPct val="0"/>
                </a:spcBef>
                <a:defRPr/>
              </a:pPr>
              <a:t>13 oktober 2016</a:t>
            </a:fld>
            <a:endParaRPr lang="nl-NL" altLang="nl-NL" sz="900" smtClean="0">
              <a:solidFill>
                <a:srgbClr val="008BBF"/>
              </a:solidFill>
            </a:endParaRPr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687388" y="233363"/>
            <a:ext cx="7835900" cy="611187"/>
          </a:xfrm>
        </p:spPr>
        <p:txBody>
          <a:bodyPr/>
          <a:lstStyle/>
          <a:p>
            <a:pPr defTabSz="912813" eaLnBrk="1" hangingPunct="1"/>
            <a:r>
              <a:rPr lang="en-US" altLang="nl-NL" smtClean="0">
                <a:solidFill>
                  <a:schemeClr val="tx1"/>
                </a:solidFill>
              </a:rPr>
              <a:t>Impressie 2015</a:t>
            </a:r>
            <a:br>
              <a:rPr lang="en-US" altLang="nl-NL" smtClean="0">
                <a:solidFill>
                  <a:schemeClr val="tx1"/>
                </a:solidFill>
              </a:rPr>
            </a:br>
            <a:endParaRPr lang="en-US" altLang="nl-NL" b="0" smtClean="0">
              <a:solidFill>
                <a:schemeClr val="tx1"/>
              </a:solidFill>
            </a:endParaRPr>
          </a:p>
        </p:txBody>
      </p:sp>
      <p:pic>
        <p:nvPicPr>
          <p:cNvPr id="1024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kstvak 6"/>
          <p:cNvSpPr txBox="1"/>
          <p:nvPr/>
        </p:nvSpPr>
        <p:spPr>
          <a:xfrm>
            <a:off x="349623" y="295836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/>
              <a:t>Maart 2015</a:t>
            </a:r>
            <a:endParaRPr lang="nl-NL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Date Placeholder 3"/>
          <p:cNvSpPr>
            <a:spLocks noGrp="1"/>
          </p:cNvSpPr>
          <p:nvPr>
            <p:ph type="dt" sz="quarter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84A27798-DA8C-42ED-8A35-E1A2BE8ADD36}" type="datetime4">
              <a:rPr lang="nl-NL" altLang="nl-NL" sz="900" smtClean="0">
                <a:solidFill>
                  <a:srgbClr val="008BBF"/>
                </a:solidFill>
              </a:rPr>
              <a:pPr eaLnBrk="1" hangingPunct="1">
                <a:spcBef>
                  <a:spcPct val="0"/>
                </a:spcBef>
                <a:defRPr/>
              </a:pPr>
              <a:t>13 oktober 2016</a:t>
            </a:fld>
            <a:endParaRPr lang="nl-NL" altLang="nl-NL" sz="900" smtClean="0">
              <a:solidFill>
                <a:srgbClr val="008BBF"/>
              </a:solidFill>
            </a:endParaRPr>
          </a:p>
        </p:txBody>
      </p:sp>
      <p:pic>
        <p:nvPicPr>
          <p:cNvPr id="12291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vak 4"/>
          <p:cNvSpPr txBox="1"/>
          <p:nvPr/>
        </p:nvSpPr>
        <p:spPr>
          <a:xfrm>
            <a:off x="349623" y="295836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/>
              <a:t>April 2015</a:t>
            </a:r>
            <a:endParaRPr lang="nl-NL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Date Placeholder 3"/>
          <p:cNvSpPr>
            <a:spLocks noGrp="1"/>
          </p:cNvSpPr>
          <p:nvPr>
            <p:ph type="dt" sz="quarter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84A27798-DA8C-42ED-8A35-E1A2BE8ADD36}" type="datetime4">
              <a:rPr lang="nl-NL" altLang="nl-NL" sz="900" smtClean="0">
                <a:solidFill>
                  <a:srgbClr val="008BBF"/>
                </a:solidFill>
              </a:rPr>
              <a:pPr eaLnBrk="1" hangingPunct="1">
                <a:spcBef>
                  <a:spcPct val="0"/>
                </a:spcBef>
                <a:defRPr/>
              </a:pPr>
              <a:t>13 oktober 2016</a:t>
            </a:fld>
            <a:endParaRPr lang="nl-NL" altLang="nl-NL" sz="900" smtClean="0">
              <a:solidFill>
                <a:srgbClr val="008BBF"/>
              </a:solidFill>
            </a:endParaRPr>
          </a:p>
        </p:txBody>
      </p:sp>
      <p:pic>
        <p:nvPicPr>
          <p:cNvPr id="1331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vak 4"/>
          <p:cNvSpPr txBox="1"/>
          <p:nvPr/>
        </p:nvSpPr>
        <p:spPr>
          <a:xfrm>
            <a:off x="349623" y="295836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/>
              <a:t>April 2015</a:t>
            </a:r>
            <a:endParaRPr lang="nl-NL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7408" t="2908" r="3704" b="809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kstvak 3"/>
          <p:cNvSpPr txBox="1"/>
          <p:nvPr/>
        </p:nvSpPr>
        <p:spPr>
          <a:xfrm>
            <a:off x="349623" y="295836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>
                <a:solidFill>
                  <a:schemeClr val="bg1"/>
                </a:solidFill>
              </a:rPr>
              <a:t>Juni 2015</a:t>
            </a:r>
            <a:endParaRPr lang="nl-NL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kstvak 2"/>
          <p:cNvSpPr txBox="1"/>
          <p:nvPr/>
        </p:nvSpPr>
        <p:spPr>
          <a:xfrm>
            <a:off x="349623" y="295836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>
                <a:solidFill>
                  <a:schemeClr val="bg1"/>
                </a:solidFill>
              </a:rPr>
              <a:t>Juni 2015</a:t>
            </a:r>
            <a:endParaRPr lang="nl-NL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Date Placeholder 3"/>
          <p:cNvSpPr>
            <a:spLocks noGrp="1"/>
          </p:cNvSpPr>
          <p:nvPr>
            <p:ph type="dt" sz="quarter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C6342BDC-ABE4-4207-B9E5-23F1360DAACC}" type="datetime4">
              <a:rPr lang="nl-NL" altLang="nl-NL" sz="900" smtClean="0">
                <a:solidFill>
                  <a:srgbClr val="008BBF"/>
                </a:solidFill>
              </a:rPr>
              <a:pPr eaLnBrk="1" hangingPunct="1">
                <a:spcBef>
                  <a:spcPct val="0"/>
                </a:spcBef>
                <a:defRPr/>
              </a:pPr>
              <a:t>13 oktober 2016</a:t>
            </a:fld>
            <a:endParaRPr lang="nl-NL" altLang="nl-NL" sz="900" smtClean="0">
              <a:solidFill>
                <a:srgbClr val="008BBF"/>
              </a:solidFill>
            </a:endParaRPr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pPr defTabSz="912813" eaLnBrk="1" hangingPunct="1"/>
            <a:r>
              <a:rPr lang="en-US" altLang="nl-NL" dirty="0" err="1" smtClean="0"/>
              <a:t>Aanpak</a:t>
            </a:r>
            <a:endParaRPr lang="en-US" altLang="nl-NL" dirty="0" smtClean="0"/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912813" eaLnBrk="1" hangingPunct="1">
              <a:buFontTx/>
              <a:buChar char="•"/>
            </a:pPr>
            <a:endParaRPr lang="en-US" altLang="nl-NL" dirty="0" smtClean="0"/>
          </a:p>
          <a:p>
            <a:pPr defTabSz="912813" eaLnBrk="1" hangingPunct="1">
              <a:buFontTx/>
              <a:buChar char="•"/>
            </a:pPr>
            <a:endParaRPr lang="en-US" altLang="nl-NL" dirty="0" smtClean="0"/>
          </a:p>
        </p:txBody>
      </p:sp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912813" y="1698625"/>
            <a:ext cx="3082925" cy="430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41313" indent="-341313" defTabSz="912813"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1363" indent="-284163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nl-NL" dirty="0" err="1" smtClean="0"/>
              <a:t>Waterhuishouding</a:t>
            </a:r>
            <a:endParaRPr lang="en-US" altLang="nl-NL" dirty="0" smtClean="0"/>
          </a:p>
          <a:p>
            <a:pPr lvl="1" eaLnBrk="1" hangingPunct="1"/>
            <a:r>
              <a:rPr lang="en-US" altLang="nl-NL" dirty="0" err="1" smtClean="0"/>
              <a:t>Oppervlaktewater</a:t>
            </a:r>
            <a:endParaRPr lang="en-US" altLang="nl-NL" dirty="0" smtClean="0"/>
          </a:p>
          <a:p>
            <a:pPr lvl="1" eaLnBrk="1" hangingPunct="1"/>
            <a:r>
              <a:rPr lang="en-US" altLang="nl-NL" dirty="0" err="1" smtClean="0"/>
              <a:t>Grondwater</a:t>
            </a:r>
            <a:endParaRPr lang="en-US" altLang="nl-NL" dirty="0" smtClean="0"/>
          </a:p>
          <a:p>
            <a:pPr eaLnBrk="1" hangingPunct="1">
              <a:buFontTx/>
              <a:buChar char="•"/>
            </a:pPr>
            <a:endParaRPr lang="en-US" altLang="nl-NL" dirty="0" smtClean="0"/>
          </a:p>
          <a:p>
            <a:pPr eaLnBrk="1" hangingPunct="1">
              <a:buFontTx/>
              <a:buChar char="•"/>
            </a:pPr>
            <a:r>
              <a:rPr lang="en-US" altLang="nl-NL" dirty="0" err="1" smtClean="0"/>
              <a:t>Vegetatie</a:t>
            </a:r>
            <a:endParaRPr lang="en-US" altLang="nl-NL" dirty="0"/>
          </a:p>
          <a:p>
            <a:pPr eaLnBrk="1" hangingPunct="1">
              <a:buFontTx/>
              <a:buChar char="•"/>
            </a:pPr>
            <a:endParaRPr lang="en-US" altLang="nl-NL" dirty="0"/>
          </a:p>
          <a:p>
            <a:pPr eaLnBrk="1" hangingPunct="1">
              <a:buFontTx/>
              <a:buChar char="•"/>
            </a:pPr>
            <a:r>
              <a:rPr lang="en-US" altLang="nl-NL" dirty="0" err="1"/>
              <a:t>Vogels</a:t>
            </a:r>
            <a:r>
              <a:rPr lang="en-US" altLang="nl-NL" dirty="0"/>
              <a:t> </a:t>
            </a:r>
          </a:p>
          <a:p>
            <a:pPr lvl="1" eaLnBrk="1" hangingPunct="1"/>
            <a:r>
              <a:rPr lang="en-US" altLang="nl-NL" dirty="0" err="1"/>
              <a:t>weidevogels</a:t>
            </a:r>
            <a:endParaRPr lang="en-US" altLang="nl-NL" dirty="0"/>
          </a:p>
          <a:p>
            <a:pPr lvl="1" eaLnBrk="1" hangingPunct="1"/>
            <a:r>
              <a:rPr lang="en-US" altLang="nl-NL" dirty="0" err="1"/>
              <a:t>broedvogels</a:t>
            </a:r>
            <a:endParaRPr lang="en-US" altLang="nl-NL" dirty="0"/>
          </a:p>
          <a:p>
            <a:pPr lvl="1" eaLnBrk="1" hangingPunct="1"/>
            <a:r>
              <a:rPr lang="en-US" altLang="nl-NL" dirty="0" err="1"/>
              <a:t>wintergast</a:t>
            </a:r>
            <a:endParaRPr lang="en-US" altLang="nl-NL" dirty="0"/>
          </a:p>
          <a:p>
            <a:pPr lvl="1" eaLnBrk="1" hangingPunct="1"/>
            <a:endParaRPr lang="en-US" altLang="nl-NL" dirty="0"/>
          </a:p>
        </p:txBody>
      </p:sp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4945063" y="1720850"/>
            <a:ext cx="3082925" cy="430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41313" indent="-341313" defTabSz="912813"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1363" indent="-284163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nl-NL" dirty="0" err="1" smtClean="0"/>
              <a:t>Zoogdieren</a:t>
            </a:r>
            <a:endParaRPr lang="en-US" altLang="nl-NL" dirty="0" smtClean="0"/>
          </a:p>
          <a:p>
            <a:pPr lvl="1" eaLnBrk="1" hangingPunct="1"/>
            <a:r>
              <a:rPr lang="en-US" altLang="nl-NL" dirty="0" err="1" smtClean="0"/>
              <a:t>algemeen</a:t>
            </a:r>
            <a:endParaRPr lang="en-US" altLang="nl-NL" dirty="0" smtClean="0"/>
          </a:p>
          <a:p>
            <a:pPr lvl="1" eaLnBrk="1" hangingPunct="1"/>
            <a:r>
              <a:rPr lang="en-US" altLang="nl-NL" dirty="0" err="1" smtClean="0"/>
              <a:t>vleermuizen</a:t>
            </a:r>
            <a:endParaRPr lang="en-US" altLang="nl-NL" dirty="0" smtClean="0"/>
          </a:p>
          <a:p>
            <a:pPr eaLnBrk="1" hangingPunct="1">
              <a:buFontTx/>
              <a:buChar char="•"/>
            </a:pPr>
            <a:endParaRPr lang="en-US" altLang="nl-NL" dirty="0" smtClean="0"/>
          </a:p>
          <a:p>
            <a:pPr eaLnBrk="1" hangingPunct="1">
              <a:buFontTx/>
              <a:buChar char="•"/>
            </a:pPr>
            <a:r>
              <a:rPr lang="en-US" altLang="nl-NL" dirty="0" err="1" smtClean="0"/>
              <a:t>Amfibieën</a:t>
            </a:r>
            <a:endParaRPr lang="en-US" altLang="nl-NL" dirty="0"/>
          </a:p>
          <a:p>
            <a:pPr eaLnBrk="1" hangingPunct="1">
              <a:buFontTx/>
              <a:buChar char="•"/>
            </a:pPr>
            <a:endParaRPr lang="en-US" altLang="nl-NL" dirty="0"/>
          </a:p>
          <a:p>
            <a:pPr eaLnBrk="1" hangingPunct="1">
              <a:buFontTx/>
              <a:buChar char="•"/>
            </a:pPr>
            <a:r>
              <a:rPr lang="en-US" altLang="nl-NL" dirty="0" err="1"/>
              <a:t>Vissen</a:t>
            </a:r>
            <a:endParaRPr lang="en-US" altLang="nl-NL" dirty="0"/>
          </a:p>
          <a:p>
            <a:pPr eaLnBrk="1" hangingPunct="1">
              <a:buFontTx/>
              <a:buChar char="•"/>
            </a:pPr>
            <a:endParaRPr lang="en-US" altLang="nl-NL" dirty="0"/>
          </a:p>
          <a:p>
            <a:pPr eaLnBrk="1" hangingPunct="1">
              <a:buFontTx/>
              <a:buChar char="•"/>
            </a:pPr>
            <a:r>
              <a:rPr lang="en-US" altLang="nl-NL" dirty="0"/>
              <a:t>(Water)</a:t>
            </a:r>
            <a:r>
              <a:rPr lang="en-US" altLang="nl-NL" dirty="0" err="1"/>
              <a:t>insecten</a:t>
            </a:r>
            <a:endParaRPr lang="en-US" altLang="nl-NL" dirty="0"/>
          </a:p>
          <a:p>
            <a:pPr eaLnBrk="1" hangingPunct="1">
              <a:buFontTx/>
              <a:buChar char="•"/>
            </a:pPr>
            <a:endParaRPr lang="en-US" alt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Date Placeholder 3"/>
          <p:cNvSpPr>
            <a:spLocks noGrp="1"/>
          </p:cNvSpPr>
          <p:nvPr>
            <p:ph type="dt" sz="quarter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84A27798-DA8C-42ED-8A35-E1A2BE8ADD36}" type="datetime4">
              <a:rPr lang="nl-NL" altLang="nl-NL" sz="900" smtClean="0">
                <a:solidFill>
                  <a:srgbClr val="008BBF"/>
                </a:solidFill>
              </a:rPr>
              <a:pPr eaLnBrk="1" hangingPunct="1">
                <a:spcBef>
                  <a:spcPct val="0"/>
                </a:spcBef>
                <a:defRPr/>
              </a:pPr>
              <a:t>13 oktober 2016</a:t>
            </a:fld>
            <a:endParaRPr lang="nl-NL" altLang="nl-NL" sz="900" smtClean="0">
              <a:solidFill>
                <a:srgbClr val="008BBF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t="1232" r="135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kstvak 6"/>
          <p:cNvSpPr txBox="1"/>
          <p:nvPr/>
        </p:nvSpPr>
        <p:spPr>
          <a:xfrm>
            <a:off x="349623" y="295836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/>
              <a:t>Augustus 2015</a:t>
            </a:r>
            <a:endParaRPr lang="nl-NL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349623" y="295836"/>
            <a:ext cx="195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/>
              <a:t>September 2015</a:t>
            </a:r>
            <a:endParaRPr lang="nl-NL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4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kstvak 3"/>
          <p:cNvSpPr txBox="1"/>
          <p:nvPr/>
        </p:nvSpPr>
        <p:spPr>
          <a:xfrm>
            <a:off x="349623" y="295836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/>
              <a:t>Februari 2016</a:t>
            </a:r>
            <a:endParaRPr lang="nl-NL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6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kstvak 3"/>
          <p:cNvSpPr txBox="1"/>
          <p:nvPr/>
        </p:nvSpPr>
        <p:spPr>
          <a:xfrm>
            <a:off x="349623" y="295836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/>
              <a:t>Februari 2016</a:t>
            </a:r>
            <a:endParaRPr lang="nl-NL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/>
          <a:srcRect r="10781" b="1067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kstvak 3"/>
          <p:cNvSpPr txBox="1"/>
          <p:nvPr/>
        </p:nvSpPr>
        <p:spPr>
          <a:xfrm>
            <a:off x="349623" y="295836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/>
              <a:t>Maart 2016</a:t>
            </a:r>
            <a:endParaRPr lang="nl-NL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 l="7596" r="3350" b="1055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kstvak 3"/>
          <p:cNvSpPr txBox="1"/>
          <p:nvPr/>
        </p:nvSpPr>
        <p:spPr>
          <a:xfrm>
            <a:off x="349623" y="295836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>
                <a:solidFill>
                  <a:schemeClr val="bg1"/>
                </a:solidFill>
              </a:rPr>
              <a:t>Mei 2016</a:t>
            </a:r>
            <a:endParaRPr lang="nl-NL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 l="8280" r="90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kstvak 3"/>
          <p:cNvSpPr txBox="1"/>
          <p:nvPr/>
        </p:nvSpPr>
        <p:spPr>
          <a:xfrm>
            <a:off x="349623" y="295836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/>
              <a:t>Juli 2016</a:t>
            </a:r>
            <a:endParaRPr lang="nl-NL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 r="571"/>
          <a:stretch>
            <a:fillRect/>
          </a:stretch>
        </p:blipFill>
        <p:spPr bwMode="auto">
          <a:xfrm>
            <a:off x="0" y="-1"/>
            <a:ext cx="9144000" cy="6891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kstvak 7"/>
          <p:cNvSpPr txBox="1"/>
          <p:nvPr/>
        </p:nvSpPr>
        <p:spPr>
          <a:xfrm>
            <a:off x="349623" y="295836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>
                <a:solidFill>
                  <a:schemeClr val="bg1"/>
                </a:solidFill>
              </a:rPr>
              <a:t>Augustus 2016</a:t>
            </a:r>
            <a:endParaRPr lang="nl-NL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hoek 19"/>
          <p:cNvSpPr/>
          <p:nvPr/>
        </p:nvSpPr>
        <p:spPr>
          <a:xfrm>
            <a:off x="690465" y="1576844"/>
            <a:ext cx="1642188" cy="307911"/>
          </a:xfrm>
          <a:prstGeom prst="rect">
            <a:avLst/>
          </a:prstGeom>
          <a:solidFill>
            <a:schemeClr val="bg2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Rechthoek 20"/>
          <p:cNvSpPr/>
          <p:nvPr/>
        </p:nvSpPr>
        <p:spPr>
          <a:xfrm>
            <a:off x="2335762" y="1579955"/>
            <a:ext cx="1642188" cy="307911"/>
          </a:xfrm>
          <a:prstGeom prst="rect">
            <a:avLst/>
          </a:prstGeom>
          <a:solidFill>
            <a:srgbClr val="92D05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Rechthoek 21"/>
          <p:cNvSpPr/>
          <p:nvPr/>
        </p:nvSpPr>
        <p:spPr>
          <a:xfrm>
            <a:off x="3977949" y="1579955"/>
            <a:ext cx="1648409" cy="307911"/>
          </a:xfrm>
          <a:prstGeom prst="rect">
            <a:avLst/>
          </a:prstGeom>
          <a:solidFill>
            <a:srgbClr val="00B05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Rechthoek 22"/>
          <p:cNvSpPr/>
          <p:nvPr/>
        </p:nvSpPr>
        <p:spPr>
          <a:xfrm>
            <a:off x="5623247" y="1573735"/>
            <a:ext cx="1642188" cy="307911"/>
          </a:xfrm>
          <a:prstGeom prst="rect">
            <a:avLst/>
          </a:prstGeom>
          <a:solidFill>
            <a:srgbClr val="FFFF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Rechthoek 23"/>
          <p:cNvSpPr/>
          <p:nvPr/>
        </p:nvSpPr>
        <p:spPr>
          <a:xfrm>
            <a:off x="7268544" y="1576846"/>
            <a:ext cx="1642188" cy="307911"/>
          </a:xfrm>
          <a:prstGeom prst="rect">
            <a:avLst/>
          </a:prstGeom>
          <a:solidFill>
            <a:srgbClr val="00B0F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146" name="Date Placeholder 3"/>
          <p:cNvSpPr>
            <a:spLocks noGrp="1"/>
          </p:cNvSpPr>
          <p:nvPr>
            <p:ph type="dt" sz="quarter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C6342BDC-ABE4-4207-B9E5-23F1360DAACC}" type="datetime4">
              <a:rPr lang="nl-NL" altLang="nl-NL" sz="900" smtClean="0">
                <a:solidFill>
                  <a:srgbClr val="008BBF"/>
                </a:solidFill>
              </a:rPr>
              <a:pPr eaLnBrk="1" hangingPunct="1">
                <a:spcBef>
                  <a:spcPct val="0"/>
                </a:spcBef>
                <a:defRPr/>
              </a:pPr>
              <a:t>13 oktober 2016</a:t>
            </a:fld>
            <a:endParaRPr lang="nl-NL" altLang="nl-NL" sz="900" smtClean="0">
              <a:solidFill>
                <a:srgbClr val="008BBF"/>
              </a:solidFill>
            </a:endParaRPr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pPr defTabSz="912813" eaLnBrk="1" hangingPunct="1"/>
            <a:r>
              <a:rPr lang="en-US" altLang="nl-NL" dirty="0" err="1" smtClean="0"/>
              <a:t>Waterpeil</a:t>
            </a:r>
            <a:endParaRPr lang="en-US" altLang="nl-NL" dirty="0" smtClean="0"/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912813" eaLnBrk="1" hangingPunct="1">
              <a:buFontTx/>
              <a:buChar char="•"/>
            </a:pPr>
            <a:endParaRPr lang="en-US" altLang="nl-NL" dirty="0" smtClean="0"/>
          </a:p>
          <a:p>
            <a:pPr defTabSz="912813" eaLnBrk="1" hangingPunct="1">
              <a:buFontTx/>
              <a:buChar char="•"/>
            </a:pPr>
            <a:endParaRPr lang="en-US" altLang="nl-NL" dirty="0" smtClean="0"/>
          </a:p>
        </p:txBody>
      </p:sp>
      <p:pic>
        <p:nvPicPr>
          <p:cNvPr id="7" name="Afbeelding 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0587" y="2192695"/>
            <a:ext cx="8668139" cy="3750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kstvak 18"/>
          <p:cNvSpPr txBox="1"/>
          <p:nvPr/>
        </p:nvSpPr>
        <p:spPr>
          <a:xfrm>
            <a:off x="774441" y="1558212"/>
            <a:ext cx="80798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600" dirty="0" smtClean="0"/>
              <a:t>Inrichting	                  Rust	          Natuurlijk peil	        Droogte	    Wateroverlast</a:t>
            </a:r>
            <a:endParaRPr lang="nl-NL" sz="1600" dirty="0"/>
          </a:p>
        </p:txBody>
      </p:sp>
      <p:sp>
        <p:nvSpPr>
          <p:cNvPr id="25" name="Tekstvak 24"/>
          <p:cNvSpPr txBox="1"/>
          <p:nvPr/>
        </p:nvSpPr>
        <p:spPr>
          <a:xfrm>
            <a:off x="3526972" y="5980922"/>
            <a:ext cx="769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tijd </a:t>
            </a:r>
            <a:r>
              <a:rPr lang="nl-NL" dirty="0" smtClean="0">
                <a:sym typeface="Wingdings" pitchFamily="2" charset="2"/>
              </a:rPr>
              <a:t></a:t>
            </a:r>
            <a:endParaRPr lang="nl-NL" dirty="0"/>
          </a:p>
        </p:txBody>
      </p:sp>
      <p:sp>
        <p:nvSpPr>
          <p:cNvPr id="13" name="Tekstvak 12"/>
          <p:cNvSpPr txBox="1"/>
          <p:nvPr/>
        </p:nvSpPr>
        <p:spPr>
          <a:xfrm>
            <a:off x="7445828" y="2631233"/>
            <a:ext cx="1210588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nl-NL" sz="1400" dirty="0" smtClean="0">
                <a:solidFill>
                  <a:srgbClr val="FF0000"/>
                </a:solidFill>
              </a:rPr>
              <a:t>-0.42 m NAP</a:t>
            </a:r>
            <a:endParaRPr lang="nl-NL" sz="1400" dirty="0">
              <a:solidFill>
                <a:srgbClr val="FF0000"/>
              </a:solidFill>
            </a:endParaRPr>
          </a:p>
        </p:txBody>
      </p:sp>
      <p:sp>
        <p:nvSpPr>
          <p:cNvPr id="14" name="Tekstvak 13"/>
          <p:cNvSpPr txBox="1"/>
          <p:nvPr/>
        </p:nvSpPr>
        <p:spPr>
          <a:xfrm>
            <a:off x="5834742" y="5461519"/>
            <a:ext cx="1210588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nl-NL" sz="1400" dirty="0" smtClean="0">
                <a:solidFill>
                  <a:srgbClr val="FF0000"/>
                </a:solidFill>
              </a:rPr>
              <a:t>-2.18 m NAP</a:t>
            </a:r>
            <a:endParaRPr lang="nl-NL" sz="1400" dirty="0">
              <a:solidFill>
                <a:srgbClr val="FF0000"/>
              </a:solidFill>
            </a:endParaRPr>
          </a:p>
        </p:txBody>
      </p:sp>
      <p:sp>
        <p:nvSpPr>
          <p:cNvPr id="15" name="Tekstvak 14"/>
          <p:cNvSpPr txBox="1"/>
          <p:nvPr/>
        </p:nvSpPr>
        <p:spPr>
          <a:xfrm>
            <a:off x="5156718" y="3243942"/>
            <a:ext cx="1210588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nl-NL" sz="1400" dirty="0" smtClean="0">
                <a:solidFill>
                  <a:srgbClr val="FF0000"/>
                </a:solidFill>
              </a:rPr>
              <a:t>-0.94 m NAP</a:t>
            </a:r>
            <a:endParaRPr lang="nl-NL" sz="1400" dirty="0">
              <a:solidFill>
                <a:srgbClr val="FF0000"/>
              </a:solidFill>
            </a:endParaRPr>
          </a:p>
        </p:txBody>
      </p:sp>
      <p:cxnSp>
        <p:nvCxnSpPr>
          <p:cNvPr id="17" name="Rechte verbindingslijn 16"/>
          <p:cNvCxnSpPr/>
          <p:nvPr/>
        </p:nvCxnSpPr>
        <p:spPr>
          <a:xfrm>
            <a:off x="7063273" y="2901820"/>
            <a:ext cx="0" cy="2407298"/>
          </a:xfrm>
          <a:prstGeom prst="line">
            <a:avLst/>
          </a:prstGeom>
          <a:ln w="50800">
            <a:solidFill>
              <a:srgbClr val="FF0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kstvak 25"/>
          <p:cNvSpPr txBox="1"/>
          <p:nvPr/>
        </p:nvSpPr>
        <p:spPr>
          <a:xfrm>
            <a:off x="699796" y="4637315"/>
            <a:ext cx="1111202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nl-NL" sz="1400" dirty="0" smtClean="0">
                <a:solidFill>
                  <a:srgbClr val="FF0000"/>
                </a:solidFill>
              </a:rPr>
              <a:t>-1.9 m NAP</a:t>
            </a:r>
            <a:endParaRPr lang="nl-NL" sz="1400" dirty="0">
              <a:solidFill>
                <a:srgbClr val="FF0000"/>
              </a:solidFill>
            </a:endParaRPr>
          </a:p>
        </p:txBody>
      </p:sp>
      <p:sp>
        <p:nvSpPr>
          <p:cNvPr id="27" name="Tekstvak 26"/>
          <p:cNvSpPr txBox="1"/>
          <p:nvPr/>
        </p:nvSpPr>
        <p:spPr>
          <a:xfrm>
            <a:off x="2485053" y="4246169"/>
            <a:ext cx="1111202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nl-NL" sz="1400" dirty="0" smtClean="0">
                <a:solidFill>
                  <a:srgbClr val="FF0000"/>
                </a:solidFill>
              </a:rPr>
              <a:t>-</a:t>
            </a:r>
            <a:r>
              <a:rPr lang="nl-NL" sz="1400" dirty="0" smtClean="0">
                <a:solidFill>
                  <a:srgbClr val="FF0000"/>
                </a:solidFill>
              </a:rPr>
              <a:t>1.5 </a:t>
            </a:r>
            <a:r>
              <a:rPr lang="nl-NL" sz="1400" dirty="0" smtClean="0">
                <a:solidFill>
                  <a:srgbClr val="FF0000"/>
                </a:solidFill>
              </a:rPr>
              <a:t>m NAP</a:t>
            </a:r>
            <a:endParaRPr lang="nl-NL" sz="1400" dirty="0">
              <a:solidFill>
                <a:srgbClr val="FF0000"/>
              </a:solidFill>
            </a:endParaRPr>
          </a:p>
        </p:txBody>
      </p:sp>
      <p:sp>
        <p:nvSpPr>
          <p:cNvPr id="28" name="Tekstvak 27"/>
          <p:cNvSpPr txBox="1"/>
          <p:nvPr/>
        </p:nvSpPr>
        <p:spPr>
          <a:xfrm>
            <a:off x="6606075" y="3704248"/>
            <a:ext cx="778024" cy="3497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lIns="36000" tIns="36000" rIns="36000" bIns="36000" rtlCol="0">
            <a:spAutoFit/>
          </a:bodyPr>
          <a:lstStyle/>
          <a:p>
            <a:r>
              <a:rPr lang="nl-NL" dirty="0" smtClean="0">
                <a:solidFill>
                  <a:srgbClr val="FF0000"/>
                </a:solidFill>
              </a:rPr>
              <a:t>1.76 m</a:t>
            </a:r>
            <a:endParaRPr lang="nl-NL" dirty="0">
              <a:solidFill>
                <a:srgbClr val="FF0000"/>
              </a:solidFill>
            </a:endParaRPr>
          </a:p>
        </p:txBody>
      </p:sp>
      <p:sp>
        <p:nvSpPr>
          <p:cNvPr id="29" name="Tekstvak 28"/>
          <p:cNvSpPr txBox="1"/>
          <p:nvPr/>
        </p:nvSpPr>
        <p:spPr>
          <a:xfrm>
            <a:off x="3993484" y="1073014"/>
            <a:ext cx="4910319" cy="40011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nl-NL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 Proeven met het waterpeil          </a:t>
            </a:r>
            <a:endParaRPr lang="nl-NL" sz="2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Date Placeholder 3"/>
          <p:cNvSpPr>
            <a:spLocks noGrp="1"/>
          </p:cNvSpPr>
          <p:nvPr>
            <p:ph type="dt" sz="quarter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C6342BDC-ABE4-4207-B9E5-23F1360DAACC}" type="datetime4">
              <a:rPr lang="nl-NL" altLang="nl-NL" sz="900" smtClean="0">
                <a:solidFill>
                  <a:srgbClr val="008BBF"/>
                </a:solidFill>
              </a:rPr>
              <a:pPr eaLnBrk="1" hangingPunct="1">
                <a:spcBef>
                  <a:spcPct val="0"/>
                </a:spcBef>
                <a:defRPr/>
              </a:pPr>
              <a:t>13 oktober 2016</a:t>
            </a:fld>
            <a:endParaRPr lang="nl-NL" altLang="nl-NL" sz="900" smtClean="0">
              <a:solidFill>
                <a:srgbClr val="008BBF"/>
              </a:solidFill>
            </a:endParaRPr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pPr defTabSz="912813" eaLnBrk="1" hangingPunct="1"/>
            <a:r>
              <a:rPr lang="en-US" altLang="nl-NL" dirty="0" err="1" smtClean="0"/>
              <a:t>Watervolume</a:t>
            </a:r>
            <a:endParaRPr lang="en-US" altLang="nl-NL" dirty="0" smtClean="0"/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912813" eaLnBrk="1" hangingPunct="1">
              <a:buFontTx/>
              <a:buChar char="•"/>
            </a:pPr>
            <a:endParaRPr lang="en-US" altLang="nl-NL" dirty="0" smtClean="0"/>
          </a:p>
          <a:p>
            <a:pPr defTabSz="912813" eaLnBrk="1" hangingPunct="1">
              <a:buFontTx/>
              <a:buChar char="•"/>
            </a:pPr>
            <a:endParaRPr lang="en-US" altLang="nl-NL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696913" y="1482725"/>
            <a:ext cx="7945437" cy="430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341313" lvl="0" indent="-341313" defTabSz="912813">
              <a:spcBef>
                <a:spcPct val="20000"/>
              </a:spcBef>
            </a:pPr>
            <a:r>
              <a:rPr kumimoji="0" lang="nl-NL" altLang="nl-NL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Op basis van debiet * tijd  +  </a:t>
            </a:r>
            <a:r>
              <a:rPr lang="nl-NL" altLang="nl-NL" sz="2000" b="1" kern="0" dirty="0" smtClean="0"/>
              <a:t>peil en </a:t>
            </a:r>
            <a:r>
              <a:rPr lang="nl-NL" altLang="nl-NL" sz="2000" b="1" kern="0" dirty="0" err="1" smtClean="0"/>
              <a:t>DTM</a:t>
            </a:r>
            <a:endParaRPr kumimoji="0" lang="nl-NL" altLang="nl-NL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1313" marR="0" lvl="0" indent="-341313" algn="l" defTabSz="91281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nl-NL" altLang="nl-NL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1313" lvl="0" indent="-341313" defTabSz="912813">
              <a:spcBef>
                <a:spcPct val="20000"/>
              </a:spcBef>
              <a:tabLst>
                <a:tab pos="1166813" algn="ctr"/>
                <a:tab pos="3051175" algn="r"/>
              </a:tabLst>
              <a:defRPr/>
            </a:pPr>
            <a:r>
              <a:rPr lang="nl-NL" altLang="nl-NL" sz="2000" kern="0" dirty="0" smtClean="0"/>
              <a:t>Uitmalen	:	2880 m3/dag</a:t>
            </a:r>
          </a:p>
          <a:p>
            <a:pPr marL="341313" lvl="0" indent="-341313" defTabSz="912813">
              <a:spcBef>
                <a:spcPct val="20000"/>
              </a:spcBef>
              <a:tabLst>
                <a:tab pos="1166813" algn="ctr"/>
                <a:tab pos="3051175" algn="r"/>
              </a:tabLst>
              <a:defRPr/>
            </a:pPr>
            <a:r>
              <a:rPr lang="nl-NL" altLang="nl-NL" sz="2000" kern="0" dirty="0" smtClean="0"/>
              <a:t>Inlaten	:	29289 m3/dag</a:t>
            </a:r>
          </a:p>
          <a:p>
            <a:pPr marL="341313" marR="0" lvl="0" indent="-341313" algn="l" defTabSz="91281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nl-NL" altLang="nl-NL" sz="2000" kern="0" dirty="0" smtClean="0">
              <a:latin typeface="+mn-lt"/>
              <a:cs typeface="+mn-cs"/>
            </a:endParaRPr>
          </a:p>
          <a:p>
            <a:pPr marL="341313" marR="0" lvl="0" indent="-341313" algn="l" defTabSz="91281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>
                <a:tab pos="5915025" algn="r"/>
              </a:tabLst>
              <a:defRPr/>
            </a:pPr>
            <a:endParaRPr kumimoji="0" lang="nl-NL" altLang="nl-NL" sz="2000" b="1" i="0" u="none" strike="noStrike" kern="0" cap="none" spc="0" normalizeH="0" baseline="0" noProof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1313" marR="0" lvl="0" indent="-341313" algn="l" defTabSz="91281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>
                <a:tab pos="5915025" algn="r"/>
              </a:tabLst>
              <a:defRPr/>
            </a:pPr>
            <a:r>
              <a:rPr kumimoji="0" lang="nl-NL" altLang="nl-NL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Peilwisseling	</a:t>
            </a:r>
            <a:r>
              <a:rPr kumimoji="0" lang="nl-NL" altLang="nl-NL" sz="2000" b="1" i="0" u="none" strike="noStrike" kern="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Watervolume m3</a:t>
            </a:r>
            <a:endParaRPr kumimoji="0" lang="nl-NL" altLang="nl-NL" sz="2000" b="1" i="0" u="none" strike="noStrike" kern="0" cap="none" spc="0" normalizeH="0" baseline="0" noProof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1313" indent="-341313" defTabSz="912813">
              <a:spcBef>
                <a:spcPct val="20000"/>
              </a:spcBef>
              <a:tabLst>
                <a:tab pos="5915025" algn="r"/>
              </a:tabLst>
            </a:pPr>
            <a:r>
              <a:rPr lang="nl-NL" altLang="nl-NL" sz="2000" b="1" kern="0" baseline="0" dirty="0" smtClean="0">
                <a:latin typeface="+mn-lt"/>
                <a:cs typeface="+mn-cs"/>
              </a:rPr>
              <a:t>2014</a:t>
            </a:r>
            <a:r>
              <a:rPr lang="nl-NL" altLang="nl-NL" sz="2000" kern="0" dirty="0" smtClean="0"/>
              <a:t>: -1.5/-0.96 m NAP	~ 46.000 m3</a:t>
            </a:r>
            <a:endParaRPr kumimoji="0" lang="nl-NL" altLang="nl-NL" sz="2000" b="0" i="0" u="none" strike="noStrike" kern="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1313" indent="-341313" defTabSz="912813">
              <a:spcBef>
                <a:spcPct val="20000"/>
              </a:spcBef>
              <a:tabLst>
                <a:tab pos="5915025" algn="r"/>
              </a:tabLst>
            </a:pPr>
            <a:r>
              <a:rPr lang="nl-NL" altLang="nl-NL" sz="2000" b="1" kern="0" baseline="0" dirty="0" smtClean="0">
                <a:latin typeface="+mn-lt"/>
                <a:cs typeface="+mn-cs"/>
              </a:rPr>
              <a:t>2015</a:t>
            </a:r>
            <a:r>
              <a:rPr lang="nl-NL" altLang="nl-NL" sz="2000" kern="0" dirty="0" smtClean="0"/>
              <a:t>: -1.01/-2.18 m NAP	 </a:t>
            </a:r>
            <a:r>
              <a:rPr lang="nl-NL" altLang="nl-NL" sz="2000" kern="0" dirty="0" smtClean="0"/>
              <a:t>~ 130.000 </a:t>
            </a:r>
            <a:r>
              <a:rPr lang="nl-NL" altLang="nl-NL" sz="2000" kern="0" dirty="0" smtClean="0"/>
              <a:t>m3	</a:t>
            </a:r>
          </a:p>
          <a:p>
            <a:pPr marL="341313" indent="-341313" defTabSz="912813">
              <a:spcBef>
                <a:spcPct val="20000"/>
              </a:spcBef>
              <a:tabLst>
                <a:tab pos="5915025" algn="r"/>
              </a:tabLst>
            </a:pPr>
            <a:r>
              <a:rPr lang="nl-NL" altLang="nl-NL" sz="2000" b="1" kern="0" baseline="0" dirty="0" smtClean="0">
                <a:latin typeface="+mn-lt"/>
                <a:cs typeface="+mn-cs"/>
              </a:rPr>
              <a:t>2016</a:t>
            </a:r>
            <a:r>
              <a:rPr lang="nl-NL" altLang="nl-NL" sz="2000" kern="0" dirty="0" smtClean="0"/>
              <a:t>: -1.33/-0.42 m NAP	</a:t>
            </a:r>
            <a:r>
              <a:rPr lang="nl-NL" altLang="nl-NL" sz="2000" kern="0" dirty="0" smtClean="0"/>
              <a:t> ~ 117.000 </a:t>
            </a:r>
            <a:r>
              <a:rPr lang="nl-NL" altLang="nl-NL" sz="2000" kern="0" dirty="0" smtClean="0"/>
              <a:t>m3</a:t>
            </a:r>
          </a:p>
          <a:p>
            <a:pPr marL="341313" lvl="0" indent="-341313" defTabSz="912813">
              <a:spcBef>
                <a:spcPct val="20000"/>
              </a:spcBef>
              <a:tabLst>
                <a:tab pos="5915025" algn="r"/>
              </a:tabLst>
              <a:defRPr/>
            </a:pPr>
            <a:r>
              <a:rPr lang="nl-NL" altLang="nl-NL" sz="2000" b="1" kern="0" baseline="0" dirty="0" smtClean="0">
                <a:solidFill>
                  <a:srgbClr val="FF0000"/>
                </a:solidFill>
                <a:latin typeface="+mn-lt"/>
                <a:cs typeface="+mn-cs"/>
              </a:rPr>
              <a:t>Max</a:t>
            </a:r>
            <a:r>
              <a:rPr lang="nl-NL" altLang="nl-NL" sz="2000" kern="0" baseline="0" dirty="0" smtClean="0">
                <a:solidFill>
                  <a:srgbClr val="FF0000"/>
                </a:solidFill>
                <a:latin typeface="+mn-lt"/>
                <a:cs typeface="+mn-cs"/>
              </a:rPr>
              <a:t>: -0.42/-2.18 m NAP	</a:t>
            </a:r>
            <a:r>
              <a:rPr lang="nl-NL" altLang="nl-NL" sz="2000" kern="0" dirty="0" smtClean="0"/>
              <a:t> </a:t>
            </a:r>
            <a:r>
              <a:rPr lang="nl-NL" altLang="nl-NL" sz="2000" kern="0" dirty="0" smtClean="0">
                <a:solidFill>
                  <a:srgbClr val="FF0000"/>
                </a:solidFill>
              </a:rPr>
              <a:t>~</a:t>
            </a:r>
            <a:r>
              <a:rPr lang="nl-NL" altLang="nl-NL" sz="2000" kern="0" dirty="0" smtClean="0"/>
              <a:t> </a:t>
            </a:r>
            <a:r>
              <a:rPr lang="nl-NL" altLang="nl-NL" sz="2000" kern="0" baseline="0" dirty="0" smtClean="0">
                <a:solidFill>
                  <a:srgbClr val="FF0000"/>
                </a:solidFill>
                <a:latin typeface="+mn-lt"/>
                <a:cs typeface="+mn-cs"/>
              </a:rPr>
              <a:t>226.000 m3</a:t>
            </a:r>
            <a:endParaRPr lang="nl-NL" altLang="nl-NL" sz="2000" kern="0" baseline="0" dirty="0" smtClean="0">
              <a:solidFill>
                <a:srgbClr val="FF0000"/>
              </a:solidFill>
              <a:latin typeface="+mn-lt"/>
              <a:cs typeface="+mn-cs"/>
            </a:endParaRPr>
          </a:p>
          <a:p>
            <a:pPr marL="341313" marR="0" lvl="0" indent="-341313" algn="l" defTabSz="91281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>
                <a:tab pos="5915025" algn="r"/>
              </a:tabLst>
              <a:defRPr/>
            </a:pPr>
            <a:r>
              <a:rPr kumimoji="0" lang="nl-NL" altLang="nl-NL" sz="2000" b="0" i="1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</a:t>
            </a:r>
            <a:endParaRPr kumimoji="0" lang="nl-NL" altLang="nl-NL" sz="2000" b="0" i="1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Afbeelding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7750" y="1877193"/>
            <a:ext cx="2301069" cy="1050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27786" y="1875689"/>
            <a:ext cx="1787007" cy="1103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hthoek 7"/>
          <p:cNvSpPr/>
          <p:nvPr/>
        </p:nvSpPr>
        <p:spPr>
          <a:xfrm>
            <a:off x="6690051" y="4010239"/>
            <a:ext cx="2453949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1313" indent="-341313" defTabSz="912813">
              <a:spcBef>
                <a:spcPct val="20000"/>
              </a:spcBef>
              <a:tabLst>
                <a:tab pos="5915025" algn="r"/>
              </a:tabLst>
            </a:pPr>
            <a:r>
              <a:rPr lang="nl-NL" altLang="nl-NL" sz="2000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Reguliere berging</a:t>
            </a:r>
          </a:p>
          <a:p>
            <a:pPr marL="341313" indent="-341313" defTabSz="912813">
              <a:spcBef>
                <a:spcPct val="20000"/>
              </a:spcBef>
              <a:tabLst>
                <a:tab pos="5915025" algn="r"/>
              </a:tabLst>
            </a:pPr>
            <a:r>
              <a:rPr lang="nl-NL" altLang="nl-NL" sz="2000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Watervoorziening</a:t>
            </a:r>
          </a:p>
          <a:p>
            <a:pPr marL="341313" indent="-341313" defTabSz="912813">
              <a:spcBef>
                <a:spcPct val="20000"/>
              </a:spcBef>
              <a:tabLst>
                <a:tab pos="5915025" algn="r"/>
              </a:tabLst>
            </a:pPr>
            <a:r>
              <a:rPr lang="nl-NL" altLang="nl-NL" sz="2000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Noodberging</a:t>
            </a:r>
          </a:p>
          <a:p>
            <a:pPr marL="341313" indent="-341313" defTabSz="912813">
              <a:spcBef>
                <a:spcPct val="20000"/>
              </a:spcBef>
              <a:tabLst>
                <a:tab pos="5915025" algn="r"/>
              </a:tabLst>
            </a:pPr>
            <a:r>
              <a:rPr lang="nl-NL" altLang="nl-NL" sz="2000" kern="0" dirty="0" smtClean="0">
                <a:solidFill>
                  <a:srgbClr val="FF0000"/>
                </a:solidFill>
              </a:rPr>
              <a:t>Maximale berging</a:t>
            </a:r>
            <a:endParaRPr lang="nl-NL" altLang="nl-NL" sz="2000" kern="0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hoek 19"/>
          <p:cNvSpPr/>
          <p:nvPr/>
        </p:nvSpPr>
        <p:spPr>
          <a:xfrm>
            <a:off x="690465" y="1576844"/>
            <a:ext cx="1642188" cy="307911"/>
          </a:xfrm>
          <a:prstGeom prst="rect">
            <a:avLst/>
          </a:prstGeom>
          <a:solidFill>
            <a:schemeClr val="bg2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Rechthoek 20"/>
          <p:cNvSpPr/>
          <p:nvPr/>
        </p:nvSpPr>
        <p:spPr>
          <a:xfrm>
            <a:off x="2335762" y="1570990"/>
            <a:ext cx="1642188" cy="307911"/>
          </a:xfrm>
          <a:prstGeom prst="rect">
            <a:avLst/>
          </a:prstGeom>
          <a:solidFill>
            <a:srgbClr val="92D05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Rechthoek 21"/>
          <p:cNvSpPr/>
          <p:nvPr/>
        </p:nvSpPr>
        <p:spPr>
          <a:xfrm>
            <a:off x="3977949" y="1579955"/>
            <a:ext cx="1648409" cy="307911"/>
          </a:xfrm>
          <a:prstGeom prst="rect">
            <a:avLst/>
          </a:prstGeom>
          <a:solidFill>
            <a:srgbClr val="00B05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Rechthoek 22"/>
          <p:cNvSpPr/>
          <p:nvPr/>
        </p:nvSpPr>
        <p:spPr>
          <a:xfrm>
            <a:off x="5623247" y="1573735"/>
            <a:ext cx="1642188" cy="307911"/>
          </a:xfrm>
          <a:prstGeom prst="rect">
            <a:avLst/>
          </a:prstGeom>
          <a:solidFill>
            <a:srgbClr val="FFFF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Rechthoek 23"/>
          <p:cNvSpPr/>
          <p:nvPr/>
        </p:nvSpPr>
        <p:spPr>
          <a:xfrm>
            <a:off x="7268544" y="1576846"/>
            <a:ext cx="1642188" cy="307911"/>
          </a:xfrm>
          <a:prstGeom prst="rect">
            <a:avLst/>
          </a:prstGeom>
          <a:solidFill>
            <a:srgbClr val="00B0F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146" name="Date Placeholder 3"/>
          <p:cNvSpPr>
            <a:spLocks noGrp="1"/>
          </p:cNvSpPr>
          <p:nvPr>
            <p:ph type="dt" sz="quarter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C6342BDC-ABE4-4207-B9E5-23F1360DAACC}" type="datetime4">
              <a:rPr lang="nl-NL" altLang="nl-NL" sz="900" smtClean="0">
                <a:solidFill>
                  <a:srgbClr val="008BBF"/>
                </a:solidFill>
              </a:rPr>
              <a:pPr eaLnBrk="1" hangingPunct="1">
                <a:spcBef>
                  <a:spcPct val="0"/>
                </a:spcBef>
                <a:defRPr/>
              </a:pPr>
              <a:t>13 oktober 2016</a:t>
            </a:fld>
            <a:endParaRPr lang="nl-NL" altLang="nl-NL" sz="900" smtClean="0">
              <a:solidFill>
                <a:srgbClr val="008BBF"/>
              </a:solidFill>
            </a:endParaRPr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pPr defTabSz="912813" eaLnBrk="1" hangingPunct="1"/>
            <a:r>
              <a:rPr lang="en-US" altLang="nl-NL" dirty="0" err="1" smtClean="0"/>
              <a:t>Waterpeil</a:t>
            </a:r>
            <a:endParaRPr lang="en-US" altLang="nl-NL" dirty="0" smtClean="0"/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912813" eaLnBrk="1" hangingPunct="1">
              <a:buFontTx/>
              <a:buChar char="•"/>
            </a:pPr>
            <a:endParaRPr lang="en-US" altLang="nl-NL" dirty="0" smtClean="0"/>
          </a:p>
          <a:p>
            <a:pPr defTabSz="912813" eaLnBrk="1" hangingPunct="1">
              <a:buFontTx/>
              <a:buChar char="•"/>
            </a:pPr>
            <a:endParaRPr lang="en-US" altLang="nl-NL" dirty="0" smtClean="0"/>
          </a:p>
        </p:txBody>
      </p:sp>
      <p:pic>
        <p:nvPicPr>
          <p:cNvPr id="7" name="Afbeelding 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0587" y="2192695"/>
            <a:ext cx="8668139" cy="3750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kstvak 18"/>
          <p:cNvSpPr txBox="1"/>
          <p:nvPr/>
        </p:nvSpPr>
        <p:spPr>
          <a:xfrm>
            <a:off x="774441" y="1558212"/>
            <a:ext cx="80798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600" dirty="0" smtClean="0"/>
              <a:t>Inrichting	                  Rust	          Natuurlijk peil	        Droogte	    Wateroverlast</a:t>
            </a:r>
            <a:endParaRPr lang="nl-NL" sz="1600" dirty="0"/>
          </a:p>
        </p:txBody>
      </p:sp>
      <p:sp>
        <p:nvSpPr>
          <p:cNvPr id="25" name="Tekstvak 24"/>
          <p:cNvSpPr txBox="1"/>
          <p:nvPr/>
        </p:nvSpPr>
        <p:spPr>
          <a:xfrm>
            <a:off x="3526972" y="5980922"/>
            <a:ext cx="769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tijd </a:t>
            </a:r>
            <a:r>
              <a:rPr lang="nl-NL" dirty="0" smtClean="0">
                <a:sym typeface="Wingdings" pitchFamily="2" charset="2"/>
              </a:rPr>
              <a:t></a:t>
            </a:r>
            <a:endParaRPr lang="nl-NL" dirty="0"/>
          </a:p>
        </p:txBody>
      </p:sp>
      <p:sp>
        <p:nvSpPr>
          <p:cNvPr id="13" name="Tekstvak 12"/>
          <p:cNvSpPr txBox="1"/>
          <p:nvPr/>
        </p:nvSpPr>
        <p:spPr>
          <a:xfrm>
            <a:off x="3993484" y="1073014"/>
            <a:ext cx="4910319" cy="40011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nl-NL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 Proeven met het waterpeil          </a:t>
            </a:r>
            <a:endParaRPr lang="nl-NL" sz="2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Date Placeholder 3"/>
          <p:cNvSpPr>
            <a:spLocks noGrp="1"/>
          </p:cNvSpPr>
          <p:nvPr>
            <p:ph type="dt" sz="quarter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C6342BDC-ABE4-4207-B9E5-23F1360DAACC}" type="datetime4">
              <a:rPr lang="nl-NL" altLang="nl-NL" sz="900" smtClean="0">
                <a:solidFill>
                  <a:srgbClr val="008BBF"/>
                </a:solidFill>
              </a:rPr>
              <a:pPr eaLnBrk="1" hangingPunct="1">
                <a:spcBef>
                  <a:spcPct val="0"/>
                </a:spcBef>
                <a:defRPr/>
              </a:pPr>
              <a:t>13 oktober 2016</a:t>
            </a:fld>
            <a:endParaRPr lang="nl-NL" altLang="nl-NL" sz="900" smtClean="0">
              <a:solidFill>
                <a:srgbClr val="008BBF"/>
              </a:solidFill>
            </a:endParaRPr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pPr defTabSz="912813" eaLnBrk="1" hangingPunct="1"/>
            <a:r>
              <a:rPr lang="en-US" altLang="nl-NL" dirty="0" err="1" smtClean="0"/>
              <a:t>Slibdepositie</a:t>
            </a:r>
            <a:endParaRPr lang="en-US" altLang="nl-NL" dirty="0" smtClean="0"/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912813" eaLnBrk="1" hangingPunct="1">
              <a:buFontTx/>
              <a:buChar char="•"/>
            </a:pPr>
            <a:endParaRPr lang="en-US" altLang="nl-NL" dirty="0" smtClean="0"/>
          </a:p>
          <a:p>
            <a:pPr defTabSz="912813" eaLnBrk="1" hangingPunct="1">
              <a:buFontTx/>
              <a:buChar char="•"/>
            </a:pPr>
            <a:endParaRPr lang="en-US" altLang="nl-NL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6547207" y="1259631"/>
            <a:ext cx="2027625" cy="1054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341313" lvl="0" indent="-341313" defTabSz="912813">
              <a:spcBef>
                <a:spcPct val="20000"/>
              </a:spcBef>
            </a:pPr>
            <a:r>
              <a:rPr kumimoji="0" lang="nl-NL" altLang="nl-NL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Textuurverdeling</a:t>
            </a:r>
          </a:p>
          <a:p>
            <a:pPr marL="341313" lvl="0" indent="-341313" defTabSz="912813">
              <a:spcBef>
                <a:spcPct val="20000"/>
              </a:spcBef>
            </a:pPr>
            <a:r>
              <a:rPr kumimoji="0" lang="nl-NL" altLang="nl-NL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70% </a:t>
            </a:r>
            <a:r>
              <a:rPr kumimoji="0" lang="nl-NL" altLang="nl-NL" sz="200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silt</a:t>
            </a:r>
            <a:endParaRPr kumimoji="0" lang="nl-NL" altLang="nl-NL" sz="200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1313" lvl="0" indent="-341313" defTabSz="912813">
              <a:spcBef>
                <a:spcPct val="20000"/>
              </a:spcBef>
            </a:pPr>
            <a:r>
              <a:rPr kumimoji="0" lang="nl-NL" altLang="nl-NL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20% zand</a:t>
            </a:r>
          </a:p>
          <a:p>
            <a:pPr marL="341313" lvl="0" indent="-341313" defTabSz="912813">
              <a:spcBef>
                <a:spcPct val="20000"/>
              </a:spcBef>
            </a:pPr>
            <a:r>
              <a:rPr lang="nl-NL" altLang="nl-NL" sz="2000" kern="0" dirty="0" smtClean="0">
                <a:latin typeface="+mn-lt"/>
                <a:cs typeface="+mn-cs"/>
              </a:rPr>
              <a:t>1</a:t>
            </a:r>
            <a:r>
              <a:rPr kumimoji="0" lang="nl-NL" altLang="nl-NL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0% klei</a:t>
            </a:r>
          </a:p>
        </p:txBody>
      </p:sp>
      <p:pic>
        <p:nvPicPr>
          <p:cNvPr id="1351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5861" y="953805"/>
            <a:ext cx="5983784" cy="2780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vaal 9"/>
          <p:cNvSpPr/>
          <p:nvPr/>
        </p:nvSpPr>
        <p:spPr>
          <a:xfrm rot="21277773">
            <a:off x="2019161" y="3058379"/>
            <a:ext cx="1250578" cy="3359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1" name="Afbeelding 10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6410" y="3783227"/>
            <a:ext cx="4437380" cy="2501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203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93623" y="5544787"/>
            <a:ext cx="3913053" cy="716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203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9675" y="3844207"/>
            <a:ext cx="2064725" cy="1615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hthoek 13"/>
          <p:cNvSpPr/>
          <p:nvPr/>
        </p:nvSpPr>
        <p:spPr>
          <a:xfrm>
            <a:off x="7315200" y="6308225"/>
            <a:ext cx="1698171" cy="3359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7203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36401" y="3825547"/>
            <a:ext cx="1080615" cy="1639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Date Placeholder 3"/>
          <p:cNvSpPr>
            <a:spLocks noGrp="1"/>
          </p:cNvSpPr>
          <p:nvPr>
            <p:ph type="dt" sz="quarter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C6342BDC-ABE4-4207-B9E5-23F1360DAACC}" type="datetime4">
              <a:rPr lang="nl-NL" altLang="nl-NL" sz="900" smtClean="0">
                <a:solidFill>
                  <a:srgbClr val="008BBF"/>
                </a:solidFill>
              </a:rPr>
              <a:pPr eaLnBrk="1" hangingPunct="1">
                <a:spcBef>
                  <a:spcPct val="0"/>
                </a:spcBef>
                <a:defRPr/>
              </a:pPr>
              <a:t>13 oktober 2016</a:t>
            </a:fld>
            <a:endParaRPr lang="nl-NL" altLang="nl-NL" sz="900" smtClean="0">
              <a:solidFill>
                <a:srgbClr val="008BBF"/>
              </a:solidFill>
            </a:endParaRPr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pPr defTabSz="912813" eaLnBrk="1" hangingPunct="1"/>
            <a:r>
              <a:rPr lang="en-US" altLang="nl-NL" dirty="0" err="1" smtClean="0"/>
              <a:t>Grondwaterpeil</a:t>
            </a:r>
            <a:endParaRPr lang="en-US" altLang="nl-NL" dirty="0" smtClean="0"/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715574" y="4851896"/>
            <a:ext cx="7874000" cy="660757"/>
          </a:xfrm>
        </p:spPr>
        <p:txBody>
          <a:bodyPr/>
          <a:lstStyle/>
          <a:p>
            <a:r>
              <a:rPr lang="nl-NL" dirty="0" smtClean="0"/>
              <a:t>Grondwaterstanden variëren met neerslag, </a:t>
            </a:r>
          </a:p>
          <a:p>
            <a:r>
              <a:rPr lang="nl-NL" dirty="0" smtClean="0"/>
              <a:t>niet met waterpeil in de polder.</a:t>
            </a:r>
          </a:p>
          <a:p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 cstate="print"/>
          <a:srcRect l="919" r="10115"/>
          <a:stretch>
            <a:fillRect/>
          </a:stretch>
        </p:blipFill>
        <p:spPr bwMode="auto">
          <a:xfrm>
            <a:off x="0" y="2415420"/>
            <a:ext cx="9144000" cy="197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2" cstate="print"/>
          <a:srcRect l="89854" t="4591" b="48945"/>
          <a:stretch>
            <a:fillRect/>
          </a:stretch>
        </p:blipFill>
        <p:spPr bwMode="auto">
          <a:xfrm>
            <a:off x="7365491" y="1138335"/>
            <a:ext cx="1470596" cy="1296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Date Placeholder 3"/>
          <p:cNvSpPr>
            <a:spLocks noGrp="1"/>
          </p:cNvSpPr>
          <p:nvPr>
            <p:ph type="dt" sz="quarter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C6342BDC-ABE4-4207-B9E5-23F1360DAACC}" type="datetime4">
              <a:rPr lang="nl-NL" altLang="nl-NL" sz="900" smtClean="0">
                <a:solidFill>
                  <a:srgbClr val="008BBF"/>
                </a:solidFill>
              </a:rPr>
              <a:pPr eaLnBrk="1" hangingPunct="1">
                <a:spcBef>
                  <a:spcPct val="0"/>
                </a:spcBef>
                <a:defRPr/>
              </a:pPr>
              <a:t>13 oktober 2016</a:t>
            </a:fld>
            <a:endParaRPr lang="nl-NL" altLang="nl-NL" sz="900" smtClean="0">
              <a:solidFill>
                <a:srgbClr val="008BBF"/>
              </a:solidFill>
            </a:endParaRPr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pPr defTabSz="912813" eaLnBrk="1" hangingPunct="1"/>
            <a:r>
              <a:rPr lang="en-US" altLang="nl-NL" dirty="0" err="1" smtClean="0"/>
              <a:t>Waterkwaliteit</a:t>
            </a:r>
            <a:endParaRPr lang="en-US" altLang="nl-NL" dirty="0" smtClean="0"/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912813" eaLnBrk="1" hangingPunct="1">
              <a:buFontTx/>
              <a:buChar char="•"/>
            </a:pPr>
            <a:endParaRPr lang="en-US" altLang="nl-NL" dirty="0" smtClean="0"/>
          </a:p>
          <a:p>
            <a:pPr defTabSz="912813" eaLnBrk="1" hangingPunct="1">
              <a:buFontTx/>
              <a:buChar char="•"/>
            </a:pPr>
            <a:endParaRPr lang="en-US" altLang="nl-NL" dirty="0" smtClean="0"/>
          </a:p>
        </p:txBody>
      </p:sp>
      <p:pic>
        <p:nvPicPr>
          <p:cNvPr id="5" name="Picture 1" descr="image00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 t="20086" b="42117"/>
          <a:stretch/>
        </p:blipFill>
        <p:spPr bwMode="auto">
          <a:xfrm>
            <a:off x="4623761" y="-18662"/>
            <a:ext cx="4520239" cy="13622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/>
            </a:ext>
          </a:extLst>
        </p:spPr>
      </p:pic>
      <p:sp>
        <p:nvSpPr>
          <p:cNvPr id="13926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sp>
        <p:nvSpPr>
          <p:cNvPr id="139268" name="Rectangle 4"/>
          <p:cNvSpPr>
            <a:spLocks noChangeArrowheads="1"/>
          </p:cNvSpPr>
          <p:nvPr/>
        </p:nvSpPr>
        <p:spPr bwMode="auto">
          <a:xfrm>
            <a:off x="0" y="3962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39269" name="Picture 5"/>
          <p:cNvPicPr>
            <a:picLocks noChangeAspect="1" noChangeArrowheads="1"/>
          </p:cNvPicPr>
          <p:nvPr/>
        </p:nvPicPr>
        <p:blipFill>
          <a:blip r:embed="rId3" cstate="print"/>
          <a:srcRect l="50502"/>
          <a:stretch>
            <a:fillRect/>
          </a:stretch>
        </p:blipFill>
        <p:spPr bwMode="auto">
          <a:xfrm>
            <a:off x="4679576" y="2066565"/>
            <a:ext cx="4427100" cy="2776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hthoek 11"/>
          <p:cNvSpPr/>
          <p:nvPr/>
        </p:nvSpPr>
        <p:spPr>
          <a:xfrm>
            <a:off x="615820" y="2146041"/>
            <a:ext cx="3275045" cy="2612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Tekstvak 12"/>
          <p:cNvSpPr txBox="1"/>
          <p:nvPr/>
        </p:nvSpPr>
        <p:spPr>
          <a:xfrm>
            <a:off x="653143" y="1651518"/>
            <a:ext cx="5724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/>
              <a:t>Doorzicht </a:t>
            </a:r>
            <a:r>
              <a:rPr lang="nl-NL" b="1" dirty="0" smtClean="0"/>
              <a:t>(zomerperiode</a:t>
            </a:r>
            <a:r>
              <a:rPr lang="nl-NL" b="1" dirty="0" smtClean="0"/>
              <a:t>)	</a:t>
            </a:r>
            <a:r>
              <a:rPr lang="nl-NL" b="1" dirty="0" smtClean="0"/>
              <a:t> </a:t>
            </a:r>
            <a:r>
              <a:rPr lang="nl-NL" b="1" dirty="0" smtClean="0"/>
              <a:t>          </a:t>
            </a:r>
            <a:r>
              <a:rPr lang="nl-NL" b="1" dirty="0" smtClean="0"/>
              <a:t>Doorzicht</a:t>
            </a:r>
            <a:endParaRPr lang="nl-NL" b="1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/>
          <a:srcRect l="298" r="8320"/>
          <a:stretch>
            <a:fillRect/>
          </a:stretch>
        </p:blipFill>
        <p:spPr bwMode="auto">
          <a:xfrm>
            <a:off x="170182" y="2015412"/>
            <a:ext cx="4168012" cy="2995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hthoek 16"/>
          <p:cNvSpPr/>
          <p:nvPr/>
        </p:nvSpPr>
        <p:spPr>
          <a:xfrm>
            <a:off x="757281" y="2572872"/>
            <a:ext cx="1806625" cy="1997300"/>
          </a:xfrm>
          <a:prstGeom prst="rect">
            <a:avLst/>
          </a:prstGeom>
          <a:solidFill>
            <a:srgbClr val="00B0F0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2601" y="2066565"/>
            <a:ext cx="8944075" cy="2776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6" name="Date Placeholder 3"/>
          <p:cNvSpPr>
            <a:spLocks noGrp="1"/>
          </p:cNvSpPr>
          <p:nvPr>
            <p:ph type="dt" sz="quarter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C6342BDC-ABE4-4207-B9E5-23F1360DAACC}" type="datetime4">
              <a:rPr lang="nl-NL" altLang="nl-NL" sz="900" smtClean="0">
                <a:solidFill>
                  <a:srgbClr val="008BBF"/>
                </a:solidFill>
              </a:rPr>
              <a:pPr eaLnBrk="1" hangingPunct="1">
                <a:spcBef>
                  <a:spcPct val="0"/>
                </a:spcBef>
                <a:defRPr/>
              </a:pPr>
              <a:t>13 oktober 2016</a:t>
            </a:fld>
            <a:endParaRPr lang="nl-NL" altLang="nl-NL" sz="900" smtClean="0">
              <a:solidFill>
                <a:srgbClr val="008BBF"/>
              </a:solidFill>
            </a:endParaRPr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pPr defTabSz="912813" eaLnBrk="1" hangingPunct="1"/>
            <a:r>
              <a:rPr lang="en-US" altLang="nl-NL" dirty="0" err="1" smtClean="0"/>
              <a:t>Waterkwaliteit</a:t>
            </a:r>
            <a:endParaRPr lang="en-US" altLang="nl-NL" dirty="0" smtClean="0"/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912813" eaLnBrk="1" hangingPunct="1">
              <a:buFontTx/>
              <a:buChar char="•"/>
            </a:pPr>
            <a:endParaRPr lang="en-US" altLang="nl-NL" dirty="0" smtClean="0"/>
          </a:p>
          <a:p>
            <a:pPr defTabSz="912813" eaLnBrk="1" hangingPunct="1">
              <a:buFontTx/>
              <a:buChar char="•"/>
            </a:pPr>
            <a:endParaRPr lang="en-US" altLang="nl-NL" dirty="0" smtClean="0"/>
          </a:p>
        </p:txBody>
      </p:sp>
      <p:pic>
        <p:nvPicPr>
          <p:cNvPr id="5" name="Picture 1" descr="image00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 t="20086" b="42117"/>
          <a:stretch/>
        </p:blipFill>
        <p:spPr bwMode="auto">
          <a:xfrm>
            <a:off x="4623761" y="-18662"/>
            <a:ext cx="4520239" cy="13622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/>
            </a:ext>
          </a:extLst>
        </p:spPr>
      </p:pic>
      <p:sp>
        <p:nvSpPr>
          <p:cNvPr id="13926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sp>
        <p:nvSpPr>
          <p:cNvPr id="139268" name="Rectangle 4"/>
          <p:cNvSpPr>
            <a:spLocks noChangeArrowheads="1"/>
          </p:cNvSpPr>
          <p:nvPr/>
        </p:nvSpPr>
        <p:spPr bwMode="auto">
          <a:xfrm>
            <a:off x="0" y="3962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653143" y="1651518"/>
            <a:ext cx="5647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err="1" smtClean="0"/>
              <a:t>P-totaal</a:t>
            </a:r>
            <a:r>
              <a:rPr lang="nl-NL" b="1" dirty="0" smtClean="0"/>
              <a:t>				          ortho-PO4</a:t>
            </a:r>
            <a:endParaRPr lang="nl-NL" b="1" dirty="0"/>
          </a:p>
        </p:txBody>
      </p:sp>
      <p:pic>
        <p:nvPicPr>
          <p:cNvPr id="1669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6601" y="2466244"/>
            <a:ext cx="4352763" cy="236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691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20018" y="2435194"/>
            <a:ext cx="4495990" cy="2332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hthoek 12"/>
          <p:cNvSpPr/>
          <p:nvPr/>
        </p:nvSpPr>
        <p:spPr>
          <a:xfrm>
            <a:off x="625151" y="2174034"/>
            <a:ext cx="3275045" cy="2612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436" y="2236326"/>
            <a:ext cx="8915606" cy="2631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6" name="Date Placeholder 3"/>
          <p:cNvSpPr>
            <a:spLocks noGrp="1"/>
          </p:cNvSpPr>
          <p:nvPr>
            <p:ph type="dt" sz="quarter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C6342BDC-ABE4-4207-B9E5-23F1360DAACC}" type="datetime4">
              <a:rPr lang="nl-NL" altLang="nl-NL" sz="900" smtClean="0">
                <a:solidFill>
                  <a:srgbClr val="008BBF"/>
                </a:solidFill>
              </a:rPr>
              <a:pPr eaLnBrk="1" hangingPunct="1">
                <a:spcBef>
                  <a:spcPct val="0"/>
                </a:spcBef>
                <a:defRPr/>
              </a:pPr>
              <a:t>13 oktober 2016</a:t>
            </a:fld>
            <a:endParaRPr lang="nl-NL" altLang="nl-NL" sz="900" smtClean="0">
              <a:solidFill>
                <a:srgbClr val="008BBF"/>
              </a:solidFill>
            </a:endParaRPr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pPr defTabSz="912813" eaLnBrk="1" hangingPunct="1"/>
            <a:r>
              <a:rPr lang="en-US" altLang="nl-NL" dirty="0" err="1" smtClean="0"/>
              <a:t>Waterkwaliteit</a:t>
            </a:r>
            <a:endParaRPr lang="en-US" altLang="nl-NL" dirty="0" smtClean="0"/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912813" eaLnBrk="1" hangingPunct="1">
              <a:buFontTx/>
              <a:buChar char="•"/>
            </a:pPr>
            <a:endParaRPr lang="en-US" altLang="nl-NL" dirty="0" smtClean="0"/>
          </a:p>
          <a:p>
            <a:pPr defTabSz="912813" eaLnBrk="1" hangingPunct="1">
              <a:buFontTx/>
              <a:buChar char="•"/>
            </a:pPr>
            <a:endParaRPr lang="en-US" altLang="nl-NL" dirty="0" smtClean="0"/>
          </a:p>
        </p:txBody>
      </p:sp>
      <p:pic>
        <p:nvPicPr>
          <p:cNvPr id="5" name="Picture 1" descr="image00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 t="20086" b="42117"/>
          <a:stretch/>
        </p:blipFill>
        <p:spPr bwMode="auto">
          <a:xfrm>
            <a:off x="4623761" y="-18662"/>
            <a:ext cx="4520239" cy="13622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/>
            </a:ext>
          </a:extLst>
        </p:spPr>
      </p:pic>
      <p:sp>
        <p:nvSpPr>
          <p:cNvPr id="13926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sp>
        <p:nvSpPr>
          <p:cNvPr id="139268" name="Rectangle 4"/>
          <p:cNvSpPr>
            <a:spLocks noChangeArrowheads="1"/>
          </p:cNvSpPr>
          <p:nvPr/>
        </p:nvSpPr>
        <p:spPr bwMode="auto">
          <a:xfrm>
            <a:off x="0" y="3962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653143" y="1651518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/>
              <a:t>Chloride</a:t>
            </a:r>
            <a:endParaRPr lang="nl-NL" b="1" dirty="0"/>
          </a:p>
        </p:txBody>
      </p:sp>
      <p:sp>
        <p:nvSpPr>
          <p:cNvPr id="13" name="Rechthoek 12"/>
          <p:cNvSpPr/>
          <p:nvPr/>
        </p:nvSpPr>
        <p:spPr>
          <a:xfrm>
            <a:off x="625151" y="2174034"/>
            <a:ext cx="3275045" cy="2612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hthoek 13"/>
          <p:cNvSpPr/>
          <p:nvPr/>
        </p:nvSpPr>
        <p:spPr>
          <a:xfrm>
            <a:off x="613841" y="2590802"/>
            <a:ext cx="1932135" cy="1927410"/>
          </a:xfrm>
          <a:prstGeom prst="rect">
            <a:avLst/>
          </a:prstGeom>
          <a:solidFill>
            <a:srgbClr val="00B0F0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Date Placeholder 3"/>
          <p:cNvSpPr>
            <a:spLocks noGrp="1"/>
          </p:cNvSpPr>
          <p:nvPr>
            <p:ph type="dt" sz="quarter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C6342BDC-ABE4-4207-B9E5-23F1360DAACC}" type="datetime4">
              <a:rPr lang="nl-NL" altLang="nl-NL" sz="900" smtClean="0">
                <a:solidFill>
                  <a:srgbClr val="008BBF"/>
                </a:solidFill>
              </a:rPr>
              <a:pPr eaLnBrk="1" hangingPunct="1">
                <a:spcBef>
                  <a:spcPct val="0"/>
                </a:spcBef>
                <a:defRPr/>
              </a:pPr>
              <a:t>13 oktober 2016</a:t>
            </a:fld>
            <a:endParaRPr lang="nl-NL" altLang="nl-NL" sz="900" smtClean="0">
              <a:solidFill>
                <a:srgbClr val="008BBF"/>
              </a:solidFill>
            </a:endParaRPr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pPr defTabSz="912813" eaLnBrk="1" hangingPunct="1"/>
            <a:r>
              <a:rPr lang="en-US" altLang="nl-NL" dirty="0" err="1" smtClean="0"/>
              <a:t>Biologische</a:t>
            </a:r>
            <a:r>
              <a:rPr lang="en-US" altLang="nl-NL" dirty="0" smtClean="0"/>
              <a:t> </a:t>
            </a:r>
            <a:r>
              <a:rPr lang="en-US" altLang="nl-NL" dirty="0" err="1" smtClean="0"/>
              <a:t>waterkwaliteit</a:t>
            </a:r>
            <a:endParaRPr lang="en-US" altLang="nl-NL" dirty="0" smtClean="0"/>
          </a:p>
        </p:txBody>
      </p:sp>
      <p:sp>
        <p:nvSpPr>
          <p:cNvPr id="13926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sp>
        <p:nvSpPr>
          <p:cNvPr id="139268" name="Rectangle 4"/>
          <p:cNvSpPr>
            <a:spLocks noChangeArrowheads="1"/>
          </p:cNvSpPr>
          <p:nvPr/>
        </p:nvSpPr>
        <p:spPr bwMode="auto">
          <a:xfrm>
            <a:off x="0" y="3962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74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77976" y="1383695"/>
            <a:ext cx="1558115" cy="1132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083" name="Picture 3"/>
          <p:cNvPicPr>
            <a:picLocks noChangeAspect="1" noChangeArrowheads="1"/>
          </p:cNvPicPr>
          <p:nvPr/>
        </p:nvPicPr>
        <p:blipFill>
          <a:blip r:embed="rId3" cstate="print"/>
          <a:srcRect l="15228" r="12748"/>
          <a:stretch>
            <a:fillRect/>
          </a:stretch>
        </p:blipFill>
        <p:spPr bwMode="auto">
          <a:xfrm>
            <a:off x="7277877" y="2631233"/>
            <a:ext cx="1568565" cy="1408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08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91679" y="4142791"/>
            <a:ext cx="1560838" cy="1362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08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3327" y="5102193"/>
            <a:ext cx="1382583" cy="1274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08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32449" y="5100972"/>
            <a:ext cx="2645132" cy="1275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8" name="Chart 3"/>
          <p:cNvGraphicFramePr>
            <a:graphicFrameLocks/>
          </p:cNvGraphicFramePr>
          <p:nvPr/>
        </p:nvGraphicFramePr>
        <p:xfrm>
          <a:off x="561844" y="1311709"/>
          <a:ext cx="6322139" cy="35627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174087" name="Picture 7"/>
          <p:cNvPicPr>
            <a:picLocks noChangeAspect="1" noChangeArrowheads="1"/>
          </p:cNvPicPr>
          <p:nvPr/>
        </p:nvPicPr>
        <p:blipFill>
          <a:blip r:embed="rId8" cstate="print"/>
          <a:srcRect l="14920" t="5596" r="14037"/>
          <a:stretch>
            <a:fillRect/>
          </a:stretch>
        </p:blipFill>
        <p:spPr bwMode="auto">
          <a:xfrm rot="16200000">
            <a:off x="1162366" y="4642690"/>
            <a:ext cx="1267543" cy="2192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pPr defTabSz="912813" eaLnBrk="1" hangingPunct="1"/>
            <a:r>
              <a:rPr lang="en-US" altLang="nl-NL" dirty="0" err="1" smtClean="0"/>
              <a:t>Vegetatie</a:t>
            </a:r>
            <a:endParaRPr lang="en-US" altLang="nl-NL" dirty="0" smtClean="0"/>
          </a:p>
        </p:txBody>
      </p:sp>
      <p:sp>
        <p:nvSpPr>
          <p:cNvPr id="13926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graphicFrame>
        <p:nvGraphicFramePr>
          <p:cNvPr id="13" name="Grafiek 12"/>
          <p:cNvGraphicFramePr/>
          <p:nvPr/>
        </p:nvGraphicFramePr>
        <p:xfrm>
          <a:off x="0" y="1059236"/>
          <a:ext cx="5934075" cy="3305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Tekstvak 13"/>
          <p:cNvSpPr txBox="1"/>
          <p:nvPr/>
        </p:nvSpPr>
        <p:spPr>
          <a:xfrm>
            <a:off x="1954306" y="1111624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Streeplijsten</a:t>
            </a:r>
            <a:endParaRPr lang="nl-NL" dirty="0"/>
          </a:p>
        </p:txBody>
      </p:sp>
      <p:sp>
        <p:nvSpPr>
          <p:cNvPr id="15" name="Rechthoek 14"/>
          <p:cNvSpPr/>
          <p:nvPr/>
        </p:nvSpPr>
        <p:spPr>
          <a:xfrm>
            <a:off x="2178424" y="3514165"/>
            <a:ext cx="215152" cy="224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Tekstvak 15"/>
          <p:cNvSpPr txBox="1"/>
          <p:nvPr/>
        </p:nvSpPr>
        <p:spPr>
          <a:xfrm>
            <a:off x="5414672" y="1093695"/>
            <a:ext cx="2903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Oevervegetatie buitenring</a:t>
            </a:r>
            <a:endParaRPr lang="nl-NL" dirty="0"/>
          </a:p>
        </p:txBody>
      </p:sp>
      <p:sp>
        <p:nvSpPr>
          <p:cNvPr id="17" name="Tekstvak 16"/>
          <p:cNvSpPr txBox="1"/>
          <p:nvPr/>
        </p:nvSpPr>
        <p:spPr>
          <a:xfrm>
            <a:off x="5432601" y="3603813"/>
            <a:ext cx="2890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Oevervegetatie binnenring</a:t>
            </a:r>
            <a:endParaRPr lang="nl-NL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389" y="1494415"/>
            <a:ext cx="3388322" cy="2019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 cstate="print"/>
          <a:srcRect b="20036"/>
          <a:stretch>
            <a:fillRect/>
          </a:stretch>
        </p:blipFill>
        <p:spPr bwMode="auto">
          <a:xfrm>
            <a:off x="5480797" y="3980352"/>
            <a:ext cx="1699932" cy="2008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5" cstate="print"/>
          <a:srcRect l="12483" t="6364" b="21220"/>
          <a:stretch>
            <a:fillRect/>
          </a:stretch>
        </p:blipFill>
        <p:spPr bwMode="auto">
          <a:xfrm>
            <a:off x="7162800" y="3962423"/>
            <a:ext cx="1710081" cy="2017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1710" y="4446496"/>
            <a:ext cx="465753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Date Placeholder 3"/>
          <p:cNvSpPr>
            <a:spLocks noGrp="1"/>
          </p:cNvSpPr>
          <p:nvPr>
            <p:ph type="dt" sz="quarter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D82169BC-D21C-48BF-94F5-23EFA2993998}" type="datetime4">
              <a:rPr lang="nl-NL" altLang="nl-NL" sz="900" smtClean="0">
                <a:solidFill>
                  <a:srgbClr val="008BBF"/>
                </a:solidFill>
              </a:rPr>
              <a:pPr eaLnBrk="1" hangingPunct="1">
                <a:spcBef>
                  <a:spcPct val="0"/>
                </a:spcBef>
                <a:defRPr/>
              </a:pPr>
              <a:t>13 oktober 2016</a:t>
            </a:fld>
            <a:endParaRPr lang="nl-NL" altLang="nl-NL" sz="900" smtClean="0">
              <a:solidFill>
                <a:srgbClr val="008BBF"/>
              </a:solidFill>
            </a:endParaRPr>
          </a:p>
        </p:txBody>
      </p:sp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pPr defTabSz="912813" eaLnBrk="1" hangingPunct="1"/>
            <a:r>
              <a:rPr lang="en-US" altLang="nl-NL" dirty="0" err="1" smtClean="0"/>
              <a:t>Vogels</a:t>
            </a:r>
            <a:r>
              <a:rPr lang="en-US" altLang="nl-NL" dirty="0" smtClean="0"/>
              <a:t/>
            </a:r>
            <a:br>
              <a:rPr lang="en-US" altLang="nl-NL" dirty="0" smtClean="0"/>
            </a:br>
            <a:r>
              <a:rPr lang="en-US" altLang="nl-NL" sz="2000" b="0" dirty="0" err="1" smtClean="0"/>
              <a:t>Maandelijkse</a:t>
            </a:r>
            <a:r>
              <a:rPr lang="en-US" altLang="nl-NL" sz="2000" b="0" dirty="0" smtClean="0"/>
              <a:t> </a:t>
            </a:r>
            <a:r>
              <a:rPr lang="en-US" altLang="nl-NL" sz="2000" b="0" dirty="0" err="1" smtClean="0"/>
              <a:t>vogeltelling</a:t>
            </a:r>
            <a:endParaRPr lang="en-US" altLang="nl-NL" b="0" dirty="0" smtClean="0"/>
          </a:p>
        </p:txBody>
      </p:sp>
      <p:sp>
        <p:nvSpPr>
          <p:cNvPr id="35844" name="TextBox 4"/>
          <p:cNvSpPr txBox="1">
            <a:spLocks noChangeArrowheads="1"/>
          </p:cNvSpPr>
          <p:nvPr/>
        </p:nvSpPr>
        <p:spPr bwMode="auto">
          <a:xfrm>
            <a:off x="400050" y="4251325"/>
            <a:ext cx="8047038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nl-NL" sz="1800" dirty="0" err="1" smtClean="0"/>
              <a:t>Aantal</a:t>
            </a:r>
            <a:r>
              <a:rPr lang="en-US" altLang="nl-NL" sz="1800" dirty="0" smtClean="0"/>
              <a:t> </a:t>
            </a:r>
            <a:r>
              <a:rPr lang="en-US" altLang="nl-NL" sz="1800" dirty="0" err="1" smtClean="0"/>
              <a:t>soorten</a:t>
            </a:r>
            <a:r>
              <a:rPr lang="en-US" altLang="nl-NL" sz="1800" dirty="0" smtClean="0"/>
              <a:t> en </a:t>
            </a:r>
            <a:r>
              <a:rPr lang="en-US" altLang="nl-NL" sz="1800" dirty="0" err="1" smtClean="0"/>
              <a:t>individuen</a:t>
            </a:r>
            <a:r>
              <a:rPr lang="en-US" altLang="nl-NL" sz="1800" dirty="0" smtClean="0"/>
              <a:t> </a:t>
            </a:r>
            <a:r>
              <a:rPr lang="en-US" altLang="nl-NL" sz="1800" dirty="0" err="1" smtClean="0"/>
              <a:t>neemt</a:t>
            </a:r>
            <a:r>
              <a:rPr lang="en-US" altLang="nl-NL" sz="1800" dirty="0" smtClean="0"/>
              <a:t> </a:t>
            </a:r>
            <a:r>
              <a:rPr lang="en-US" altLang="nl-NL" sz="1800" dirty="0" err="1" smtClean="0"/>
              <a:t>fors</a:t>
            </a:r>
            <a:r>
              <a:rPr lang="en-US" altLang="nl-NL" sz="1800" dirty="0" smtClean="0"/>
              <a:t> toe (2014</a:t>
            </a:r>
            <a:r>
              <a:rPr lang="en-US" altLang="nl-NL" sz="1800" dirty="0" smtClean="0"/>
              <a:t>!)</a:t>
            </a:r>
          </a:p>
          <a:p>
            <a:pPr eaLnBrk="1" hangingPunct="1">
              <a:spcBef>
                <a:spcPct val="0"/>
              </a:spcBef>
            </a:pPr>
            <a:endParaRPr lang="en-US" altLang="nl-NL" sz="1800" dirty="0" smtClean="0"/>
          </a:p>
          <a:p>
            <a:pPr eaLnBrk="1" hangingPunct="1">
              <a:spcBef>
                <a:spcPct val="0"/>
              </a:spcBef>
            </a:pPr>
            <a:r>
              <a:rPr lang="en-US" altLang="nl-NL" sz="1800" dirty="0" err="1" smtClean="0"/>
              <a:t>Hoogste</a:t>
            </a:r>
            <a:r>
              <a:rPr lang="en-US" altLang="nl-NL" sz="1800" dirty="0" smtClean="0"/>
              <a:t> </a:t>
            </a:r>
            <a:r>
              <a:rPr lang="en-US" altLang="nl-NL" sz="1800" dirty="0" err="1" smtClean="0"/>
              <a:t>diversiteit</a:t>
            </a:r>
            <a:r>
              <a:rPr lang="en-US" altLang="nl-NL" sz="1800" dirty="0" smtClean="0"/>
              <a:t> in 2016</a:t>
            </a:r>
            <a:endParaRPr lang="en-US" altLang="nl-NL" sz="1800" dirty="0" smtClean="0"/>
          </a:p>
          <a:p>
            <a:pPr eaLnBrk="1" hangingPunct="1">
              <a:spcBef>
                <a:spcPct val="0"/>
              </a:spcBef>
            </a:pPr>
            <a:endParaRPr lang="en-US" altLang="nl-NL" sz="1800" dirty="0" smtClean="0"/>
          </a:p>
          <a:p>
            <a:pPr eaLnBrk="1" hangingPunct="1">
              <a:spcBef>
                <a:spcPct val="0"/>
              </a:spcBef>
            </a:pPr>
            <a:r>
              <a:rPr lang="en-US" altLang="nl-NL" sz="1800" dirty="0" err="1" smtClean="0"/>
              <a:t>Naast</a:t>
            </a:r>
            <a:r>
              <a:rPr lang="en-US" altLang="nl-NL" sz="1800" dirty="0" smtClean="0"/>
              <a:t> </a:t>
            </a:r>
            <a:r>
              <a:rPr lang="en-US" altLang="nl-NL" sz="1800" dirty="0" err="1" smtClean="0"/>
              <a:t>algemene</a:t>
            </a:r>
            <a:r>
              <a:rPr lang="en-US" altLang="nl-NL" sz="1800" dirty="0" smtClean="0"/>
              <a:t> </a:t>
            </a:r>
            <a:r>
              <a:rPr lang="en-US" altLang="nl-NL" sz="1800" dirty="0" err="1" smtClean="0"/>
              <a:t>soorten</a:t>
            </a:r>
            <a:r>
              <a:rPr lang="en-US" altLang="nl-NL" sz="1800" dirty="0" smtClean="0"/>
              <a:t> </a:t>
            </a:r>
            <a:r>
              <a:rPr lang="en-US" altLang="nl-NL" sz="1800" dirty="0" err="1" smtClean="0"/>
              <a:t>ook</a:t>
            </a:r>
            <a:r>
              <a:rPr lang="en-US" altLang="nl-NL" sz="1800" dirty="0" smtClean="0"/>
              <a:t> </a:t>
            </a:r>
            <a:r>
              <a:rPr lang="en-US" altLang="nl-NL" sz="1800" dirty="0" err="1" smtClean="0"/>
              <a:t>beschermde</a:t>
            </a:r>
            <a:r>
              <a:rPr lang="en-US" altLang="nl-NL" sz="1800" dirty="0" smtClean="0"/>
              <a:t> en </a:t>
            </a:r>
            <a:r>
              <a:rPr lang="en-US" altLang="nl-NL" sz="1800" dirty="0" err="1" smtClean="0"/>
              <a:t>bijzondere</a:t>
            </a:r>
            <a:r>
              <a:rPr lang="en-US" altLang="nl-NL" sz="1800" dirty="0" smtClean="0"/>
              <a:t> </a:t>
            </a:r>
            <a:r>
              <a:rPr lang="en-US" altLang="nl-NL" sz="1800" dirty="0" err="1" smtClean="0"/>
              <a:t>soorten</a:t>
            </a:r>
            <a:r>
              <a:rPr lang="en-US" altLang="nl-NL" sz="1800" dirty="0" smtClean="0"/>
              <a:t>:</a:t>
            </a:r>
          </a:p>
          <a:p>
            <a:pPr eaLnBrk="1" hangingPunct="1">
              <a:spcBef>
                <a:spcPct val="0"/>
              </a:spcBef>
            </a:pPr>
            <a:r>
              <a:rPr lang="en-US" altLang="nl-NL" sz="1800" dirty="0" err="1" smtClean="0"/>
              <a:t>Grutto</a:t>
            </a:r>
            <a:r>
              <a:rPr lang="en-US" altLang="nl-NL" sz="1800" dirty="0" smtClean="0"/>
              <a:t>, </a:t>
            </a:r>
            <a:r>
              <a:rPr lang="en-US" altLang="nl-NL" sz="1800" dirty="0" err="1" smtClean="0"/>
              <a:t>Kemphaan</a:t>
            </a:r>
            <a:r>
              <a:rPr lang="en-US" altLang="nl-NL" sz="1800" dirty="0" smtClean="0"/>
              <a:t>, </a:t>
            </a:r>
            <a:r>
              <a:rPr lang="en-US" altLang="nl-NL" sz="1800" dirty="0" err="1" smtClean="0"/>
              <a:t>Waterral</a:t>
            </a:r>
            <a:r>
              <a:rPr lang="en-US" altLang="nl-NL" sz="1800" dirty="0" smtClean="0"/>
              <a:t>, </a:t>
            </a:r>
            <a:r>
              <a:rPr lang="en-US" altLang="nl-NL" sz="1800" dirty="0" err="1" smtClean="0"/>
              <a:t>Watersnip</a:t>
            </a:r>
            <a:r>
              <a:rPr lang="en-US" altLang="nl-NL" sz="1800" dirty="0" smtClean="0"/>
              <a:t>, </a:t>
            </a:r>
            <a:r>
              <a:rPr lang="en-US" altLang="nl-NL" sz="1800" dirty="0" err="1" smtClean="0"/>
              <a:t>Krooneend</a:t>
            </a:r>
            <a:r>
              <a:rPr lang="en-US" altLang="nl-NL" sz="1800" dirty="0" smtClean="0"/>
              <a:t>, Topper, …</a:t>
            </a:r>
          </a:p>
          <a:p>
            <a:pPr eaLnBrk="1" hangingPunct="1">
              <a:spcBef>
                <a:spcPct val="0"/>
              </a:spcBef>
            </a:pPr>
            <a:r>
              <a:rPr lang="en-US" altLang="nl-NL" sz="1800" dirty="0" smtClean="0"/>
              <a:t> </a:t>
            </a:r>
            <a:endParaRPr lang="nl-NL" altLang="nl-NL" sz="1800" dirty="0"/>
          </a:p>
        </p:txBody>
      </p:sp>
      <p:graphicFrame>
        <p:nvGraphicFramePr>
          <p:cNvPr id="6" name="Chart 111"/>
          <p:cNvGraphicFramePr>
            <a:graphicFrameLocks/>
          </p:cNvGraphicFramePr>
          <p:nvPr/>
        </p:nvGraphicFramePr>
        <p:xfrm>
          <a:off x="279106" y="1523999"/>
          <a:ext cx="4310823" cy="24966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111"/>
          <p:cNvGraphicFramePr>
            <a:graphicFrameLocks/>
          </p:cNvGraphicFramePr>
          <p:nvPr/>
        </p:nvGraphicFramePr>
        <p:xfrm>
          <a:off x="4717838" y="1559860"/>
          <a:ext cx="4103432" cy="24607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Date Placeholder 3"/>
          <p:cNvSpPr>
            <a:spLocks noGrp="1"/>
          </p:cNvSpPr>
          <p:nvPr>
            <p:ph type="dt" sz="quarter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4CD59160-975C-4FC8-86DD-D56150ECF295}" type="datetime4">
              <a:rPr lang="nl-NL" altLang="nl-NL" sz="900" smtClean="0">
                <a:solidFill>
                  <a:srgbClr val="008BBF"/>
                </a:solidFill>
              </a:rPr>
              <a:pPr eaLnBrk="1" hangingPunct="1">
                <a:spcBef>
                  <a:spcPct val="0"/>
                </a:spcBef>
                <a:defRPr/>
              </a:pPr>
              <a:t>13 oktober 2016</a:t>
            </a:fld>
            <a:endParaRPr lang="nl-NL" altLang="nl-NL" sz="900" smtClean="0">
              <a:solidFill>
                <a:srgbClr val="008BBF"/>
              </a:solidFill>
            </a:endParaRPr>
          </a:p>
        </p:txBody>
      </p:sp>
      <p:sp>
        <p:nvSpPr>
          <p:cNvPr id="38915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pPr defTabSz="912813" eaLnBrk="1" hangingPunct="1"/>
            <a:r>
              <a:rPr lang="en-US" altLang="nl-NL" dirty="0" err="1" smtClean="0"/>
              <a:t>Vogels</a:t>
            </a:r>
            <a:endParaRPr lang="en-US" altLang="nl-NL" dirty="0" smtClean="0"/>
          </a:p>
        </p:txBody>
      </p:sp>
      <p:sp>
        <p:nvSpPr>
          <p:cNvPr id="38916" name="TextBox 6"/>
          <p:cNvSpPr txBox="1">
            <a:spLocks noChangeArrowheads="1"/>
          </p:cNvSpPr>
          <p:nvPr/>
        </p:nvSpPr>
        <p:spPr bwMode="auto">
          <a:xfrm>
            <a:off x="647700" y="609600"/>
            <a:ext cx="19034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nl-NL" sz="1800">
                <a:solidFill>
                  <a:schemeClr val="bg1"/>
                </a:solidFill>
              </a:rPr>
              <a:t>Eenden, zwanen</a:t>
            </a:r>
            <a:endParaRPr lang="en-GB" altLang="nl-NL" sz="1800">
              <a:solidFill>
                <a:schemeClr val="bg1"/>
              </a:solidFill>
            </a:endParaRPr>
          </a:p>
        </p:txBody>
      </p:sp>
      <p:pic>
        <p:nvPicPr>
          <p:cNvPr id="38917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8446" r="26445" b="5556"/>
          <a:stretch>
            <a:fillRect/>
          </a:stretch>
        </p:blipFill>
        <p:spPr bwMode="auto">
          <a:xfrm>
            <a:off x="3470275" y="5159375"/>
            <a:ext cx="1363663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741" t="20000"/>
          <a:stretch>
            <a:fillRect/>
          </a:stretch>
        </p:blipFill>
        <p:spPr bwMode="auto">
          <a:xfrm>
            <a:off x="4892675" y="5156200"/>
            <a:ext cx="1778000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8231" b="22601"/>
          <a:stretch>
            <a:fillRect/>
          </a:stretch>
        </p:blipFill>
        <p:spPr bwMode="auto">
          <a:xfrm>
            <a:off x="5788025" y="-98425"/>
            <a:ext cx="3355975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0" name="Picture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5149850"/>
            <a:ext cx="2003425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1" name="Picture 1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275" y="5162550"/>
            <a:ext cx="1592263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2" name="Picture 1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3" y="5156200"/>
            <a:ext cx="1098550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1" y="1980000"/>
            <a:ext cx="9134599" cy="2857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450" y="4492625"/>
            <a:ext cx="1522413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Date Placeholder 3"/>
          <p:cNvSpPr>
            <a:spLocks noGrp="1"/>
          </p:cNvSpPr>
          <p:nvPr>
            <p:ph type="dt" sz="quarter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A6B05B9C-28AB-4F77-8180-3E89FC8D9BBF}" type="datetime4">
              <a:rPr lang="nl-NL" altLang="nl-NL" sz="900" smtClean="0">
                <a:solidFill>
                  <a:srgbClr val="008BBF"/>
                </a:solidFill>
              </a:rPr>
              <a:pPr eaLnBrk="1" hangingPunct="1">
                <a:spcBef>
                  <a:spcPct val="0"/>
                </a:spcBef>
                <a:defRPr/>
              </a:pPr>
              <a:t>13 oktober 2016</a:t>
            </a:fld>
            <a:endParaRPr lang="nl-NL" altLang="nl-NL" sz="900" smtClean="0">
              <a:solidFill>
                <a:srgbClr val="008BBF"/>
              </a:solidFill>
            </a:endParaRPr>
          </a:p>
        </p:txBody>
      </p:sp>
      <p:sp>
        <p:nvSpPr>
          <p:cNvPr id="39940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pPr defTabSz="912813" eaLnBrk="1" hangingPunct="1"/>
            <a:r>
              <a:rPr lang="en-US" altLang="nl-NL" dirty="0" err="1" smtClean="0"/>
              <a:t>Vogels</a:t>
            </a:r>
            <a:endParaRPr lang="en-US" altLang="nl-NL" dirty="0" smtClean="0"/>
          </a:p>
        </p:txBody>
      </p:sp>
      <p:sp>
        <p:nvSpPr>
          <p:cNvPr id="39941" name="TextBox 5"/>
          <p:cNvSpPr txBox="1">
            <a:spLocks noChangeArrowheads="1"/>
          </p:cNvSpPr>
          <p:nvPr/>
        </p:nvSpPr>
        <p:spPr bwMode="auto">
          <a:xfrm>
            <a:off x="647700" y="609600"/>
            <a:ext cx="10144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nl-NL" sz="1800">
                <a:solidFill>
                  <a:schemeClr val="bg1"/>
                </a:solidFill>
              </a:rPr>
              <a:t>Viseters</a:t>
            </a:r>
            <a:endParaRPr lang="en-GB" altLang="nl-NL" sz="1800">
              <a:solidFill>
                <a:schemeClr val="bg1"/>
              </a:solidFill>
            </a:endParaRPr>
          </a:p>
        </p:txBody>
      </p:sp>
      <p:pic>
        <p:nvPicPr>
          <p:cNvPr id="39942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4450" y="4492625"/>
            <a:ext cx="1327150" cy="173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" y="4489450"/>
            <a:ext cx="1728788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275" y="4491038"/>
            <a:ext cx="1200150" cy="174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5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888" y="4492625"/>
            <a:ext cx="1525587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1440000"/>
            <a:ext cx="9133200" cy="2850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r="2928"/>
          <a:stretch>
            <a:fillRect/>
          </a:stretch>
        </p:blipFill>
        <p:spPr bwMode="auto">
          <a:xfrm>
            <a:off x="-1" y="1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kstvak 3"/>
          <p:cNvSpPr txBox="1"/>
          <p:nvPr/>
        </p:nvSpPr>
        <p:spPr>
          <a:xfrm>
            <a:off x="349623" y="295836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/>
              <a:t>Maart 2012</a:t>
            </a:r>
            <a:endParaRPr lang="nl-NL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Date Placeholder 3"/>
          <p:cNvSpPr>
            <a:spLocks noGrp="1"/>
          </p:cNvSpPr>
          <p:nvPr>
            <p:ph type="dt" sz="quarter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F23AB9E6-E623-4333-AF5B-C8F9475F252B}" type="datetime4">
              <a:rPr lang="nl-NL" altLang="nl-NL" sz="900" smtClean="0">
                <a:solidFill>
                  <a:srgbClr val="008BBF"/>
                </a:solidFill>
              </a:rPr>
              <a:pPr eaLnBrk="1" hangingPunct="1">
                <a:spcBef>
                  <a:spcPct val="0"/>
                </a:spcBef>
                <a:defRPr/>
              </a:pPr>
              <a:t>13 oktober 2016</a:t>
            </a:fld>
            <a:endParaRPr lang="nl-NL" altLang="nl-NL" sz="900" smtClean="0">
              <a:solidFill>
                <a:srgbClr val="008BBF"/>
              </a:solidFill>
            </a:endParaRPr>
          </a:p>
        </p:txBody>
      </p:sp>
      <p:sp>
        <p:nvSpPr>
          <p:cNvPr id="44035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pPr defTabSz="912813" eaLnBrk="1" hangingPunct="1"/>
            <a:r>
              <a:rPr lang="en-US" altLang="nl-NL" dirty="0" err="1" smtClean="0"/>
              <a:t>Vogels</a:t>
            </a:r>
            <a:r>
              <a:rPr lang="en-US" altLang="nl-NL" dirty="0" smtClean="0"/>
              <a:t/>
            </a:r>
            <a:br>
              <a:rPr lang="en-US" altLang="nl-NL" dirty="0" smtClean="0"/>
            </a:br>
            <a:endParaRPr lang="en-US" altLang="nl-NL" dirty="0" smtClean="0"/>
          </a:p>
        </p:txBody>
      </p:sp>
      <p:sp>
        <p:nvSpPr>
          <p:cNvPr id="44036" name="TextBox 6"/>
          <p:cNvSpPr txBox="1">
            <a:spLocks noChangeArrowheads="1"/>
          </p:cNvSpPr>
          <p:nvPr/>
        </p:nvSpPr>
        <p:spPr bwMode="auto">
          <a:xfrm>
            <a:off x="647700" y="609600"/>
            <a:ext cx="15017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nl-NL" sz="1800">
                <a:solidFill>
                  <a:schemeClr val="bg1"/>
                </a:solidFill>
              </a:rPr>
              <a:t>Weidevogels</a:t>
            </a:r>
            <a:endParaRPr lang="en-GB" altLang="nl-NL" sz="180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280400" y="3022600"/>
            <a:ext cx="482600" cy="17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endParaRPr lang="en-GB" altLang="nl-NL" smtClean="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305800" y="3640138"/>
            <a:ext cx="482600" cy="17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endParaRPr lang="en-GB" altLang="nl-NL" smtClean="0">
              <a:solidFill>
                <a:srgbClr val="FFFFFF"/>
              </a:solidFill>
            </a:endParaRPr>
          </a:p>
        </p:txBody>
      </p:sp>
      <p:pic>
        <p:nvPicPr>
          <p:cNvPr id="44039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888" t="12074" r="24556" b="16963"/>
          <a:stretch>
            <a:fillRect/>
          </a:stretch>
        </p:blipFill>
        <p:spPr bwMode="auto">
          <a:xfrm>
            <a:off x="319088" y="4495800"/>
            <a:ext cx="1530350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0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964" t="10889" r="3778" b="2988"/>
          <a:stretch>
            <a:fillRect/>
          </a:stretch>
        </p:blipFill>
        <p:spPr bwMode="auto">
          <a:xfrm>
            <a:off x="5478463" y="4487863"/>
            <a:ext cx="1728787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1" name="Picture 4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350" y="4492625"/>
            <a:ext cx="1243013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2" name="Picture 4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550" y="4491038"/>
            <a:ext cx="1217613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3" name="Picture 4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389"/>
          <a:stretch>
            <a:fillRect/>
          </a:stretch>
        </p:blipFill>
        <p:spPr bwMode="auto">
          <a:xfrm>
            <a:off x="7205663" y="4492625"/>
            <a:ext cx="1511300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4" name="Picture 4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675" y="4491038"/>
            <a:ext cx="1212850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1440000"/>
            <a:ext cx="9133200" cy="2850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Date Placeholder 3"/>
          <p:cNvSpPr>
            <a:spLocks noGrp="1"/>
          </p:cNvSpPr>
          <p:nvPr>
            <p:ph type="dt" sz="quarter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F23AB9E6-E623-4333-AF5B-C8F9475F252B}" type="datetime4">
              <a:rPr lang="nl-NL" altLang="nl-NL" sz="900" smtClean="0">
                <a:solidFill>
                  <a:srgbClr val="008BBF"/>
                </a:solidFill>
              </a:rPr>
              <a:pPr eaLnBrk="1" hangingPunct="1">
                <a:spcBef>
                  <a:spcPct val="0"/>
                </a:spcBef>
                <a:defRPr/>
              </a:pPr>
              <a:t>13 oktober 2016</a:t>
            </a:fld>
            <a:endParaRPr lang="nl-NL" altLang="nl-NL" sz="900" smtClean="0">
              <a:solidFill>
                <a:srgbClr val="008BBF"/>
              </a:solidFill>
            </a:endParaRPr>
          </a:p>
        </p:txBody>
      </p:sp>
      <p:sp>
        <p:nvSpPr>
          <p:cNvPr id="44035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pPr defTabSz="912813" eaLnBrk="1" hangingPunct="1"/>
            <a:r>
              <a:rPr lang="en-US" altLang="nl-NL" dirty="0" err="1" smtClean="0"/>
              <a:t>Vogels</a:t>
            </a:r>
            <a:r>
              <a:rPr lang="en-US" altLang="nl-NL" dirty="0" smtClean="0"/>
              <a:t/>
            </a:r>
            <a:br>
              <a:rPr lang="en-US" altLang="nl-NL" dirty="0" smtClean="0"/>
            </a:br>
            <a:endParaRPr lang="en-US" altLang="nl-NL" dirty="0" smtClean="0"/>
          </a:p>
        </p:txBody>
      </p:sp>
      <p:sp>
        <p:nvSpPr>
          <p:cNvPr id="44036" name="TextBox 6"/>
          <p:cNvSpPr txBox="1">
            <a:spLocks noChangeArrowheads="1"/>
          </p:cNvSpPr>
          <p:nvPr/>
        </p:nvSpPr>
        <p:spPr bwMode="auto">
          <a:xfrm>
            <a:off x="647700" y="609600"/>
            <a:ext cx="15017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nl-NL" sz="1800">
                <a:solidFill>
                  <a:schemeClr val="bg1"/>
                </a:solidFill>
              </a:rPr>
              <a:t>Weidevogels</a:t>
            </a:r>
            <a:endParaRPr lang="en-GB" altLang="nl-NL" sz="180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280400" y="3022600"/>
            <a:ext cx="482600" cy="17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endParaRPr lang="en-GB" altLang="nl-NL" smtClean="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305800" y="3640138"/>
            <a:ext cx="482600" cy="17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endParaRPr lang="en-GB" altLang="nl-NL" smtClean="0">
              <a:solidFill>
                <a:srgbClr val="FFFFFF"/>
              </a:solidFill>
            </a:endParaRPr>
          </a:p>
        </p:txBody>
      </p:sp>
      <p:pic>
        <p:nvPicPr>
          <p:cNvPr id="15" name="Afbeelding 14"/>
          <p:cNvPicPr>
            <a:picLocks noChangeAspect="1"/>
          </p:cNvPicPr>
          <p:nvPr/>
        </p:nvPicPr>
        <p:blipFill>
          <a:blip r:embed="rId2" cstate="print"/>
          <a:srcRect l="9922" r="9774"/>
          <a:stretch>
            <a:fillRect/>
          </a:stretch>
        </p:blipFill>
        <p:spPr bwMode="auto">
          <a:xfrm>
            <a:off x="289246" y="947199"/>
            <a:ext cx="7070258" cy="5507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pPr eaLnBrk="1" hangingPunct="1"/>
            <a:r>
              <a:rPr lang="nl-NL" altLang="nl-NL" dirty="0" smtClean="0">
                <a:solidFill>
                  <a:schemeClr val="bg1"/>
                </a:solidFill>
              </a:rPr>
              <a:t>Amfibieën </a:t>
            </a:r>
            <a:endParaRPr lang="nl-NL" altLang="nl-NL" dirty="0">
              <a:solidFill>
                <a:schemeClr val="bg1"/>
              </a:solidFill>
            </a:endParaRPr>
          </a:p>
        </p:txBody>
      </p:sp>
      <p:pic>
        <p:nvPicPr>
          <p:cNvPr id="57348" name="Picture 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675" y="-66675"/>
            <a:ext cx="1838325" cy="134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49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125" y="1346200"/>
            <a:ext cx="1800225" cy="125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0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775" y="3956050"/>
            <a:ext cx="1800225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1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775" y="5635625"/>
            <a:ext cx="1800225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2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7982" r="21971" b="17195"/>
          <a:stretch>
            <a:fillRect/>
          </a:stretch>
        </p:blipFill>
        <p:spPr bwMode="auto">
          <a:xfrm>
            <a:off x="7343775" y="2725738"/>
            <a:ext cx="1800225" cy="111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56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638" y="-26988"/>
            <a:ext cx="3621087" cy="89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7" name="TextBox 15"/>
          <p:cNvSpPr txBox="1">
            <a:spLocks noChangeArrowheads="1"/>
          </p:cNvSpPr>
          <p:nvPr/>
        </p:nvSpPr>
        <p:spPr bwMode="auto">
          <a:xfrm>
            <a:off x="3702050" y="776446"/>
            <a:ext cx="1243013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nl-NL" sz="1000" dirty="0"/>
              <a:t>Kleine </a:t>
            </a:r>
            <a:r>
              <a:rPr lang="en-US" altLang="nl-NL" sz="1000" dirty="0" err="1"/>
              <a:t>groene</a:t>
            </a:r>
            <a:r>
              <a:rPr lang="en-US" altLang="nl-NL" sz="1000" dirty="0"/>
              <a:t> </a:t>
            </a:r>
            <a:r>
              <a:rPr lang="en-US" altLang="nl-NL" sz="1000" dirty="0" err="1"/>
              <a:t>kikker</a:t>
            </a:r>
            <a:endParaRPr lang="nl-NL" altLang="nl-NL" sz="1000" dirty="0"/>
          </a:p>
        </p:txBody>
      </p:sp>
      <p:sp>
        <p:nvSpPr>
          <p:cNvPr id="57358" name="TextBox 16"/>
          <p:cNvSpPr txBox="1">
            <a:spLocks noChangeArrowheads="1"/>
          </p:cNvSpPr>
          <p:nvPr/>
        </p:nvSpPr>
        <p:spPr bwMode="auto">
          <a:xfrm>
            <a:off x="4910138" y="760571"/>
            <a:ext cx="1243012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nl-NL" sz="1000"/>
              <a:t>Middelste groene kikker</a:t>
            </a:r>
            <a:endParaRPr lang="nl-NL" altLang="nl-NL" sz="1000"/>
          </a:p>
        </p:txBody>
      </p:sp>
      <p:sp>
        <p:nvSpPr>
          <p:cNvPr id="57359" name="TextBox 17"/>
          <p:cNvSpPr txBox="1">
            <a:spLocks noChangeArrowheads="1"/>
          </p:cNvSpPr>
          <p:nvPr/>
        </p:nvSpPr>
        <p:spPr bwMode="auto">
          <a:xfrm>
            <a:off x="6092825" y="762159"/>
            <a:ext cx="1243013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nl-NL" sz="1000"/>
              <a:t>Grote groene kikker</a:t>
            </a:r>
            <a:endParaRPr lang="nl-NL" altLang="nl-NL" sz="1000"/>
          </a:p>
        </p:txBody>
      </p:sp>
      <p:pic>
        <p:nvPicPr>
          <p:cNvPr id="173060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8245" y="1184987"/>
            <a:ext cx="6599491" cy="5511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pPr defTabSz="912813" eaLnBrk="1" hangingPunct="1"/>
            <a:r>
              <a:rPr lang="en-US" altLang="nl-NL" dirty="0" err="1" smtClean="0"/>
              <a:t>Vissen</a:t>
            </a:r>
            <a:endParaRPr lang="en-US" altLang="nl-NL" dirty="0" smtClean="0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9219" y="1223266"/>
            <a:ext cx="3891752" cy="5069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 b="2689"/>
          <a:stretch>
            <a:fillRect/>
          </a:stretch>
        </p:blipFill>
        <p:spPr bwMode="auto">
          <a:xfrm>
            <a:off x="4993342" y="2678894"/>
            <a:ext cx="2952000" cy="3614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94039" y="1219201"/>
            <a:ext cx="2950930" cy="1584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pPr defTabSz="912813" eaLnBrk="1" hangingPunct="1"/>
            <a:r>
              <a:rPr lang="en-US" altLang="nl-NL" dirty="0" err="1" smtClean="0"/>
              <a:t>Vissen</a:t>
            </a:r>
            <a:endParaRPr lang="en-US" altLang="nl-NL" dirty="0" smtClean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8895"/>
            <a:ext cx="2762250" cy="139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354293"/>
            <a:ext cx="2663825" cy="132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658377"/>
            <a:ext cx="2749550" cy="146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4118919"/>
            <a:ext cx="2246583" cy="1304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2718453" y="2662486"/>
            <a:ext cx="2009240" cy="1488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41334" y="4111909"/>
            <a:ext cx="2907570" cy="1302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398"/>
          <a:stretch/>
        </p:blipFill>
        <p:spPr bwMode="auto">
          <a:xfrm>
            <a:off x="5111621" y="1348124"/>
            <a:ext cx="2782557" cy="1323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499" y="1334963"/>
            <a:ext cx="2458383" cy="1323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605"/>
          <a:stretch>
            <a:fillRect/>
          </a:stretch>
        </p:blipFill>
        <p:spPr bwMode="auto">
          <a:xfrm>
            <a:off x="2598189" y="-30849"/>
            <a:ext cx="2566324" cy="138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541"/>
          <a:stretch>
            <a:fillRect/>
          </a:stretch>
        </p:blipFill>
        <p:spPr bwMode="auto">
          <a:xfrm>
            <a:off x="0" y="5410769"/>
            <a:ext cx="3105239" cy="1447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785" y="2661552"/>
            <a:ext cx="1438929" cy="1481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973772" y="-17425"/>
            <a:ext cx="4171173" cy="1371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6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3858" b="16228"/>
          <a:stretch>
            <a:fillRect/>
          </a:stretch>
        </p:blipFill>
        <p:spPr bwMode="auto">
          <a:xfrm>
            <a:off x="7781365" y="1342715"/>
            <a:ext cx="1362635" cy="1349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704229" y="2662984"/>
            <a:ext cx="1508596" cy="1487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095643" y="5414683"/>
            <a:ext cx="3501290" cy="144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239211" y="4114800"/>
            <a:ext cx="2842642" cy="1304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18" cstate="print"/>
          <a:srcRect l="1707" r="64387"/>
          <a:stretch>
            <a:fillRect/>
          </a:stretch>
        </p:blipFill>
        <p:spPr bwMode="auto">
          <a:xfrm>
            <a:off x="7616952" y="2671482"/>
            <a:ext cx="1527048" cy="147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076443" y="4110818"/>
            <a:ext cx="3378317" cy="1302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2" name="Picture 8"/>
          <p:cNvPicPr>
            <a:picLocks noChangeAspect="1" noChangeArrowheads="1"/>
          </p:cNvPicPr>
          <p:nvPr/>
        </p:nvPicPr>
        <p:blipFill>
          <a:blip r:embed="rId20" cstate="print"/>
          <a:srcRect r="50491"/>
          <a:stretch>
            <a:fillRect/>
          </a:stretch>
        </p:blipFill>
        <p:spPr bwMode="auto">
          <a:xfrm>
            <a:off x="6579678" y="5404104"/>
            <a:ext cx="2564322" cy="1453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3" name="Picture 9"/>
          <p:cNvPicPr>
            <a:picLocks noChangeAspect="1" noChangeArrowheads="1"/>
          </p:cNvPicPr>
          <p:nvPr/>
        </p:nvPicPr>
        <p:blipFill>
          <a:blip r:embed="rId21" cstate="print"/>
          <a:srcRect l="10938" t="13162" r="18395" b="15717"/>
          <a:stretch>
            <a:fillRect/>
          </a:stretch>
        </p:blipFill>
        <p:spPr bwMode="auto">
          <a:xfrm>
            <a:off x="7351080" y="4107656"/>
            <a:ext cx="1792920" cy="13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Tekstvak 31"/>
          <p:cNvSpPr txBox="1"/>
          <p:nvPr/>
        </p:nvSpPr>
        <p:spPr>
          <a:xfrm>
            <a:off x="0" y="986118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smtClean="0"/>
              <a:t>Kolblei</a:t>
            </a:r>
            <a:endParaRPr lang="nl-NL" sz="1400" dirty="0"/>
          </a:p>
        </p:txBody>
      </p:sp>
      <p:sp>
        <p:nvSpPr>
          <p:cNvPr id="33" name="Tekstvak 32"/>
          <p:cNvSpPr txBox="1"/>
          <p:nvPr/>
        </p:nvSpPr>
        <p:spPr>
          <a:xfrm>
            <a:off x="2662518" y="0"/>
            <a:ext cx="13965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smtClean="0"/>
              <a:t>Marmergrondel</a:t>
            </a:r>
            <a:endParaRPr lang="nl-NL" sz="1400" dirty="0"/>
          </a:p>
        </p:txBody>
      </p:sp>
      <p:sp>
        <p:nvSpPr>
          <p:cNvPr id="34" name="Tekstvak 33"/>
          <p:cNvSpPr txBox="1"/>
          <p:nvPr/>
        </p:nvSpPr>
        <p:spPr>
          <a:xfrm>
            <a:off x="5002306" y="977153"/>
            <a:ext cx="5934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smtClean="0"/>
              <a:t>Alver</a:t>
            </a:r>
            <a:endParaRPr lang="nl-NL" sz="1400" dirty="0"/>
          </a:p>
        </p:txBody>
      </p:sp>
      <p:sp>
        <p:nvSpPr>
          <p:cNvPr id="35" name="Tekstvak 34"/>
          <p:cNvSpPr txBox="1"/>
          <p:nvPr/>
        </p:nvSpPr>
        <p:spPr>
          <a:xfrm>
            <a:off x="0" y="1389530"/>
            <a:ext cx="4940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smtClean="0"/>
              <a:t>Pos</a:t>
            </a:r>
            <a:endParaRPr lang="nl-NL" sz="1400" dirty="0"/>
          </a:p>
        </p:txBody>
      </p:sp>
      <p:sp>
        <p:nvSpPr>
          <p:cNvPr id="36" name="Tekstvak 35"/>
          <p:cNvSpPr txBox="1"/>
          <p:nvPr/>
        </p:nvSpPr>
        <p:spPr>
          <a:xfrm>
            <a:off x="-8969" y="2698377"/>
            <a:ext cx="11993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smtClean="0"/>
              <a:t>Schubkarper</a:t>
            </a:r>
            <a:endParaRPr lang="nl-NL" sz="1400" dirty="0"/>
          </a:p>
        </p:txBody>
      </p:sp>
      <p:sp>
        <p:nvSpPr>
          <p:cNvPr id="37" name="Tekstvak 36"/>
          <p:cNvSpPr txBox="1"/>
          <p:nvPr/>
        </p:nvSpPr>
        <p:spPr>
          <a:xfrm>
            <a:off x="0" y="4114801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smtClean="0"/>
              <a:t>Zeelt</a:t>
            </a:r>
            <a:endParaRPr lang="nl-NL" sz="1400" dirty="0"/>
          </a:p>
        </p:txBody>
      </p:sp>
      <p:sp>
        <p:nvSpPr>
          <p:cNvPr id="38" name="Tekstvak 37"/>
          <p:cNvSpPr txBox="1"/>
          <p:nvPr/>
        </p:nvSpPr>
        <p:spPr>
          <a:xfrm>
            <a:off x="0" y="5414684"/>
            <a:ext cx="21643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err="1" smtClean="0"/>
              <a:t>Pontische</a:t>
            </a:r>
            <a:r>
              <a:rPr lang="nl-NL" sz="1400" dirty="0" smtClean="0"/>
              <a:t> stroomgrondel</a:t>
            </a:r>
            <a:endParaRPr lang="nl-NL" sz="1400" dirty="0"/>
          </a:p>
        </p:txBody>
      </p:sp>
      <p:sp>
        <p:nvSpPr>
          <p:cNvPr id="39" name="Tekstvak 38"/>
          <p:cNvSpPr txBox="1"/>
          <p:nvPr/>
        </p:nvSpPr>
        <p:spPr>
          <a:xfrm>
            <a:off x="3083859" y="5423648"/>
            <a:ext cx="6928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smtClean="0"/>
              <a:t>Winde</a:t>
            </a:r>
            <a:endParaRPr lang="nl-NL" sz="1400" dirty="0"/>
          </a:p>
        </p:txBody>
      </p:sp>
      <p:sp>
        <p:nvSpPr>
          <p:cNvPr id="40" name="Tekstvak 39"/>
          <p:cNvSpPr txBox="1"/>
          <p:nvPr/>
        </p:nvSpPr>
        <p:spPr>
          <a:xfrm>
            <a:off x="6571129" y="5396754"/>
            <a:ext cx="8418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smtClean="0"/>
              <a:t>Spiering</a:t>
            </a:r>
            <a:endParaRPr lang="nl-NL" sz="1400" dirty="0"/>
          </a:p>
        </p:txBody>
      </p:sp>
      <p:sp>
        <p:nvSpPr>
          <p:cNvPr id="41" name="Tekstvak 40"/>
          <p:cNvSpPr txBox="1"/>
          <p:nvPr/>
        </p:nvSpPr>
        <p:spPr>
          <a:xfrm>
            <a:off x="2321858" y="5002307"/>
            <a:ext cx="6928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smtClean="0"/>
              <a:t>Snoek</a:t>
            </a:r>
            <a:endParaRPr lang="nl-NL" sz="1400" dirty="0"/>
          </a:p>
        </p:txBody>
      </p:sp>
      <p:sp>
        <p:nvSpPr>
          <p:cNvPr id="42" name="Tekstvak 41"/>
          <p:cNvSpPr txBox="1"/>
          <p:nvPr/>
        </p:nvSpPr>
        <p:spPr>
          <a:xfrm>
            <a:off x="5091953" y="4150660"/>
            <a:ext cx="11400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smtClean="0"/>
              <a:t>Snoekbaars</a:t>
            </a:r>
            <a:endParaRPr lang="nl-NL" sz="1400" dirty="0"/>
          </a:p>
        </p:txBody>
      </p:sp>
      <p:sp>
        <p:nvSpPr>
          <p:cNvPr id="43" name="Tekstvak 42"/>
          <p:cNvSpPr txBox="1"/>
          <p:nvPr/>
        </p:nvSpPr>
        <p:spPr>
          <a:xfrm>
            <a:off x="7368989" y="5082989"/>
            <a:ext cx="7312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smtClean="0"/>
              <a:t>Harder</a:t>
            </a:r>
            <a:endParaRPr lang="nl-NL" sz="1400" dirty="0"/>
          </a:p>
        </p:txBody>
      </p:sp>
      <p:sp>
        <p:nvSpPr>
          <p:cNvPr id="44" name="Tekstvak 43"/>
          <p:cNvSpPr txBox="1"/>
          <p:nvPr/>
        </p:nvSpPr>
        <p:spPr>
          <a:xfrm>
            <a:off x="7673789" y="2689412"/>
            <a:ext cx="1130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smtClean="0"/>
              <a:t>Stekelbaars</a:t>
            </a:r>
            <a:endParaRPr lang="nl-NL" sz="1400" dirty="0"/>
          </a:p>
        </p:txBody>
      </p:sp>
      <p:sp>
        <p:nvSpPr>
          <p:cNvPr id="45" name="Tekstvak 44"/>
          <p:cNvSpPr txBox="1"/>
          <p:nvPr/>
        </p:nvSpPr>
        <p:spPr>
          <a:xfrm>
            <a:off x="6158750" y="3792073"/>
            <a:ext cx="15167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err="1" smtClean="0"/>
              <a:t>Zwartbekgrondel</a:t>
            </a:r>
            <a:endParaRPr lang="nl-NL" sz="1400" dirty="0"/>
          </a:p>
        </p:txBody>
      </p:sp>
      <p:sp>
        <p:nvSpPr>
          <p:cNvPr id="46" name="Tekstvak 45"/>
          <p:cNvSpPr txBox="1"/>
          <p:nvPr/>
        </p:nvSpPr>
        <p:spPr>
          <a:xfrm>
            <a:off x="2671483" y="1380566"/>
            <a:ext cx="12394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smtClean="0"/>
              <a:t>Riviergrondel</a:t>
            </a:r>
            <a:endParaRPr lang="nl-NL" sz="1400" dirty="0"/>
          </a:p>
        </p:txBody>
      </p:sp>
      <p:sp>
        <p:nvSpPr>
          <p:cNvPr id="47" name="Tekstvak 46"/>
          <p:cNvSpPr txBox="1"/>
          <p:nvPr/>
        </p:nvSpPr>
        <p:spPr>
          <a:xfrm>
            <a:off x="5145741" y="1362636"/>
            <a:ext cx="6832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smtClean="0"/>
              <a:t>Paling</a:t>
            </a:r>
            <a:endParaRPr lang="nl-NL" sz="1400" dirty="0"/>
          </a:p>
        </p:txBody>
      </p:sp>
      <p:sp>
        <p:nvSpPr>
          <p:cNvPr id="48" name="Tekstvak 47"/>
          <p:cNvSpPr txBox="1"/>
          <p:nvPr/>
        </p:nvSpPr>
        <p:spPr>
          <a:xfrm>
            <a:off x="3998260" y="2698376"/>
            <a:ext cx="6527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smtClean="0"/>
              <a:t>Baars</a:t>
            </a:r>
            <a:endParaRPr lang="nl-NL" sz="1400" dirty="0"/>
          </a:p>
        </p:txBody>
      </p:sp>
      <p:sp>
        <p:nvSpPr>
          <p:cNvPr id="49" name="Tekstvak 48"/>
          <p:cNvSpPr txBox="1"/>
          <p:nvPr/>
        </p:nvSpPr>
        <p:spPr>
          <a:xfrm>
            <a:off x="4733366" y="2680447"/>
            <a:ext cx="9509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smtClean="0"/>
              <a:t>Rietvoorn</a:t>
            </a:r>
            <a:endParaRPr lang="nl-NL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pPr defTabSz="912813" eaLnBrk="1" hangingPunct="1"/>
            <a:r>
              <a:rPr lang="en-US" altLang="nl-NL" dirty="0" err="1" smtClean="0"/>
              <a:t>Vissen</a:t>
            </a:r>
            <a:endParaRPr lang="en-US" altLang="nl-NL" dirty="0" smtClean="0"/>
          </a:p>
        </p:txBody>
      </p:sp>
      <p:sp>
        <p:nvSpPr>
          <p:cNvPr id="56323" name="TextBox 6"/>
          <p:cNvSpPr txBox="1">
            <a:spLocks noChangeArrowheads="1"/>
          </p:cNvSpPr>
          <p:nvPr/>
        </p:nvSpPr>
        <p:spPr bwMode="auto">
          <a:xfrm>
            <a:off x="647700" y="639763"/>
            <a:ext cx="39549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nl-NL" sz="1800" dirty="0" err="1" smtClean="0">
                <a:solidFill>
                  <a:schemeClr val="bg1"/>
                </a:solidFill>
              </a:rPr>
              <a:t>Migratie</a:t>
            </a:r>
            <a:r>
              <a:rPr lang="en-US" altLang="nl-NL" sz="1800" dirty="0" smtClean="0">
                <a:solidFill>
                  <a:schemeClr val="bg1"/>
                </a:solidFill>
              </a:rPr>
              <a:t> </a:t>
            </a:r>
            <a:r>
              <a:rPr lang="en-US" altLang="nl-NL" sz="1800" dirty="0" err="1" smtClean="0">
                <a:solidFill>
                  <a:schemeClr val="bg1"/>
                </a:solidFill>
              </a:rPr>
              <a:t>tussen</a:t>
            </a:r>
            <a:r>
              <a:rPr lang="en-US" altLang="nl-NL" sz="1800" dirty="0" smtClean="0">
                <a:solidFill>
                  <a:schemeClr val="bg1"/>
                </a:solidFill>
              </a:rPr>
              <a:t> polder en </a:t>
            </a:r>
            <a:r>
              <a:rPr lang="en-US" altLang="nl-NL" sz="1800" dirty="0" err="1" smtClean="0">
                <a:solidFill>
                  <a:schemeClr val="bg1"/>
                </a:solidFill>
              </a:rPr>
              <a:t>IJsselmeer</a:t>
            </a:r>
            <a:endParaRPr lang="en-GB" altLang="nl-NL" sz="1800" dirty="0">
              <a:solidFill>
                <a:schemeClr val="bg1"/>
              </a:solidFill>
            </a:endParaRPr>
          </a:p>
        </p:txBody>
      </p:sp>
      <p:pic>
        <p:nvPicPr>
          <p:cNvPr id="5632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3898900"/>
            <a:ext cx="8829675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ight Arrow 7"/>
          <p:cNvSpPr/>
          <p:nvPr/>
        </p:nvSpPr>
        <p:spPr>
          <a:xfrm>
            <a:off x="3833813" y="2389188"/>
            <a:ext cx="855662" cy="5016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smtClean="0">
                <a:solidFill>
                  <a:srgbClr val="0070C0"/>
                </a:solidFill>
              </a:rPr>
              <a:t>17</a:t>
            </a:r>
            <a:endParaRPr lang="nl-NL" dirty="0">
              <a:solidFill>
                <a:srgbClr val="0070C0"/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 flipH="1">
            <a:off x="4441825" y="2771775"/>
            <a:ext cx="855663" cy="5016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smtClean="0">
                <a:solidFill>
                  <a:srgbClr val="0070C0"/>
                </a:solidFill>
              </a:rPr>
              <a:t>22</a:t>
            </a:r>
            <a:endParaRPr lang="nl-NL" dirty="0">
              <a:solidFill>
                <a:srgbClr val="0070C0"/>
              </a:solidFill>
            </a:endParaRPr>
          </a:p>
        </p:txBody>
      </p:sp>
      <p:sp>
        <p:nvSpPr>
          <p:cNvPr id="56327" name="TextBox 9"/>
          <p:cNvSpPr txBox="1">
            <a:spLocks noChangeArrowheads="1"/>
          </p:cNvSpPr>
          <p:nvPr/>
        </p:nvSpPr>
        <p:spPr bwMode="auto">
          <a:xfrm>
            <a:off x="5294313" y="2035175"/>
            <a:ext cx="3786187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nl-NL" sz="1600" dirty="0" err="1"/>
              <a:t>Snoekbaars</a:t>
            </a:r>
            <a:r>
              <a:rPr lang="en-US" altLang="nl-NL" sz="1600" dirty="0"/>
              <a:t>, </a:t>
            </a:r>
            <a:r>
              <a:rPr lang="en-US" altLang="nl-NL" sz="1600" dirty="0">
                <a:solidFill>
                  <a:srgbClr val="C00000"/>
                </a:solidFill>
              </a:rPr>
              <a:t>Baars, Blankvoorn, Rietvoorn, Winde</a:t>
            </a:r>
            <a:r>
              <a:rPr lang="en-US" altLang="nl-NL" sz="1600" dirty="0"/>
              <a:t>, </a:t>
            </a:r>
            <a:r>
              <a:rPr lang="en-US" altLang="nl-NL" sz="1600" dirty="0">
                <a:solidFill>
                  <a:srgbClr val="C00000"/>
                </a:solidFill>
              </a:rPr>
              <a:t>Schubkarper</a:t>
            </a:r>
            <a:r>
              <a:rPr lang="en-US" altLang="nl-NL" sz="1600" dirty="0"/>
              <a:t>, </a:t>
            </a:r>
            <a:r>
              <a:rPr lang="en-US" altLang="nl-NL" sz="1600" dirty="0">
                <a:solidFill>
                  <a:srgbClr val="C00000"/>
                </a:solidFill>
              </a:rPr>
              <a:t>Zeelt</a:t>
            </a:r>
            <a:r>
              <a:rPr lang="en-US" altLang="nl-NL" sz="1600" dirty="0"/>
              <a:t>, </a:t>
            </a:r>
            <a:r>
              <a:rPr lang="en-US" altLang="nl-NL" sz="1600" dirty="0">
                <a:solidFill>
                  <a:srgbClr val="C00000"/>
                </a:solidFill>
              </a:rPr>
              <a:t>Alver</a:t>
            </a:r>
            <a:r>
              <a:rPr lang="en-US" altLang="nl-NL" sz="1600" dirty="0"/>
              <a:t>, </a:t>
            </a:r>
            <a:r>
              <a:rPr lang="en-US" altLang="nl-NL" sz="1600" dirty="0">
                <a:solidFill>
                  <a:srgbClr val="C00000"/>
                </a:solidFill>
              </a:rPr>
              <a:t>Bittervoorn, </a:t>
            </a:r>
            <a:r>
              <a:rPr lang="en-US" altLang="nl-NL" sz="1600" dirty="0" smtClean="0">
                <a:solidFill>
                  <a:srgbClr val="C00000"/>
                </a:solidFill>
              </a:rPr>
              <a:t>3 en 10-doornige </a:t>
            </a:r>
            <a:r>
              <a:rPr lang="en-US" altLang="nl-NL" sz="1600" dirty="0">
                <a:solidFill>
                  <a:srgbClr val="C00000"/>
                </a:solidFill>
              </a:rPr>
              <a:t>stekelbaars, Paling, Marmergrondel</a:t>
            </a:r>
            <a:r>
              <a:rPr lang="en-US" altLang="nl-NL" sz="1600" dirty="0"/>
              <a:t>, </a:t>
            </a:r>
            <a:r>
              <a:rPr lang="en-US" altLang="nl-NL" sz="1600" dirty="0" smtClean="0">
                <a:solidFill>
                  <a:srgbClr val="C00000"/>
                </a:solidFill>
              </a:rPr>
              <a:t>Zwartbekgrondel</a:t>
            </a:r>
            <a:r>
              <a:rPr lang="en-US" altLang="nl-NL" sz="1600" dirty="0"/>
              <a:t>, </a:t>
            </a:r>
            <a:r>
              <a:rPr lang="en-US" altLang="nl-NL" sz="1600" dirty="0" err="1"/>
              <a:t>Riviergrondel</a:t>
            </a:r>
            <a:r>
              <a:rPr lang="en-US" altLang="nl-NL" sz="1600" dirty="0"/>
              <a:t>, Pontische stroomgrondel, </a:t>
            </a:r>
            <a:r>
              <a:rPr lang="en-US" altLang="nl-NL" sz="1600" dirty="0">
                <a:solidFill>
                  <a:srgbClr val="C00000"/>
                </a:solidFill>
              </a:rPr>
              <a:t>Pos</a:t>
            </a:r>
            <a:r>
              <a:rPr lang="en-US" altLang="nl-NL" sz="1600" dirty="0"/>
              <a:t>, Brasem, Kolblei, Vetje, </a:t>
            </a:r>
            <a:r>
              <a:rPr lang="en-US" altLang="nl-NL" sz="1600" dirty="0" smtClean="0">
                <a:solidFill>
                  <a:srgbClr val="C00000"/>
                </a:solidFill>
              </a:rPr>
              <a:t>Dunlipharder, Spiering</a:t>
            </a:r>
          </a:p>
        </p:txBody>
      </p:sp>
      <p:sp>
        <p:nvSpPr>
          <p:cNvPr id="56328" name="TextBox 10"/>
          <p:cNvSpPr txBox="1">
            <a:spLocks noChangeArrowheads="1"/>
          </p:cNvSpPr>
          <p:nvPr/>
        </p:nvSpPr>
        <p:spPr bwMode="auto">
          <a:xfrm>
            <a:off x="166688" y="2054225"/>
            <a:ext cx="378618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nl-NL" sz="1600" dirty="0"/>
              <a:t>Snoek, </a:t>
            </a:r>
            <a:r>
              <a:rPr lang="en-US" altLang="nl-NL" sz="1600" dirty="0">
                <a:solidFill>
                  <a:srgbClr val="C00000"/>
                </a:solidFill>
              </a:rPr>
              <a:t>Baars, Blankvoorn, Rietvoorn, Winde, Zeelt, Bittervoorn</a:t>
            </a:r>
            <a:r>
              <a:rPr lang="en-US" altLang="nl-NL" sz="1600" dirty="0" smtClean="0">
                <a:solidFill>
                  <a:srgbClr val="C00000"/>
                </a:solidFill>
              </a:rPr>
              <a:t>, 3 en 10-doornige </a:t>
            </a:r>
            <a:r>
              <a:rPr lang="en-US" altLang="nl-NL" sz="1600" dirty="0">
                <a:solidFill>
                  <a:srgbClr val="C00000"/>
                </a:solidFill>
              </a:rPr>
              <a:t>stekelbaars, Paling, Marmergrondel, </a:t>
            </a:r>
            <a:r>
              <a:rPr lang="en-US" altLang="nl-NL" sz="1600" dirty="0" smtClean="0">
                <a:solidFill>
                  <a:srgbClr val="C00000"/>
                </a:solidFill>
              </a:rPr>
              <a:t>Zwartbekgrondel, Pos</a:t>
            </a:r>
            <a:r>
              <a:rPr lang="en-US" altLang="nl-NL" sz="1600" dirty="0">
                <a:solidFill>
                  <a:srgbClr val="C00000"/>
                </a:solidFill>
              </a:rPr>
              <a:t>, </a:t>
            </a:r>
            <a:r>
              <a:rPr lang="en-US" altLang="nl-NL" sz="1600" dirty="0" smtClean="0">
                <a:solidFill>
                  <a:srgbClr val="C00000"/>
                </a:solidFill>
              </a:rPr>
              <a:t>Dunlipharder, Spiering, Alver, </a:t>
            </a:r>
            <a:r>
              <a:rPr lang="en-US" altLang="nl-NL" sz="1600" dirty="0" err="1" smtClean="0">
                <a:solidFill>
                  <a:srgbClr val="C00000"/>
                </a:solidFill>
              </a:rPr>
              <a:t>SchubKarper</a:t>
            </a:r>
            <a:endParaRPr lang="en-US" altLang="nl-NL" sz="1600" dirty="0" smtClean="0">
              <a:solidFill>
                <a:srgbClr val="C00000"/>
              </a:solidFill>
            </a:endParaRPr>
          </a:p>
        </p:txBody>
      </p:sp>
      <p:grpSp>
        <p:nvGrpSpPr>
          <p:cNvPr id="56329" name="Group 11"/>
          <p:cNvGrpSpPr>
            <a:grpSpLocks/>
          </p:cNvGrpSpPr>
          <p:nvPr/>
        </p:nvGrpSpPr>
        <p:grpSpPr bwMode="auto">
          <a:xfrm>
            <a:off x="6065838" y="1120775"/>
            <a:ext cx="1754187" cy="830263"/>
            <a:chOff x="5638454" y="1120878"/>
            <a:chExt cx="1753508" cy="829994"/>
          </a:xfrm>
        </p:grpSpPr>
        <p:pic>
          <p:nvPicPr>
            <p:cNvPr id="56336" name="Picture 3" descr="C:\Users\ek_ro\AppData\Local\Microsoft\Windows\Temporary Internet Files\Content.IE5\HQPOZ0GJ\large-Fish-166.6-7183[1].gif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8454" y="1120878"/>
              <a:ext cx="1753508" cy="8299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6337" name="TextBox 13"/>
            <p:cNvSpPr txBox="1">
              <a:spLocks noChangeArrowheads="1"/>
            </p:cNvSpPr>
            <p:nvPr/>
          </p:nvSpPr>
          <p:spPr bwMode="auto">
            <a:xfrm>
              <a:off x="6120580" y="1342103"/>
              <a:ext cx="41549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nl-NL" b="1">
                  <a:solidFill>
                    <a:schemeClr val="bg1"/>
                  </a:solidFill>
                </a:rPr>
                <a:t>IN</a:t>
              </a:r>
              <a:endParaRPr lang="nl-NL" altLang="nl-NL" b="1">
                <a:solidFill>
                  <a:schemeClr val="bg1"/>
                </a:solidFill>
              </a:endParaRPr>
            </a:p>
          </p:txBody>
        </p:sp>
      </p:grpSp>
      <p:grpSp>
        <p:nvGrpSpPr>
          <p:cNvPr id="56330" name="Group 14"/>
          <p:cNvGrpSpPr>
            <a:grpSpLocks/>
          </p:cNvGrpSpPr>
          <p:nvPr/>
        </p:nvGrpSpPr>
        <p:grpSpPr bwMode="auto">
          <a:xfrm>
            <a:off x="1071563" y="1120775"/>
            <a:ext cx="1752600" cy="830263"/>
            <a:chOff x="1351590" y="2925098"/>
            <a:chExt cx="1753508" cy="829994"/>
          </a:xfrm>
        </p:grpSpPr>
        <p:pic>
          <p:nvPicPr>
            <p:cNvPr id="56334" name="Picture 3" descr="C:\Users\ek_ro\AppData\Local\Microsoft\Windows\Temporary Internet Files\Content.IE5\HQPOZ0GJ\large-Fish-166.6-7183[1].gif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351590" y="2925098"/>
              <a:ext cx="1753508" cy="8299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6335" name="TextBox 16"/>
            <p:cNvSpPr txBox="1">
              <a:spLocks noChangeArrowheads="1"/>
            </p:cNvSpPr>
            <p:nvPr/>
          </p:nvSpPr>
          <p:spPr bwMode="auto">
            <a:xfrm>
              <a:off x="2084441" y="3161071"/>
              <a:ext cx="55656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nl-NL" b="1">
                  <a:solidFill>
                    <a:schemeClr val="bg1"/>
                  </a:solidFill>
                </a:rPr>
                <a:t>UIT</a:t>
              </a:r>
              <a:endParaRPr lang="nl-NL" altLang="nl-NL" b="1">
                <a:solidFill>
                  <a:schemeClr val="bg1"/>
                </a:solidFill>
              </a:endParaRPr>
            </a:p>
          </p:txBody>
        </p:sp>
      </p:grpSp>
      <p:sp>
        <p:nvSpPr>
          <p:cNvPr id="56331" name="TextBox 1"/>
          <p:cNvSpPr txBox="1">
            <a:spLocks noChangeArrowheads="1"/>
          </p:cNvSpPr>
          <p:nvPr/>
        </p:nvSpPr>
        <p:spPr bwMode="auto">
          <a:xfrm>
            <a:off x="346075" y="4341813"/>
            <a:ext cx="3162300" cy="4000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nl-NL"/>
              <a:t>        </a:t>
            </a:r>
            <a:r>
              <a:rPr lang="en-US" altLang="nl-NL" sz="2000" b="1"/>
              <a:t>Koopmanspolder     </a:t>
            </a:r>
            <a:endParaRPr lang="nl-NL" altLang="nl-NL" sz="2000" b="1"/>
          </a:p>
        </p:txBody>
      </p:sp>
      <p:sp>
        <p:nvSpPr>
          <p:cNvPr id="56332" name="TextBox 2"/>
          <p:cNvSpPr txBox="1">
            <a:spLocks noChangeArrowheads="1"/>
          </p:cNvSpPr>
          <p:nvPr/>
        </p:nvSpPr>
        <p:spPr bwMode="auto">
          <a:xfrm>
            <a:off x="4359275" y="4003675"/>
            <a:ext cx="441146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nl-NL" dirty="0" smtClean="0">
                <a:solidFill>
                  <a:srgbClr val="0070C0"/>
                </a:solidFill>
              </a:rPr>
              <a:t>24</a:t>
            </a:r>
            <a:endParaRPr lang="nl-NL" altLang="nl-NL" dirty="0">
              <a:solidFill>
                <a:srgbClr val="0070C0"/>
              </a:solidFill>
            </a:endParaRPr>
          </a:p>
        </p:txBody>
      </p:sp>
      <p:sp>
        <p:nvSpPr>
          <p:cNvPr id="56333" name="Date Placeholder 3"/>
          <p:cNvSpPr txBox="1">
            <a:spLocks/>
          </p:cNvSpPr>
          <p:nvPr/>
        </p:nvSpPr>
        <p:spPr bwMode="auto">
          <a:xfrm>
            <a:off x="282575" y="4005263"/>
            <a:ext cx="3970338" cy="10636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912813"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nl-NL" sz="1100" dirty="0"/>
              <a:t>Snoek, </a:t>
            </a:r>
            <a:r>
              <a:rPr lang="en-US" altLang="nl-NL" sz="1100" dirty="0" err="1"/>
              <a:t>Snoekbaars</a:t>
            </a:r>
            <a:r>
              <a:rPr lang="en-US" altLang="nl-NL" sz="1100" dirty="0"/>
              <a:t>, </a:t>
            </a:r>
            <a:r>
              <a:rPr lang="en-US" altLang="nl-NL" sz="1100" dirty="0">
                <a:solidFill>
                  <a:srgbClr val="C00000"/>
                </a:solidFill>
              </a:rPr>
              <a:t>Baars, Blankvoorn, Rietvoorn, Winde</a:t>
            </a:r>
            <a:r>
              <a:rPr lang="en-US" altLang="nl-NL" sz="1100" dirty="0"/>
              <a:t>, </a:t>
            </a:r>
            <a:r>
              <a:rPr lang="en-US" altLang="nl-NL" sz="1100" dirty="0">
                <a:solidFill>
                  <a:srgbClr val="C00000"/>
                </a:solidFill>
              </a:rPr>
              <a:t>Schubkarper</a:t>
            </a:r>
            <a:r>
              <a:rPr lang="en-US" altLang="nl-NL" sz="1100" dirty="0"/>
              <a:t>, </a:t>
            </a:r>
            <a:r>
              <a:rPr lang="en-US" altLang="nl-NL" sz="1100" dirty="0">
                <a:solidFill>
                  <a:srgbClr val="C00000"/>
                </a:solidFill>
              </a:rPr>
              <a:t>Zeelt</a:t>
            </a:r>
            <a:r>
              <a:rPr lang="en-US" altLang="nl-NL" sz="1100" dirty="0"/>
              <a:t>, </a:t>
            </a:r>
            <a:r>
              <a:rPr lang="en-US" altLang="nl-NL" sz="1100" dirty="0">
                <a:solidFill>
                  <a:srgbClr val="C00000"/>
                </a:solidFill>
              </a:rPr>
              <a:t>Alver</a:t>
            </a:r>
            <a:r>
              <a:rPr lang="en-US" altLang="nl-NL" sz="1100" dirty="0"/>
              <a:t>, </a:t>
            </a:r>
            <a:r>
              <a:rPr lang="en-US" altLang="nl-NL" sz="1100" dirty="0">
                <a:solidFill>
                  <a:srgbClr val="C00000"/>
                </a:solidFill>
              </a:rPr>
              <a:t>Bittervoorn, Driedoornige stekelbaars, </a:t>
            </a:r>
            <a:r>
              <a:rPr lang="en-US" altLang="nl-NL" sz="1100" dirty="0" smtClean="0"/>
              <a:t>Tiendoornige stekelbaars, </a:t>
            </a:r>
            <a:r>
              <a:rPr lang="en-US" altLang="nl-NL" sz="1100" dirty="0" smtClean="0">
                <a:solidFill>
                  <a:srgbClr val="C00000"/>
                </a:solidFill>
              </a:rPr>
              <a:t>Paling</a:t>
            </a:r>
            <a:r>
              <a:rPr lang="en-US" altLang="nl-NL" sz="1100" dirty="0">
                <a:solidFill>
                  <a:srgbClr val="C00000"/>
                </a:solidFill>
              </a:rPr>
              <a:t>, Marmergrondel</a:t>
            </a:r>
            <a:r>
              <a:rPr lang="en-US" altLang="nl-NL" sz="1100" dirty="0"/>
              <a:t>, </a:t>
            </a:r>
            <a:r>
              <a:rPr lang="en-US" altLang="nl-NL" sz="1100" dirty="0" smtClean="0">
                <a:solidFill>
                  <a:srgbClr val="C00000"/>
                </a:solidFill>
              </a:rPr>
              <a:t>Zwartbekgrondel</a:t>
            </a:r>
            <a:r>
              <a:rPr lang="en-US" altLang="nl-NL" sz="1100" dirty="0"/>
              <a:t>, </a:t>
            </a:r>
            <a:r>
              <a:rPr lang="en-US" altLang="nl-NL" sz="1100" dirty="0" err="1"/>
              <a:t>Riviergrondel</a:t>
            </a:r>
            <a:r>
              <a:rPr lang="en-US" altLang="nl-NL" sz="1100" dirty="0"/>
              <a:t>, Pontische stroomgrondel, </a:t>
            </a:r>
            <a:r>
              <a:rPr lang="en-US" altLang="nl-NL" sz="1100" dirty="0">
                <a:solidFill>
                  <a:srgbClr val="C00000"/>
                </a:solidFill>
              </a:rPr>
              <a:t>Pos</a:t>
            </a:r>
            <a:r>
              <a:rPr lang="en-US" altLang="nl-NL" sz="1100" dirty="0"/>
              <a:t>, Brasem, Kolblei, Vetje, </a:t>
            </a:r>
            <a:r>
              <a:rPr lang="en-US" altLang="nl-NL" sz="1100" dirty="0">
                <a:solidFill>
                  <a:srgbClr val="C00000"/>
                </a:solidFill>
              </a:rPr>
              <a:t>Dunlipharder, </a:t>
            </a:r>
            <a:r>
              <a:rPr lang="en-US" altLang="nl-NL" sz="1100" dirty="0" smtClean="0"/>
              <a:t>Kleine modderkruiper, Spiering</a:t>
            </a:r>
            <a:endParaRPr lang="nl-NL" altLang="nl-NL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Date Placeholder 3"/>
          <p:cNvSpPr>
            <a:spLocks noGrp="1"/>
          </p:cNvSpPr>
          <p:nvPr>
            <p:ph type="dt" sz="quarter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6EA76E5B-A051-40F6-9A9F-975C2A51D827}" type="datetime4">
              <a:rPr lang="nl-NL" altLang="nl-NL" sz="900" smtClean="0">
                <a:solidFill>
                  <a:srgbClr val="008BBF"/>
                </a:solidFill>
              </a:rPr>
              <a:pPr eaLnBrk="1" hangingPunct="1">
                <a:spcBef>
                  <a:spcPct val="0"/>
                </a:spcBef>
                <a:defRPr/>
              </a:pPr>
              <a:t>13 oktober 2016</a:t>
            </a:fld>
            <a:endParaRPr lang="nl-NL" altLang="nl-NL" sz="900" smtClean="0">
              <a:solidFill>
                <a:srgbClr val="008BBF"/>
              </a:solidFill>
            </a:endParaRPr>
          </a:p>
        </p:txBody>
      </p:sp>
      <p:sp>
        <p:nvSpPr>
          <p:cNvPr id="50179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pPr defTabSz="912813" eaLnBrk="1" hangingPunct="1"/>
            <a:r>
              <a:rPr lang="en-US" altLang="nl-NL" dirty="0" err="1" smtClean="0"/>
              <a:t>Vissen</a:t>
            </a:r>
            <a:endParaRPr lang="en-US" altLang="nl-NL" dirty="0" smtClean="0"/>
          </a:p>
        </p:txBody>
      </p:sp>
      <p:pic>
        <p:nvPicPr>
          <p:cNvPr id="22" name="Picture 3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25" y="0"/>
            <a:ext cx="3889375" cy="133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570" y="0"/>
            <a:ext cx="2162175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Grafiek 6"/>
          <p:cNvGraphicFramePr>
            <a:graphicFrameLocks/>
          </p:cNvGraphicFramePr>
          <p:nvPr/>
        </p:nvGraphicFramePr>
        <p:xfrm>
          <a:off x="0" y="1658471"/>
          <a:ext cx="4433328" cy="3541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Grafiek 7"/>
          <p:cNvGraphicFramePr>
            <a:graphicFrameLocks/>
          </p:cNvGraphicFramePr>
          <p:nvPr/>
        </p:nvGraphicFramePr>
        <p:xfrm>
          <a:off x="4361051" y="1631577"/>
          <a:ext cx="4469185" cy="35324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Date Placeholder 3"/>
          <p:cNvSpPr>
            <a:spLocks noGrp="1"/>
          </p:cNvSpPr>
          <p:nvPr>
            <p:ph type="dt" sz="quarter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6EA76E5B-A051-40F6-9A9F-975C2A51D827}" type="datetime4">
              <a:rPr lang="nl-NL" altLang="nl-NL" sz="900" smtClean="0">
                <a:solidFill>
                  <a:srgbClr val="008BBF"/>
                </a:solidFill>
              </a:rPr>
              <a:pPr eaLnBrk="1" hangingPunct="1">
                <a:spcBef>
                  <a:spcPct val="0"/>
                </a:spcBef>
                <a:defRPr/>
              </a:pPr>
              <a:t>13 oktober 2016</a:t>
            </a:fld>
            <a:endParaRPr lang="nl-NL" altLang="nl-NL" sz="900" smtClean="0">
              <a:solidFill>
                <a:srgbClr val="008BBF"/>
              </a:solidFill>
            </a:endParaRPr>
          </a:p>
        </p:txBody>
      </p:sp>
      <p:sp>
        <p:nvSpPr>
          <p:cNvPr id="50179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pPr defTabSz="912813" eaLnBrk="1" hangingPunct="1"/>
            <a:r>
              <a:rPr lang="en-US" altLang="nl-NL" dirty="0" err="1" smtClean="0"/>
              <a:t>Vlinders</a:t>
            </a:r>
            <a:r>
              <a:rPr lang="en-US" altLang="nl-NL" dirty="0" smtClean="0"/>
              <a:t>, </a:t>
            </a:r>
            <a:r>
              <a:rPr lang="en-US" altLang="nl-NL" dirty="0" err="1" smtClean="0"/>
              <a:t>Libellen</a:t>
            </a:r>
            <a:endParaRPr lang="en-US" altLang="nl-NL" dirty="0" smtClean="0"/>
          </a:p>
        </p:txBody>
      </p:sp>
      <p:graphicFrame>
        <p:nvGraphicFramePr>
          <p:cNvPr id="9" name="Grafiek 8"/>
          <p:cNvGraphicFramePr/>
          <p:nvPr/>
        </p:nvGraphicFramePr>
        <p:xfrm>
          <a:off x="717176" y="1402977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0031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kstvak 2"/>
          <p:cNvSpPr txBox="1"/>
          <p:nvPr/>
        </p:nvSpPr>
        <p:spPr>
          <a:xfrm>
            <a:off x="349623" y="295836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/>
              <a:t>Maart 2012</a:t>
            </a:r>
            <a:endParaRPr lang="nl-NL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6995"/>
            <a:ext cx="9144000" cy="6874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kstvak 2"/>
          <p:cNvSpPr txBox="1"/>
          <p:nvPr/>
        </p:nvSpPr>
        <p:spPr>
          <a:xfrm>
            <a:off x="349623" y="295836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/>
              <a:t>Maart 2013</a:t>
            </a:r>
            <a:endParaRPr lang="nl-NL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7931" y="-4966"/>
            <a:ext cx="9161931" cy="686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kstvak 2"/>
          <p:cNvSpPr txBox="1"/>
          <p:nvPr/>
        </p:nvSpPr>
        <p:spPr>
          <a:xfrm>
            <a:off x="349623" y="295836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/>
              <a:t>Juni 2013</a:t>
            </a:r>
            <a:endParaRPr lang="nl-NL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349623" y="295836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/>
              <a:t>Juni 2013</a:t>
            </a:r>
            <a:endParaRPr lang="nl-NL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349623" y="295836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/>
              <a:t>Juni 2013</a:t>
            </a:r>
            <a:endParaRPr lang="nl-NL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11331</TotalTime>
  <Words>477</Words>
  <Application>Microsoft Office PowerPoint</Application>
  <PresentationFormat>Diavoorstelling (4:3)</PresentationFormat>
  <Paragraphs>189</Paragraphs>
  <Slides>47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47</vt:i4>
      </vt:variant>
    </vt:vector>
  </HeadingPairs>
  <TitlesOfParts>
    <vt:vector size="48" baseType="lpstr">
      <vt:lpstr>blank</vt:lpstr>
      <vt:lpstr>Resultaten monitoring Koopmanspolder</vt:lpstr>
      <vt:lpstr>Aanpak</vt:lpstr>
      <vt:lpstr>Waterpeil</vt:lpstr>
      <vt:lpstr>Dia 4</vt:lpstr>
      <vt:lpstr>Dia 5</vt:lpstr>
      <vt:lpstr>Dia 6</vt:lpstr>
      <vt:lpstr>Dia 7</vt:lpstr>
      <vt:lpstr>Dia 8</vt:lpstr>
      <vt:lpstr>Dia 9</vt:lpstr>
      <vt:lpstr>Dia 10</vt:lpstr>
      <vt:lpstr>Dia 11</vt:lpstr>
      <vt:lpstr>Dia 12</vt:lpstr>
      <vt:lpstr>Dia 13</vt:lpstr>
      <vt:lpstr>Dia 14</vt:lpstr>
      <vt:lpstr>Impressie 2015 </vt:lpstr>
      <vt:lpstr>Dia 16</vt:lpstr>
      <vt:lpstr>Dia 17</vt:lpstr>
      <vt:lpstr>Dia 18</vt:lpstr>
      <vt:lpstr>Dia 19</vt:lpstr>
      <vt:lpstr>Dia 20</vt:lpstr>
      <vt:lpstr>Dia 21</vt:lpstr>
      <vt:lpstr>Dia 22</vt:lpstr>
      <vt:lpstr>Dia 23</vt:lpstr>
      <vt:lpstr>Dia 24</vt:lpstr>
      <vt:lpstr>Dia 25</vt:lpstr>
      <vt:lpstr>Dia 26</vt:lpstr>
      <vt:lpstr>Dia 27</vt:lpstr>
      <vt:lpstr>Waterpeil</vt:lpstr>
      <vt:lpstr>Watervolume</vt:lpstr>
      <vt:lpstr>Slibdepositie</vt:lpstr>
      <vt:lpstr>Grondwaterpeil</vt:lpstr>
      <vt:lpstr>Waterkwaliteit</vt:lpstr>
      <vt:lpstr>Waterkwaliteit</vt:lpstr>
      <vt:lpstr>Waterkwaliteit</vt:lpstr>
      <vt:lpstr>Biologische waterkwaliteit</vt:lpstr>
      <vt:lpstr>Vegetatie</vt:lpstr>
      <vt:lpstr>Vogels Maandelijkse vogeltelling</vt:lpstr>
      <vt:lpstr>Vogels</vt:lpstr>
      <vt:lpstr>Vogels</vt:lpstr>
      <vt:lpstr>Vogels </vt:lpstr>
      <vt:lpstr>Vogels </vt:lpstr>
      <vt:lpstr>Amfibieën </vt:lpstr>
      <vt:lpstr>Vissen</vt:lpstr>
      <vt:lpstr>Vissen</vt:lpstr>
      <vt:lpstr>Vissen</vt:lpstr>
      <vt:lpstr>Vissen</vt:lpstr>
      <vt:lpstr>Vlinders, Libellen</vt:lpstr>
    </vt:vector>
  </TitlesOfParts>
  <Company>Deltares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Monitoringsplan</dc:title>
  <dc:creator>ek_ro</dc:creator>
  <cp:lastModifiedBy>Remco van Ek</cp:lastModifiedBy>
  <cp:revision>410</cp:revision>
  <cp:lastPrinted>2007-11-21T13:24:47Z</cp:lastPrinted>
  <dcterms:created xsi:type="dcterms:W3CDTF">2011-12-02T03:16:13Z</dcterms:created>
  <dcterms:modified xsi:type="dcterms:W3CDTF">2016-10-13T08:55:45Z</dcterms:modified>
</cp:coreProperties>
</file>