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4" r:id="rId2"/>
    <p:sldId id="357" r:id="rId3"/>
    <p:sldId id="345" r:id="rId4"/>
    <p:sldId id="353" r:id="rId5"/>
    <p:sldId id="356" r:id="rId6"/>
    <p:sldId id="358" r:id="rId7"/>
    <p:sldId id="276" r:id="rId8"/>
    <p:sldId id="352" r:id="rId9"/>
    <p:sldId id="355" r:id="rId10"/>
    <p:sldId id="259" r:id="rId11"/>
    <p:sldId id="348" r:id="rId12"/>
    <p:sldId id="300" r:id="rId13"/>
    <p:sldId id="295" r:id="rId14"/>
    <p:sldId id="341" r:id="rId15"/>
    <p:sldId id="297" r:id="rId16"/>
    <p:sldId id="299" r:id="rId17"/>
    <p:sldId id="359" r:id="rId18"/>
    <p:sldId id="344" r:id="rId19"/>
    <p:sldId id="347" r:id="rId20"/>
    <p:sldId id="296" r:id="rId21"/>
    <p:sldId id="354" r:id="rId22"/>
    <p:sldId id="351" r:id="rId23"/>
    <p:sldId id="284" r:id="rId24"/>
    <p:sldId id="303" r:id="rId25"/>
    <p:sldId id="305" r:id="rId26"/>
    <p:sldId id="304" r:id="rId27"/>
    <p:sldId id="277" r:id="rId28"/>
    <p:sldId id="278" r:id="rId29"/>
    <p:sldId id="313" r:id="rId30"/>
    <p:sldId id="282" r:id="rId31"/>
    <p:sldId id="280" r:id="rId32"/>
    <p:sldId id="307" r:id="rId33"/>
    <p:sldId id="281" r:id="rId34"/>
    <p:sldId id="306" r:id="rId35"/>
    <p:sldId id="311" r:id="rId36"/>
    <p:sldId id="309" r:id="rId37"/>
    <p:sldId id="290" r:id="rId38"/>
    <p:sldId id="310" r:id="rId39"/>
    <p:sldId id="283" r:id="rId40"/>
    <p:sldId id="336" r:id="rId41"/>
    <p:sldId id="337" r:id="rId42"/>
    <p:sldId id="338" r:id="rId43"/>
    <p:sldId id="340" r:id="rId44"/>
    <p:sldId id="279" r:id="rId45"/>
    <p:sldId id="339" r:id="rId46"/>
    <p:sldId id="350" r:id="rId47"/>
    <p:sldId id="270" r:id="rId48"/>
    <p:sldId id="346" r:id="rId49"/>
    <p:sldId id="312" r:id="rId50"/>
    <p:sldId id="328" r:id="rId51"/>
    <p:sldId id="329" r:id="rId52"/>
    <p:sldId id="327" r:id="rId53"/>
    <p:sldId id="314" r:id="rId54"/>
    <p:sldId id="316" r:id="rId55"/>
    <p:sldId id="331" r:id="rId56"/>
    <p:sldId id="332" r:id="rId57"/>
    <p:sldId id="317" r:id="rId58"/>
    <p:sldId id="319" r:id="rId59"/>
    <p:sldId id="330" r:id="rId60"/>
    <p:sldId id="318" r:id="rId61"/>
    <p:sldId id="315" r:id="rId62"/>
    <p:sldId id="349" r:id="rId63"/>
  </p:sldIdLst>
  <p:sldSz cx="9144000" cy="6858000" type="screen4x3"/>
  <p:notesSz cx="7104063" cy="10234613"/>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CCCC"/>
    <a:srgbClr val="4F81BD"/>
    <a:srgbClr val="FFFF00"/>
    <a:srgbClr val="00B050"/>
    <a:srgbClr val="FF3300"/>
    <a:srgbClr val="10253F"/>
    <a:srgbClr val="948A54"/>
    <a:srgbClr val="7030A0"/>
    <a:srgbClr val="C00000"/>
  </p:clrMru>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1680"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het opmaakprofiel van de modelondertitel te bewerken</a:t>
            </a:r>
            <a:endParaRPr lang="nl-NL"/>
          </a:p>
        </p:txBody>
      </p:sp>
      <p:sp>
        <p:nvSpPr>
          <p:cNvPr id="4" name="Tijdelijke aanduiding voor datum 3"/>
          <p:cNvSpPr>
            <a:spLocks noGrp="1"/>
          </p:cNvSpPr>
          <p:nvPr>
            <p:ph type="dt" sz="half" idx="10"/>
          </p:nvPr>
        </p:nvSpPr>
        <p:spPr/>
        <p:txBody>
          <a:bodyPr/>
          <a:lstStyle/>
          <a:p>
            <a:fld id="{B89F114B-0DEE-48CF-9092-96197415A9B7}" type="datetimeFigureOut">
              <a:rPr lang="nl-NL" smtClean="0"/>
              <a:pPr/>
              <a:t>20-7-2020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DB94072-F9A5-4FDE-A4EB-C423F9570DA8}" type="slidenum">
              <a:rPr lang="nl-NL" smtClean="0"/>
              <a:pPr/>
              <a:t>‹nr.›</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B89F114B-0DEE-48CF-9092-96197415A9B7}" type="datetimeFigureOut">
              <a:rPr lang="nl-NL" smtClean="0"/>
              <a:pPr/>
              <a:t>20-7-2020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DB94072-F9A5-4FDE-A4EB-C423F9570DA8}" type="slidenum">
              <a:rPr lang="nl-NL" smtClean="0"/>
              <a:pPr/>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B89F114B-0DEE-48CF-9092-96197415A9B7}" type="datetimeFigureOut">
              <a:rPr lang="nl-NL" smtClean="0"/>
              <a:pPr/>
              <a:t>20-7-2020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DB94072-F9A5-4FDE-A4EB-C423F9570DA8}" type="slidenum">
              <a:rPr lang="nl-NL" smtClean="0"/>
              <a:pPr/>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B89F114B-0DEE-48CF-9092-96197415A9B7}" type="datetimeFigureOut">
              <a:rPr lang="nl-NL" smtClean="0"/>
              <a:pPr/>
              <a:t>20-7-2020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DB94072-F9A5-4FDE-A4EB-C423F9570DA8}" type="slidenum">
              <a:rPr lang="nl-NL" smtClean="0"/>
              <a:pPr/>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B89F114B-0DEE-48CF-9092-96197415A9B7}" type="datetimeFigureOut">
              <a:rPr lang="nl-NL" smtClean="0"/>
              <a:pPr/>
              <a:t>20-7-2020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DB94072-F9A5-4FDE-A4EB-C423F9570DA8}" type="slidenum">
              <a:rPr lang="nl-NL" smtClean="0"/>
              <a:pPr/>
              <a:t>‹nr.›</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B89F114B-0DEE-48CF-9092-96197415A9B7}" type="datetimeFigureOut">
              <a:rPr lang="nl-NL" smtClean="0"/>
              <a:pPr/>
              <a:t>20-7-2020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5DB94072-F9A5-4FDE-A4EB-C423F9570DA8}" type="slidenum">
              <a:rPr lang="nl-NL" smtClean="0"/>
              <a:pPr/>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B89F114B-0DEE-48CF-9092-96197415A9B7}" type="datetimeFigureOut">
              <a:rPr lang="nl-NL" smtClean="0"/>
              <a:pPr/>
              <a:t>20-7-2020</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5DB94072-F9A5-4FDE-A4EB-C423F9570DA8}" type="slidenum">
              <a:rPr lang="nl-NL" smtClean="0"/>
              <a:pPr/>
              <a:t>‹nr.›</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B89F114B-0DEE-48CF-9092-96197415A9B7}" type="datetimeFigureOut">
              <a:rPr lang="nl-NL" smtClean="0"/>
              <a:pPr/>
              <a:t>20-7-2020</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5DB94072-F9A5-4FDE-A4EB-C423F9570DA8}" type="slidenum">
              <a:rPr lang="nl-NL" smtClean="0"/>
              <a:pPr/>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89F114B-0DEE-48CF-9092-96197415A9B7}" type="datetimeFigureOut">
              <a:rPr lang="nl-NL" smtClean="0"/>
              <a:pPr/>
              <a:t>20-7-2020</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5DB94072-F9A5-4FDE-A4EB-C423F9570DA8}" type="slidenum">
              <a:rPr lang="nl-NL" smtClean="0"/>
              <a:pPr/>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B89F114B-0DEE-48CF-9092-96197415A9B7}" type="datetimeFigureOut">
              <a:rPr lang="nl-NL" smtClean="0"/>
              <a:pPr/>
              <a:t>20-7-2020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5DB94072-F9A5-4FDE-A4EB-C423F9570DA8}" type="slidenum">
              <a:rPr lang="nl-NL" smtClean="0"/>
              <a:pPr/>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B89F114B-0DEE-48CF-9092-96197415A9B7}" type="datetimeFigureOut">
              <a:rPr lang="nl-NL" smtClean="0"/>
              <a:pPr/>
              <a:t>20-7-2020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5DB94072-F9A5-4FDE-A4EB-C423F9570DA8}" type="slidenum">
              <a:rPr lang="nl-NL" smtClean="0"/>
              <a:pPr/>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9F114B-0DEE-48CF-9092-96197415A9B7}" type="datetimeFigureOut">
              <a:rPr lang="nl-NL" smtClean="0"/>
              <a:pPr/>
              <a:t>20-7-2020</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B94072-F9A5-4FDE-A4EB-C423F9570DA8}" type="slidenum">
              <a:rPr lang="nl-NL" smtClean="0"/>
              <a:pPr/>
              <a:t>‹nr.›</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eerherstelzeeburg.nl/index.html" TargetMode="External"/><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hyperlink" Target="https://www.drijber.info/267/Stamboom_Korper1.html"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hyperlink" Target="https://www.dutchjewry.org/genealogy/ashkenazi/13260.shtml" TargetMode="External"/></Relationships>
</file>

<file path=ppt/slides/_rels/slide10.xml.rels><?xml version="1.0" encoding="UTF-8" standalone="yes"?>
<Relationships xmlns="http://schemas.openxmlformats.org/package/2006/relationships"><Relationship Id="rId8" Type="http://schemas.openxmlformats.org/officeDocument/2006/relationships/hyperlink" Target="http://www.maxvandam.info/humo-gen/family.php?id=F33943&amp;main_person=I90022" TargetMode="External"/><Relationship Id="rId3" Type="http://schemas.openxmlformats.org/officeDocument/2006/relationships/hyperlink" Target="http://www.maxvandam.info/humo-gen/family.php?id=F38104&amp;main_person=I100167" TargetMode="External"/><Relationship Id="rId7"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hyperlink" Target="http://www.maxvandam.info/humo-gen/family.php?id=F38099&amp;main_person=I100159" TargetMode="External"/><Relationship Id="rId5" Type="http://schemas.openxmlformats.org/officeDocument/2006/relationships/image" Target="../media/image16.png"/><Relationship Id="rId4" Type="http://schemas.openxmlformats.org/officeDocument/2006/relationships/hyperlink" Target="http://www.maxvandam.info/humo-gen/family.php?id=F38100&amp;main_person=I100161"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www.maxvandam.info/humo-gen/family.php?id=F38099&amp;main_person=I100158" TargetMode="External"/><Relationship Id="rId3" Type="http://schemas.openxmlformats.org/officeDocument/2006/relationships/hyperlink" Target="http://www.maxvandam.info/humo-gen/family.php?id=F38104&amp;main_person=I100167" TargetMode="External"/><Relationship Id="rId7" Type="http://schemas.openxmlformats.org/officeDocument/2006/relationships/hyperlink" Target="http://www.maxvandam.info/humo-gen/family.php?id=F36838&amp;main_person=I97022" TargetMode="External"/><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hyperlink" Target="http://www.maxvandam.info/humo-gen/family.php?id=F38101&amp;main_person=I100162" TargetMode="External"/><Relationship Id="rId5" Type="http://schemas.openxmlformats.org/officeDocument/2006/relationships/image" Target="../media/image18.png"/><Relationship Id="rId4" Type="http://schemas.openxmlformats.org/officeDocument/2006/relationships/hyperlink" Target="http://www.maxvandam.info/humo-gen/family.php?id=F38100&amp;main_person=I100161" TargetMode="External"/><Relationship Id="rId9" Type="http://schemas.openxmlformats.org/officeDocument/2006/relationships/hyperlink" Target="http://www.maxvandam.info/humo-gen/family.php?id=F33943&amp;main_person=I90022"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drijber.info/267/Stamboom_Korper1.html" TargetMode="Externa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www.maxvandam.info/humo-gen/family.php?id=F38100&amp;main_person=I100161" TargetMode="External"/><Relationship Id="rId2" Type="http://schemas.openxmlformats.org/officeDocument/2006/relationships/hyperlink" Target="http://www.maxvandam.info/humo-gen/family.php?id=F38104&amp;main_person=I100167"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historischnieuwsblad.nl/nl/artikel/28194/het-joden-vangen-werd-een-ware-hartstocht.html" TargetMode="Externa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png"/><Relationship Id="rId7" Type="http://schemas.openxmlformats.org/officeDocument/2006/relationships/image" Target="../media/image59.jpeg"/><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jpeg"/><Relationship Id="rId4" Type="http://schemas.openxmlformats.org/officeDocument/2006/relationships/image" Target="../media/image56.png"/><Relationship Id="rId9"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9.jpeg"/><Relationship Id="rId1" Type="http://schemas.openxmlformats.org/officeDocument/2006/relationships/slideLayout" Target="../slideLayouts/slideLayout1.xml"/><Relationship Id="rId5" Type="http://schemas.openxmlformats.org/officeDocument/2006/relationships/image" Target="../media/image65.jpeg"/><Relationship Id="rId4" Type="http://schemas.openxmlformats.org/officeDocument/2006/relationships/image" Target="../media/image64.jpeg"/></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71.png"/></Relationships>
</file>

<file path=ppt/slides/_rels/slide5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hyperlink" Target="http://www.charlottehuiskes.nl/Ansichtkaarten/GerbenDWijnja/index%209.htm" TargetMode="External"/><Relationship Id="rId2" Type="http://schemas.openxmlformats.org/officeDocument/2006/relationships/image" Target="../media/image75.png"/><Relationship Id="rId1" Type="http://schemas.openxmlformats.org/officeDocument/2006/relationships/slideLayout" Target="../slideLayouts/slideLayout1.xml"/><Relationship Id="rId4" Type="http://schemas.openxmlformats.org/officeDocument/2006/relationships/hyperlink" Target="https://fvanvuuren.wordpress.com/2018/02/20/de-verdwenen-woonwijk-van-het-waterlooplein/"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hyperlink" Target="https://beeldbank.amsterdam.nl/beeldbank/weergave/record/?id=010043000001_020" TargetMode="External"/><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hyperlink" Target="https://www.joodsamsterdam.nl/valkenburgerstraat-herinneringen/" TargetMode="External"/><Relationship Id="rId2" Type="http://schemas.openxmlformats.org/officeDocument/2006/relationships/image" Target="../media/image78.png"/><Relationship Id="rId1" Type="http://schemas.openxmlformats.org/officeDocument/2006/relationships/slideLayout" Target="../slideLayouts/slideLayout1.xml"/><Relationship Id="rId4" Type="http://schemas.openxmlformats.org/officeDocument/2006/relationships/hyperlink" Target="https://www.joodsamsterdam.nl/marken-geschiedenis/" TargetMode="External"/></Relationships>
</file>

<file path=ppt/slides/_rels/slide61.xml.rels><?xml version="1.0" encoding="UTF-8" standalone="yes"?>
<Relationships xmlns="http://schemas.openxmlformats.org/package/2006/relationships"><Relationship Id="rId2" Type="http://schemas.openxmlformats.org/officeDocument/2006/relationships/hyperlink" Target="https://www.joodsamsterdam.nl/levie-de-lange/" TargetMode="Externa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hthoek 25"/>
          <p:cNvSpPr/>
          <p:nvPr/>
        </p:nvSpPr>
        <p:spPr>
          <a:xfrm>
            <a:off x="0" y="0"/>
            <a:ext cx="9144000" cy="28956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p:cNvSpPr/>
          <p:nvPr/>
        </p:nvSpPr>
        <p:spPr>
          <a:xfrm>
            <a:off x="663384" y="3110764"/>
            <a:ext cx="6696635" cy="246221"/>
          </a:xfrm>
          <a:prstGeom prst="rect">
            <a:avLst/>
          </a:prstGeom>
        </p:spPr>
        <p:txBody>
          <a:bodyPr wrap="square">
            <a:spAutoFit/>
          </a:bodyPr>
          <a:lstStyle/>
          <a:p>
            <a:r>
              <a:rPr lang="nl-NL" sz="1000" dirty="0" smtClean="0">
                <a:hlinkClick r:id="rId2"/>
              </a:rPr>
              <a:t>https://www.drijber.info/267/Stamboom_Korper1.html#BM404</a:t>
            </a:r>
            <a:endParaRPr lang="nl-NL" sz="1000" dirty="0"/>
          </a:p>
        </p:txBody>
      </p:sp>
      <p:pic>
        <p:nvPicPr>
          <p:cNvPr id="1026" name="Picture 2"/>
          <p:cNvPicPr>
            <a:picLocks noChangeAspect="1" noChangeArrowheads="1"/>
          </p:cNvPicPr>
          <p:nvPr/>
        </p:nvPicPr>
        <p:blipFill>
          <a:blip r:embed="rId3" cstate="screen"/>
          <a:srcRect/>
          <a:stretch>
            <a:fillRect/>
          </a:stretch>
        </p:blipFill>
        <p:spPr bwMode="auto">
          <a:xfrm>
            <a:off x="651503" y="3290061"/>
            <a:ext cx="5910662" cy="3303571"/>
          </a:xfrm>
          <a:prstGeom prst="rect">
            <a:avLst/>
          </a:prstGeom>
          <a:noFill/>
          <a:ln w="9525">
            <a:noFill/>
            <a:miter lim="800000"/>
            <a:headEnd/>
            <a:tailEnd/>
          </a:ln>
        </p:spPr>
      </p:pic>
      <p:sp>
        <p:nvSpPr>
          <p:cNvPr id="6" name="Rechthoek 5"/>
          <p:cNvSpPr/>
          <p:nvPr/>
        </p:nvSpPr>
        <p:spPr>
          <a:xfrm>
            <a:off x="878538" y="6373962"/>
            <a:ext cx="1559861" cy="1344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p:cNvSpPr txBox="1"/>
          <p:nvPr/>
        </p:nvSpPr>
        <p:spPr>
          <a:xfrm>
            <a:off x="2169456" y="4500329"/>
            <a:ext cx="6759388" cy="400110"/>
          </a:xfrm>
          <a:prstGeom prst="rect">
            <a:avLst/>
          </a:prstGeom>
          <a:noFill/>
        </p:spPr>
        <p:txBody>
          <a:bodyPr wrap="square" rtlCol="0">
            <a:spAutoFit/>
          </a:bodyPr>
          <a:lstStyle/>
          <a:p>
            <a:r>
              <a:rPr lang="nl-NL" sz="1000" b="1" i="1" dirty="0" smtClean="0">
                <a:solidFill>
                  <a:srgbClr val="C00000"/>
                </a:solidFill>
                <a:effectLst>
                  <a:outerShdw blurRad="38100" dist="38100" dir="2700000" algn="tl">
                    <a:srgbClr val="000000">
                      <a:alpha val="43137"/>
                    </a:srgbClr>
                  </a:outerShdw>
                </a:effectLst>
              </a:rPr>
              <a:t>Rachel Simon Korper mist (zij is van 1808). Kan dochter van Antje, Rebecca en Eva David zijn. Op haar huwelijksactie uit 1828 staat Eva David Korper. Rebecca en Eva zijn vermoedelijk een en dezelfde persoon. </a:t>
            </a:r>
            <a:endParaRPr lang="nl-NL" sz="1000" b="1" i="1" dirty="0">
              <a:solidFill>
                <a:srgbClr val="C00000"/>
              </a:solidFill>
              <a:effectLst>
                <a:outerShdw blurRad="38100" dist="38100" dir="2700000" algn="tl">
                  <a:srgbClr val="000000">
                    <a:alpha val="43137"/>
                  </a:srgbClr>
                </a:outerShdw>
              </a:effectLst>
            </a:endParaRPr>
          </a:p>
        </p:txBody>
      </p:sp>
      <p:pic>
        <p:nvPicPr>
          <p:cNvPr id="9218" name="Picture 2"/>
          <p:cNvPicPr>
            <a:picLocks noChangeAspect="1" noChangeArrowheads="1"/>
          </p:cNvPicPr>
          <p:nvPr/>
        </p:nvPicPr>
        <p:blipFill>
          <a:blip r:embed="rId4" cstate="screen"/>
          <a:srcRect/>
          <a:stretch>
            <a:fillRect/>
          </a:stretch>
        </p:blipFill>
        <p:spPr bwMode="auto">
          <a:xfrm>
            <a:off x="1237130" y="1691715"/>
            <a:ext cx="4649041" cy="441044"/>
          </a:xfrm>
          <a:prstGeom prst="rect">
            <a:avLst/>
          </a:prstGeom>
          <a:noFill/>
          <a:ln w="9525">
            <a:solidFill>
              <a:schemeClr val="tx1"/>
            </a:solidFill>
            <a:miter lim="800000"/>
            <a:headEnd/>
            <a:tailEnd/>
          </a:ln>
        </p:spPr>
      </p:pic>
      <p:pic>
        <p:nvPicPr>
          <p:cNvPr id="9220" name="Picture 4"/>
          <p:cNvPicPr>
            <a:picLocks noChangeAspect="1" noChangeArrowheads="1"/>
          </p:cNvPicPr>
          <p:nvPr/>
        </p:nvPicPr>
        <p:blipFill>
          <a:blip r:embed="rId5" cstate="screen"/>
          <a:srcRect/>
          <a:stretch>
            <a:fillRect/>
          </a:stretch>
        </p:blipFill>
        <p:spPr bwMode="auto">
          <a:xfrm>
            <a:off x="3343836" y="859077"/>
            <a:ext cx="5680542" cy="688729"/>
          </a:xfrm>
          <a:prstGeom prst="rect">
            <a:avLst/>
          </a:prstGeom>
          <a:noFill/>
          <a:ln w="9525">
            <a:solidFill>
              <a:schemeClr val="tx1"/>
            </a:solidFill>
            <a:miter lim="800000"/>
            <a:headEnd/>
            <a:tailEnd/>
          </a:ln>
        </p:spPr>
      </p:pic>
      <p:cxnSp>
        <p:nvCxnSpPr>
          <p:cNvPr id="13" name="Vorm 12"/>
          <p:cNvCxnSpPr>
            <a:stCxn id="9220" idx="2"/>
            <a:endCxn id="9218" idx="3"/>
          </p:cNvCxnSpPr>
          <p:nvPr/>
        </p:nvCxnSpPr>
        <p:spPr>
          <a:xfrm rot="5400000">
            <a:off x="5852924" y="1581053"/>
            <a:ext cx="364431" cy="297936"/>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Vorm 16"/>
          <p:cNvCxnSpPr>
            <a:stCxn id="9218" idx="1"/>
          </p:cNvCxnSpPr>
          <p:nvPr/>
        </p:nvCxnSpPr>
        <p:spPr>
          <a:xfrm rot="10800000">
            <a:off x="331696" y="582697"/>
            <a:ext cx="905434" cy="1329541"/>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kstvak 17"/>
          <p:cNvSpPr txBox="1"/>
          <p:nvPr/>
        </p:nvSpPr>
        <p:spPr>
          <a:xfrm>
            <a:off x="304800" y="1237129"/>
            <a:ext cx="792718" cy="369332"/>
          </a:xfrm>
          <a:prstGeom prst="rect">
            <a:avLst/>
          </a:prstGeom>
          <a:noFill/>
        </p:spPr>
        <p:txBody>
          <a:bodyPr wrap="none" rtlCol="0">
            <a:spAutoFit/>
          </a:bodyPr>
          <a:lstStyle/>
          <a:p>
            <a:r>
              <a:rPr lang="nl-NL" dirty="0" smtClean="0"/>
              <a:t>Meyer</a:t>
            </a:r>
            <a:endParaRPr lang="nl-NL" dirty="0"/>
          </a:p>
        </p:txBody>
      </p:sp>
      <p:sp>
        <p:nvSpPr>
          <p:cNvPr id="19" name="Tekstvak 18"/>
          <p:cNvSpPr txBox="1"/>
          <p:nvPr/>
        </p:nvSpPr>
        <p:spPr>
          <a:xfrm>
            <a:off x="6185647" y="1559859"/>
            <a:ext cx="713016" cy="369332"/>
          </a:xfrm>
          <a:prstGeom prst="rect">
            <a:avLst/>
          </a:prstGeom>
          <a:noFill/>
        </p:spPr>
        <p:txBody>
          <a:bodyPr wrap="none" rtlCol="0">
            <a:spAutoFit/>
          </a:bodyPr>
          <a:lstStyle/>
          <a:p>
            <a:r>
              <a:rPr lang="nl-NL" dirty="0" smtClean="0"/>
              <a:t>David</a:t>
            </a:r>
            <a:endParaRPr lang="nl-NL" dirty="0"/>
          </a:p>
        </p:txBody>
      </p:sp>
      <p:pic>
        <p:nvPicPr>
          <p:cNvPr id="9221" name="Picture 5"/>
          <p:cNvPicPr>
            <a:picLocks noChangeAspect="1" noChangeArrowheads="1"/>
          </p:cNvPicPr>
          <p:nvPr/>
        </p:nvPicPr>
        <p:blipFill>
          <a:blip r:embed="rId6" cstate="screen"/>
          <a:srcRect/>
          <a:stretch>
            <a:fillRect/>
          </a:stretch>
        </p:blipFill>
        <p:spPr bwMode="auto">
          <a:xfrm>
            <a:off x="1217801" y="2253777"/>
            <a:ext cx="4772025" cy="485775"/>
          </a:xfrm>
          <a:prstGeom prst="rect">
            <a:avLst/>
          </a:prstGeom>
          <a:noFill/>
          <a:ln w="9525">
            <a:noFill/>
            <a:miter lim="800000"/>
            <a:headEnd/>
            <a:tailEnd/>
          </a:ln>
        </p:spPr>
      </p:pic>
      <p:sp>
        <p:nvSpPr>
          <p:cNvPr id="20" name="Tekstvak 19"/>
          <p:cNvSpPr txBox="1"/>
          <p:nvPr/>
        </p:nvSpPr>
        <p:spPr>
          <a:xfrm>
            <a:off x="3451393" y="2214283"/>
            <a:ext cx="2629246" cy="400110"/>
          </a:xfrm>
          <a:prstGeom prst="rect">
            <a:avLst/>
          </a:prstGeom>
          <a:noFill/>
        </p:spPr>
        <p:txBody>
          <a:bodyPr wrap="none" rtlCol="0">
            <a:spAutoFit/>
          </a:bodyPr>
          <a:lstStyle/>
          <a:p>
            <a:r>
              <a:rPr lang="nl-NL" sz="1000" dirty="0" smtClean="0">
                <a:solidFill>
                  <a:srgbClr val="FF0000"/>
                </a:solidFill>
              </a:rPr>
              <a:t>Rebecca Davids = </a:t>
            </a:r>
          </a:p>
          <a:p>
            <a:r>
              <a:rPr lang="nl-NL" sz="1000" dirty="0" err="1" smtClean="0">
                <a:solidFill>
                  <a:srgbClr val="FF0000"/>
                </a:solidFill>
              </a:rPr>
              <a:t>Debora</a:t>
            </a:r>
            <a:r>
              <a:rPr lang="nl-NL" sz="1000" dirty="0" smtClean="0">
                <a:solidFill>
                  <a:srgbClr val="FF0000"/>
                </a:solidFill>
              </a:rPr>
              <a:t> David Korper ofwel Eva David Korper??</a:t>
            </a:r>
            <a:endParaRPr lang="nl-NL" sz="1000" dirty="0">
              <a:solidFill>
                <a:srgbClr val="FF0000"/>
              </a:solidFill>
            </a:endParaRPr>
          </a:p>
        </p:txBody>
      </p:sp>
      <p:pic>
        <p:nvPicPr>
          <p:cNvPr id="9219" name="Picture 3"/>
          <p:cNvPicPr>
            <a:picLocks noChangeAspect="1" noChangeArrowheads="1"/>
          </p:cNvPicPr>
          <p:nvPr/>
        </p:nvPicPr>
        <p:blipFill>
          <a:blip r:embed="rId7" cstate="screen"/>
          <a:srcRect/>
          <a:stretch>
            <a:fillRect/>
          </a:stretch>
        </p:blipFill>
        <p:spPr bwMode="auto">
          <a:xfrm>
            <a:off x="107571" y="414367"/>
            <a:ext cx="4376738" cy="355196"/>
          </a:xfrm>
          <a:prstGeom prst="rect">
            <a:avLst/>
          </a:prstGeom>
          <a:noFill/>
          <a:ln w="9525">
            <a:solidFill>
              <a:schemeClr val="tx1"/>
            </a:solidFill>
            <a:miter lim="800000"/>
            <a:headEnd/>
            <a:tailEnd/>
          </a:ln>
        </p:spPr>
      </p:pic>
      <p:sp>
        <p:nvSpPr>
          <p:cNvPr id="21" name="Tekstvak 20"/>
          <p:cNvSpPr txBox="1"/>
          <p:nvPr/>
        </p:nvSpPr>
        <p:spPr>
          <a:xfrm>
            <a:off x="5850576" y="1882585"/>
            <a:ext cx="3212739" cy="369332"/>
          </a:xfrm>
          <a:prstGeom prst="rect">
            <a:avLst/>
          </a:prstGeom>
          <a:noFill/>
        </p:spPr>
        <p:txBody>
          <a:bodyPr wrap="none" rtlCol="0">
            <a:spAutoFit/>
          </a:bodyPr>
          <a:lstStyle/>
          <a:p>
            <a:r>
              <a:rPr lang="nl-NL" sz="900" dirty="0" smtClean="0"/>
              <a:t>Sara stond ook bekend als "Debora", "Eva", “Rebecca” </a:t>
            </a:r>
          </a:p>
          <a:p>
            <a:r>
              <a:rPr lang="nl-NL" sz="900" dirty="0" smtClean="0"/>
              <a:t>Sara is dochter van David Kerpel en Rebecca / Rivka Aaron Polak</a:t>
            </a:r>
          </a:p>
        </p:txBody>
      </p:sp>
      <p:sp>
        <p:nvSpPr>
          <p:cNvPr id="22" name="Tekstvak 21"/>
          <p:cNvSpPr txBox="1"/>
          <p:nvPr/>
        </p:nvSpPr>
        <p:spPr>
          <a:xfrm>
            <a:off x="6657421" y="824752"/>
            <a:ext cx="2012089" cy="230832"/>
          </a:xfrm>
          <a:prstGeom prst="rect">
            <a:avLst/>
          </a:prstGeom>
          <a:noFill/>
        </p:spPr>
        <p:txBody>
          <a:bodyPr wrap="none" rtlCol="0">
            <a:spAutoFit/>
          </a:bodyPr>
          <a:lstStyle/>
          <a:p>
            <a:r>
              <a:rPr lang="nl-NL" sz="900" dirty="0" smtClean="0">
                <a:solidFill>
                  <a:srgbClr val="00B050"/>
                </a:solidFill>
              </a:rPr>
              <a:t>Ook bekend als "Daniel Korper </a:t>
            </a:r>
            <a:r>
              <a:rPr lang="nl-NL" sz="900" dirty="0" err="1" smtClean="0">
                <a:solidFill>
                  <a:srgbClr val="00B050"/>
                </a:solidFill>
              </a:rPr>
              <a:t>Corper</a:t>
            </a:r>
            <a:r>
              <a:rPr lang="nl-NL" sz="900" dirty="0" smtClean="0">
                <a:solidFill>
                  <a:srgbClr val="00B050"/>
                </a:solidFill>
              </a:rPr>
              <a:t>"</a:t>
            </a:r>
            <a:endParaRPr lang="nl-NL" sz="900" dirty="0">
              <a:solidFill>
                <a:srgbClr val="00B050"/>
              </a:solidFill>
            </a:endParaRPr>
          </a:p>
        </p:txBody>
      </p:sp>
      <p:sp>
        <p:nvSpPr>
          <p:cNvPr id="23" name="Tekstvak 22"/>
          <p:cNvSpPr txBox="1"/>
          <p:nvPr/>
        </p:nvSpPr>
        <p:spPr>
          <a:xfrm>
            <a:off x="5172634" y="582707"/>
            <a:ext cx="3156633" cy="253916"/>
          </a:xfrm>
          <a:prstGeom prst="rect">
            <a:avLst/>
          </a:prstGeom>
          <a:noFill/>
        </p:spPr>
        <p:txBody>
          <a:bodyPr wrap="none" rtlCol="0">
            <a:spAutoFit/>
          </a:bodyPr>
          <a:lstStyle/>
          <a:p>
            <a:r>
              <a:rPr lang="nl-NL" sz="1050" dirty="0" smtClean="0"/>
              <a:t>Bezoek: </a:t>
            </a:r>
            <a:r>
              <a:rPr lang="nl-NL" sz="1050" dirty="0" smtClean="0">
                <a:hlinkClick r:id="rId8"/>
              </a:rPr>
              <a:t>https://www.eerherstelzeeburg.nl/index.html</a:t>
            </a:r>
            <a:endParaRPr lang="nl-NL" sz="1050" dirty="0"/>
          </a:p>
        </p:txBody>
      </p:sp>
      <p:sp>
        <p:nvSpPr>
          <p:cNvPr id="24" name="Tekstvak 23"/>
          <p:cNvSpPr txBox="1"/>
          <p:nvPr/>
        </p:nvSpPr>
        <p:spPr>
          <a:xfrm>
            <a:off x="89645" y="143434"/>
            <a:ext cx="3530134" cy="246221"/>
          </a:xfrm>
          <a:prstGeom prst="rect">
            <a:avLst/>
          </a:prstGeom>
          <a:noFill/>
        </p:spPr>
        <p:txBody>
          <a:bodyPr wrap="none" rtlCol="0">
            <a:spAutoFit/>
          </a:bodyPr>
          <a:lstStyle/>
          <a:p>
            <a:r>
              <a:rPr lang="nl-NL" sz="1000" dirty="0" smtClean="0">
                <a:hlinkClick r:id="rId9"/>
              </a:rPr>
              <a:t>https://www.dutchjewry.org/genealogy/ashkenazi/13260.shtml</a:t>
            </a:r>
            <a:endParaRPr lang="nl-NL" sz="1000" dirty="0"/>
          </a:p>
        </p:txBody>
      </p:sp>
      <p:sp>
        <p:nvSpPr>
          <p:cNvPr id="25" name="PIJL-OMLAAG 24"/>
          <p:cNvSpPr/>
          <p:nvPr/>
        </p:nvSpPr>
        <p:spPr>
          <a:xfrm>
            <a:off x="4213412" y="2823881"/>
            <a:ext cx="519953" cy="2599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Rechte verbindingslijn met pijl 23"/>
          <p:cNvCxnSpPr/>
          <p:nvPr/>
        </p:nvCxnSpPr>
        <p:spPr>
          <a:xfrm flipH="1">
            <a:off x="4042947" y="5181621"/>
            <a:ext cx="8965" cy="49978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screen"/>
          <a:srcRect/>
          <a:stretch>
            <a:fillRect/>
          </a:stretch>
        </p:blipFill>
        <p:spPr bwMode="auto">
          <a:xfrm>
            <a:off x="1403648" y="188640"/>
            <a:ext cx="6248400" cy="2324100"/>
          </a:xfrm>
          <a:prstGeom prst="rect">
            <a:avLst/>
          </a:prstGeom>
          <a:noFill/>
          <a:ln w="9525">
            <a:noFill/>
            <a:miter lim="800000"/>
            <a:headEnd/>
            <a:tailEnd/>
          </a:ln>
        </p:spPr>
      </p:pic>
      <p:sp>
        <p:nvSpPr>
          <p:cNvPr id="5" name="Tekstvak 4"/>
          <p:cNvSpPr txBox="1"/>
          <p:nvPr/>
        </p:nvSpPr>
        <p:spPr>
          <a:xfrm>
            <a:off x="680578" y="260648"/>
            <a:ext cx="1515158" cy="577081"/>
          </a:xfrm>
          <a:prstGeom prst="rect">
            <a:avLst/>
          </a:prstGeom>
          <a:solidFill>
            <a:srgbClr val="FFFFCC"/>
          </a:solidFill>
          <a:ln>
            <a:solidFill>
              <a:schemeClr val="tx1"/>
            </a:solidFill>
          </a:ln>
        </p:spPr>
        <p:txBody>
          <a:bodyPr wrap="none" rtlCol="0">
            <a:spAutoFit/>
          </a:bodyPr>
          <a:lstStyle/>
          <a:p>
            <a:r>
              <a:rPr lang="nl-NL" sz="1050" b="1" dirty="0" smtClean="0">
                <a:hlinkClick r:id="rId3"/>
              </a:rPr>
              <a:t>Antje </a:t>
            </a:r>
            <a:r>
              <a:rPr lang="nl-NL" sz="1050" b="1" dirty="0" err="1" smtClean="0">
                <a:hlinkClick r:id="rId3"/>
              </a:rPr>
              <a:t>Hijmans</a:t>
            </a:r>
            <a:r>
              <a:rPr lang="nl-NL" sz="1050" b="1" dirty="0" smtClean="0"/>
              <a:t> </a:t>
            </a:r>
          </a:p>
          <a:p>
            <a:r>
              <a:rPr lang="nl-NL" sz="1050" b="1" dirty="0" smtClean="0"/>
              <a:t>Gehuwd</a:t>
            </a:r>
            <a:r>
              <a:rPr lang="nl-NL" sz="1050" dirty="0" smtClean="0"/>
              <a:t> ‎± 1795 (± 15 </a:t>
            </a:r>
            <a:r>
              <a:rPr lang="nl-NL" sz="1050" dirty="0" err="1" smtClean="0"/>
              <a:t>jr</a:t>
            </a:r>
            <a:r>
              <a:rPr lang="nl-NL" sz="1050" dirty="0" smtClean="0"/>
              <a:t>)</a:t>
            </a:r>
            <a:endParaRPr lang="nl-NL" sz="1050" b="1" dirty="0" smtClean="0"/>
          </a:p>
          <a:p>
            <a:r>
              <a:rPr lang="nl-NL" sz="1050" b="1" dirty="0" smtClean="0"/>
              <a:t>&lt; </a:t>
            </a:r>
            <a:r>
              <a:rPr lang="nl-NL" sz="1050" dirty="0" smtClean="0"/>
              <a:t>1775 tot ‎</a:t>
            </a:r>
            <a:r>
              <a:rPr lang="nl-NL" sz="1050" dirty="0"/>
              <a:t>± 1810</a:t>
            </a:r>
          </a:p>
        </p:txBody>
      </p:sp>
      <p:sp>
        <p:nvSpPr>
          <p:cNvPr id="7" name="Tekstvak 6"/>
          <p:cNvSpPr txBox="1"/>
          <p:nvPr/>
        </p:nvSpPr>
        <p:spPr>
          <a:xfrm>
            <a:off x="6876256" y="260648"/>
            <a:ext cx="1473480" cy="577081"/>
          </a:xfrm>
          <a:prstGeom prst="rect">
            <a:avLst/>
          </a:prstGeom>
          <a:solidFill>
            <a:srgbClr val="FFFFCC"/>
          </a:solidFill>
          <a:ln>
            <a:solidFill>
              <a:schemeClr val="tx1"/>
            </a:solidFill>
          </a:ln>
        </p:spPr>
        <p:txBody>
          <a:bodyPr wrap="none" rtlCol="0">
            <a:spAutoFit/>
          </a:bodyPr>
          <a:lstStyle/>
          <a:p>
            <a:r>
              <a:rPr lang="nl-NL" sz="1050" b="1" dirty="0"/>
              <a:t>Huwelijk/ Relatie</a:t>
            </a:r>
            <a:r>
              <a:rPr lang="nl-NL" sz="1050" dirty="0"/>
              <a:t> </a:t>
            </a:r>
            <a:r>
              <a:rPr lang="nl-NL" sz="1050" b="1" dirty="0"/>
              <a:t>met: </a:t>
            </a:r>
            <a:r>
              <a:rPr lang="nl-NL" sz="1050" dirty="0" smtClean="0"/>
              <a:t/>
            </a:r>
            <a:br>
              <a:rPr lang="nl-NL" sz="1050" dirty="0" smtClean="0"/>
            </a:br>
            <a:r>
              <a:rPr lang="nl-NL" sz="1050" b="1" dirty="0" smtClean="0">
                <a:hlinkClick r:id="rId4"/>
              </a:rPr>
              <a:t>Eva David</a:t>
            </a:r>
            <a:endParaRPr lang="nl-NL" sz="1050" b="1" dirty="0" smtClean="0"/>
          </a:p>
          <a:p>
            <a:r>
              <a:rPr lang="nl-NL" sz="1050" dirty="0" smtClean="0"/>
              <a:t>geboren</a:t>
            </a:r>
            <a:r>
              <a:rPr lang="nl-NL" sz="1050" dirty="0"/>
              <a:t>‎ ‎voor 1794</a:t>
            </a:r>
          </a:p>
        </p:txBody>
      </p:sp>
      <p:sp>
        <p:nvSpPr>
          <p:cNvPr id="9" name="Tekstvak 8"/>
          <p:cNvSpPr txBox="1"/>
          <p:nvPr/>
        </p:nvSpPr>
        <p:spPr>
          <a:xfrm>
            <a:off x="107504" y="404664"/>
            <a:ext cx="301686" cy="369332"/>
          </a:xfrm>
          <a:prstGeom prst="rect">
            <a:avLst/>
          </a:prstGeom>
          <a:noFill/>
        </p:spPr>
        <p:txBody>
          <a:bodyPr wrap="none" rtlCol="0">
            <a:spAutoFit/>
          </a:bodyPr>
          <a:lstStyle/>
          <a:p>
            <a:r>
              <a:rPr lang="nl-NL" dirty="0" smtClean="0"/>
              <a:t>1</a:t>
            </a:r>
            <a:endParaRPr lang="nl-NL" dirty="0"/>
          </a:p>
        </p:txBody>
      </p:sp>
      <p:sp>
        <p:nvSpPr>
          <p:cNvPr id="10" name="Tekstvak 9"/>
          <p:cNvSpPr txBox="1"/>
          <p:nvPr/>
        </p:nvSpPr>
        <p:spPr>
          <a:xfrm>
            <a:off x="179512" y="1893393"/>
            <a:ext cx="301686" cy="369332"/>
          </a:xfrm>
          <a:prstGeom prst="rect">
            <a:avLst/>
          </a:prstGeom>
          <a:noFill/>
        </p:spPr>
        <p:txBody>
          <a:bodyPr wrap="none" rtlCol="0">
            <a:spAutoFit/>
          </a:bodyPr>
          <a:lstStyle/>
          <a:p>
            <a:r>
              <a:rPr lang="nl-NL" dirty="0" smtClean="0"/>
              <a:t>2</a:t>
            </a:r>
            <a:endParaRPr lang="nl-NL" dirty="0"/>
          </a:p>
        </p:txBody>
      </p:sp>
      <p:sp>
        <p:nvSpPr>
          <p:cNvPr id="14" name="Tekstvak 13"/>
          <p:cNvSpPr txBox="1"/>
          <p:nvPr/>
        </p:nvSpPr>
        <p:spPr>
          <a:xfrm>
            <a:off x="215084" y="3335818"/>
            <a:ext cx="301686" cy="1754326"/>
          </a:xfrm>
          <a:prstGeom prst="rect">
            <a:avLst/>
          </a:prstGeom>
          <a:noFill/>
        </p:spPr>
        <p:txBody>
          <a:bodyPr wrap="none" rtlCol="0">
            <a:spAutoFit/>
          </a:bodyPr>
          <a:lstStyle/>
          <a:p>
            <a:r>
              <a:rPr lang="nl-NL" dirty="0" smtClean="0"/>
              <a:t>3</a:t>
            </a:r>
          </a:p>
          <a:p>
            <a:endParaRPr lang="nl-NL" dirty="0" smtClean="0"/>
          </a:p>
          <a:p>
            <a:endParaRPr lang="nl-NL" dirty="0" smtClean="0"/>
          </a:p>
          <a:p>
            <a:endParaRPr lang="nl-NL" dirty="0" smtClean="0"/>
          </a:p>
          <a:p>
            <a:endParaRPr lang="nl-NL" dirty="0" smtClean="0"/>
          </a:p>
          <a:p>
            <a:r>
              <a:rPr lang="nl-NL" dirty="0" smtClean="0"/>
              <a:t>4</a:t>
            </a:r>
            <a:endParaRPr lang="nl-NL" dirty="0"/>
          </a:p>
        </p:txBody>
      </p:sp>
      <p:sp>
        <p:nvSpPr>
          <p:cNvPr id="15" name="Rechthoek 14"/>
          <p:cNvSpPr/>
          <p:nvPr/>
        </p:nvSpPr>
        <p:spPr>
          <a:xfrm>
            <a:off x="6140825" y="1709773"/>
            <a:ext cx="1440160" cy="7200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098" name="Picture 2"/>
          <p:cNvPicPr>
            <a:picLocks noChangeAspect="1" noChangeArrowheads="1"/>
          </p:cNvPicPr>
          <p:nvPr/>
        </p:nvPicPr>
        <p:blipFill>
          <a:blip r:embed="rId5" cstate="screen"/>
          <a:srcRect/>
          <a:stretch>
            <a:fillRect/>
          </a:stretch>
        </p:blipFill>
        <p:spPr bwMode="auto">
          <a:xfrm>
            <a:off x="463796" y="3072658"/>
            <a:ext cx="4648200" cy="2362200"/>
          </a:xfrm>
          <a:prstGeom prst="rect">
            <a:avLst/>
          </a:prstGeom>
          <a:noFill/>
          <a:ln w="9525">
            <a:noFill/>
            <a:miter lim="800000"/>
            <a:headEnd/>
            <a:tailEnd/>
          </a:ln>
        </p:spPr>
      </p:pic>
      <p:sp>
        <p:nvSpPr>
          <p:cNvPr id="16" name="Tekstvak 15"/>
          <p:cNvSpPr txBox="1"/>
          <p:nvPr/>
        </p:nvSpPr>
        <p:spPr>
          <a:xfrm>
            <a:off x="653562" y="3156253"/>
            <a:ext cx="1338828" cy="738664"/>
          </a:xfrm>
          <a:prstGeom prst="rect">
            <a:avLst/>
          </a:prstGeom>
          <a:solidFill>
            <a:srgbClr val="FFFFCC"/>
          </a:solidFill>
          <a:ln>
            <a:solidFill>
              <a:schemeClr val="tx1"/>
            </a:solidFill>
          </a:ln>
        </p:spPr>
        <p:txBody>
          <a:bodyPr wrap="none" rtlCol="0">
            <a:spAutoFit/>
          </a:bodyPr>
          <a:lstStyle/>
          <a:p>
            <a:r>
              <a:rPr lang="nl-NL" sz="1050" b="1" dirty="0" err="1" smtClean="0">
                <a:hlinkClick r:id="rId6"/>
              </a:rPr>
              <a:t>Fijtje</a:t>
            </a:r>
            <a:r>
              <a:rPr lang="nl-NL" sz="1050" b="1" dirty="0" smtClean="0">
                <a:hlinkClick r:id="rId6"/>
              </a:rPr>
              <a:t> Korper</a:t>
            </a:r>
            <a:endParaRPr lang="nl-NL" sz="1050" b="1" dirty="0" smtClean="0"/>
          </a:p>
          <a:p>
            <a:r>
              <a:rPr lang="nl-NL" sz="1050" b="1" dirty="0" smtClean="0"/>
              <a:t>Gehuwd</a:t>
            </a:r>
            <a:r>
              <a:rPr lang="nl-NL" sz="1050" dirty="0" smtClean="0"/>
              <a:t> ‎3 </a:t>
            </a:r>
            <a:r>
              <a:rPr lang="nl-NL" sz="1050" dirty="0" err="1" smtClean="0"/>
              <a:t>okt</a:t>
            </a:r>
            <a:r>
              <a:rPr lang="nl-NL" sz="1050" dirty="0" smtClean="0"/>
              <a:t> 1849 </a:t>
            </a:r>
          </a:p>
          <a:p>
            <a:r>
              <a:rPr lang="nl-NL" sz="1050" dirty="0" smtClean="0"/>
              <a:t>22-11-1830 / &gt; 1868</a:t>
            </a:r>
          </a:p>
          <a:p>
            <a:r>
              <a:rPr lang="nl-NL" sz="1050" dirty="0" smtClean="0"/>
              <a:t>Amsterdam</a:t>
            </a:r>
            <a:endParaRPr lang="nl-NL" sz="1050" dirty="0"/>
          </a:p>
        </p:txBody>
      </p:sp>
      <p:sp>
        <p:nvSpPr>
          <p:cNvPr id="25" name="Tekstvak 24"/>
          <p:cNvSpPr txBox="1"/>
          <p:nvPr/>
        </p:nvSpPr>
        <p:spPr>
          <a:xfrm>
            <a:off x="3433346" y="5683625"/>
            <a:ext cx="1343638" cy="276999"/>
          </a:xfrm>
          <a:prstGeom prst="rect">
            <a:avLst/>
          </a:prstGeom>
          <a:noFill/>
        </p:spPr>
        <p:txBody>
          <a:bodyPr wrap="none" rtlCol="0">
            <a:spAutoFit/>
          </a:bodyPr>
          <a:lstStyle/>
          <a:p>
            <a:r>
              <a:rPr lang="nl-NL" sz="1200" dirty="0" smtClean="0">
                <a:solidFill>
                  <a:srgbClr val="FF0000"/>
                </a:solidFill>
              </a:rPr>
              <a:t>Simon  </a:t>
            </a:r>
            <a:r>
              <a:rPr lang="nl-NL" sz="1200" dirty="0" smtClean="0">
                <a:solidFill>
                  <a:srgbClr val="FF0000"/>
                </a:solidFill>
                <a:sym typeface="Wingdings" pitchFamily="2" charset="2"/>
              </a:rPr>
              <a:t> Doortje </a:t>
            </a:r>
            <a:endParaRPr lang="nl-NL" sz="1200" dirty="0">
              <a:solidFill>
                <a:srgbClr val="FF0000"/>
              </a:solidFill>
            </a:endParaRPr>
          </a:p>
        </p:txBody>
      </p:sp>
      <p:pic>
        <p:nvPicPr>
          <p:cNvPr id="2" name="Picture 2"/>
          <p:cNvPicPr>
            <a:picLocks noChangeAspect="1" noChangeArrowheads="1"/>
          </p:cNvPicPr>
          <p:nvPr/>
        </p:nvPicPr>
        <p:blipFill>
          <a:blip r:embed="rId7" cstate="screen"/>
          <a:srcRect/>
          <a:stretch>
            <a:fillRect/>
          </a:stretch>
        </p:blipFill>
        <p:spPr bwMode="auto">
          <a:xfrm>
            <a:off x="4560235" y="3105989"/>
            <a:ext cx="4619625" cy="2295525"/>
          </a:xfrm>
          <a:prstGeom prst="rect">
            <a:avLst/>
          </a:prstGeom>
          <a:noFill/>
          <a:ln w="9525">
            <a:noFill/>
            <a:miter lim="800000"/>
            <a:headEnd/>
            <a:tailEnd/>
          </a:ln>
        </p:spPr>
      </p:pic>
      <p:sp>
        <p:nvSpPr>
          <p:cNvPr id="34" name="Tekstvak 33"/>
          <p:cNvSpPr txBox="1"/>
          <p:nvPr/>
        </p:nvSpPr>
        <p:spPr>
          <a:xfrm>
            <a:off x="4517174" y="3138682"/>
            <a:ext cx="1511952" cy="738664"/>
          </a:xfrm>
          <a:prstGeom prst="rect">
            <a:avLst/>
          </a:prstGeom>
          <a:solidFill>
            <a:srgbClr val="FFFFCC"/>
          </a:solidFill>
          <a:ln>
            <a:solidFill>
              <a:schemeClr val="tx1"/>
            </a:solidFill>
          </a:ln>
        </p:spPr>
        <p:txBody>
          <a:bodyPr wrap="none" rtlCol="0">
            <a:spAutoFit/>
          </a:bodyPr>
          <a:lstStyle/>
          <a:p>
            <a:r>
              <a:rPr lang="nl-NL" sz="1050" b="1" dirty="0" smtClean="0">
                <a:hlinkClick r:id="rId8"/>
              </a:rPr>
              <a:t>Joseph Engelsman</a:t>
            </a:r>
            <a:endParaRPr lang="nl-NL" sz="1050" b="1" dirty="0" smtClean="0"/>
          </a:p>
          <a:p>
            <a:r>
              <a:rPr lang="nl-NL" sz="1050" b="1" dirty="0" smtClean="0"/>
              <a:t>Gehuwd</a:t>
            </a:r>
            <a:r>
              <a:rPr lang="nl-NL" sz="1050" dirty="0" smtClean="0"/>
              <a:t> ‎28 mei 1862 </a:t>
            </a:r>
            <a:r>
              <a:rPr lang="nl-NL" sz="1050" b="1" dirty="0" smtClean="0"/>
              <a:t> </a:t>
            </a:r>
            <a:r>
              <a:rPr lang="nl-NL" sz="1050" dirty="0" smtClean="0"/>
              <a:t/>
            </a:r>
            <a:br>
              <a:rPr lang="nl-NL" sz="1050" dirty="0" smtClean="0"/>
            </a:br>
            <a:r>
              <a:rPr lang="nl-NL" sz="1050" dirty="0" smtClean="0"/>
              <a:t>15 </a:t>
            </a:r>
            <a:r>
              <a:rPr lang="nl-NL" sz="1050" dirty="0" err="1" smtClean="0"/>
              <a:t>jul</a:t>
            </a:r>
            <a:r>
              <a:rPr lang="nl-NL" sz="1050" dirty="0" smtClean="0"/>
              <a:t> 1839 /‎15 </a:t>
            </a:r>
            <a:r>
              <a:rPr lang="nl-NL" sz="1050" dirty="0" err="1" smtClean="0"/>
              <a:t>jul</a:t>
            </a:r>
            <a:r>
              <a:rPr lang="nl-NL" sz="1050" dirty="0" smtClean="0"/>
              <a:t> 1902 </a:t>
            </a:r>
          </a:p>
          <a:p>
            <a:r>
              <a:rPr lang="nl-NL" sz="1050" dirty="0" smtClean="0"/>
              <a:t>Amsterdam</a:t>
            </a:r>
            <a:endParaRPr lang="nl-NL" sz="1050" dirty="0"/>
          </a:p>
        </p:txBody>
      </p:sp>
      <p:cxnSp>
        <p:nvCxnSpPr>
          <p:cNvPr id="36" name="Rechte verbindingslijn met pijl 35"/>
          <p:cNvCxnSpPr/>
          <p:nvPr/>
        </p:nvCxnSpPr>
        <p:spPr>
          <a:xfrm flipH="1">
            <a:off x="1434353" y="2447365"/>
            <a:ext cx="717176" cy="5916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Rechte verbindingslijn met pijl 37"/>
          <p:cNvCxnSpPr/>
          <p:nvPr/>
        </p:nvCxnSpPr>
        <p:spPr>
          <a:xfrm>
            <a:off x="2160494" y="2438400"/>
            <a:ext cx="3971365" cy="6275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Rechte verbindingslijn met pijl 39"/>
          <p:cNvCxnSpPr>
            <a:stCxn id="15" idx="2"/>
            <a:endCxn id="4098" idx="0"/>
          </p:cNvCxnSpPr>
          <p:nvPr/>
        </p:nvCxnSpPr>
        <p:spPr>
          <a:xfrm flipH="1">
            <a:off x="2787896" y="2429853"/>
            <a:ext cx="4073009" cy="642805"/>
          </a:xfrm>
          <a:prstGeom prst="straightConnector1">
            <a:avLst/>
          </a:prstGeom>
          <a:ln>
            <a:prstDash val="dash"/>
            <a:tailEnd type="arrow"/>
          </a:ln>
        </p:spPr>
        <p:style>
          <a:lnRef idx="1">
            <a:schemeClr val="accent1"/>
          </a:lnRef>
          <a:fillRef idx="0">
            <a:schemeClr val="accent1"/>
          </a:fillRef>
          <a:effectRef idx="0">
            <a:schemeClr val="accent1"/>
          </a:effectRef>
          <a:fontRef idx="minor">
            <a:schemeClr val="tx1"/>
          </a:fontRef>
        </p:style>
      </p:cxnSp>
      <p:sp>
        <p:nvSpPr>
          <p:cNvPr id="41" name="Tekstvak 40"/>
          <p:cNvSpPr txBox="1"/>
          <p:nvPr/>
        </p:nvSpPr>
        <p:spPr>
          <a:xfrm rot="21045150">
            <a:off x="2806747" y="2682319"/>
            <a:ext cx="2364750" cy="246221"/>
          </a:xfrm>
          <a:prstGeom prst="rect">
            <a:avLst/>
          </a:prstGeom>
          <a:noFill/>
        </p:spPr>
        <p:txBody>
          <a:bodyPr wrap="none" rtlCol="0">
            <a:spAutoFit/>
          </a:bodyPr>
          <a:lstStyle/>
          <a:p>
            <a:r>
              <a:rPr lang="nl-NL" sz="1000" dirty="0" smtClean="0"/>
              <a:t>Trouwt dochter uit 1</a:t>
            </a:r>
            <a:r>
              <a:rPr lang="nl-NL" sz="1000" baseline="30000" dirty="0" smtClean="0"/>
              <a:t>ste</a:t>
            </a:r>
            <a:r>
              <a:rPr lang="nl-NL" sz="1000" dirty="0" smtClean="0"/>
              <a:t> huwelijk van broer</a:t>
            </a:r>
            <a:endParaRPr lang="nl-NL" sz="1000" dirty="0"/>
          </a:p>
        </p:txBody>
      </p:sp>
      <p:sp>
        <p:nvSpPr>
          <p:cNvPr id="42" name="Rechthoek 41"/>
          <p:cNvSpPr/>
          <p:nvPr/>
        </p:nvSpPr>
        <p:spPr>
          <a:xfrm>
            <a:off x="1470214" y="1709773"/>
            <a:ext cx="1440160" cy="7200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ekstvak 20"/>
          <p:cNvSpPr txBox="1"/>
          <p:nvPr/>
        </p:nvSpPr>
        <p:spPr>
          <a:xfrm>
            <a:off x="7651750" y="1689100"/>
            <a:ext cx="1340432" cy="553998"/>
          </a:xfrm>
          <a:prstGeom prst="rect">
            <a:avLst/>
          </a:prstGeom>
          <a:noFill/>
        </p:spPr>
        <p:txBody>
          <a:bodyPr wrap="none" rtlCol="0">
            <a:spAutoFit/>
          </a:bodyPr>
          <a:lstStyle/>
          <a:p>
            <a:r>
              <a:rPr lang="nl-NL" sz="1000" dirty="0" smtClean="0">
                <a:solidFill>
                  <a:schemeClr val="tx1">
                    <a:lumMod val="50000"/>
                    <a:lumOff val="50000"/>
                  </a:schemeClr>
                </a:solidFill>
              </a:rPr>
              <a:t>Jacob  Simon Korper X</a:t>
            </a:r>
          </a:p>
          <a:p>
            <a:r>
              <a:rPr lang="nl-NL" sz="1000" dirty="0" smtClean="0">
                <a:solidFill>
                  <a:schemeClr val="tx1">
                    <a:lumMod val="50000"/>
                    <a:lumOff val="50000"/>
                  </a:schemeClr>
                </a:solidFill>
              </a:rPr>
              <a:t>Marianne Breebaart</a:t>
            </a:r>
          </a:p>
          <a:p>
            <a:r>
              <a:rPr lang="nl-NL" sz="1000" dirty="0" smtClean="0">
                <a:solidFill>
                  <a:schemeClr val="tx1">
                    <a:lumMod val="50000"/>
                    <a:lumOff val="50000"/>
                  </a:schemeClr>
                </a:solidFill>
              </a:rPr>
              <a:t>7 kinderen</a:t>
            </a:r>
          </a:p>
        </p:txBody>
      </p:sp>
      <p:sp>
        <p:nvSpPr>
          <p:cNvPr id="22" name="Tekstvak 21"/>
          <p:cNvSpPr txBox="1"/>
          <p:nvPr/>
        </p:nvSpPr>
        <p:spPr>
          <a:xfrm>
            <a:off x="6162489" y="1839259"/>
            <a:ext cx="886461" cy="123111"/>
          </a:xfrm>
          <a:prstGeom prst="rect">
            <a:avLst/>
          </a:prstGeom>
          <a:solidFill>
            <a:schemeClr val="tx2">
              <a:lumMod val="20000"/>
              <a:lumOff val="80000"/>
            </a:schemeClr>
          </a:solidFill>
        </p:spPr>
        <p:txBody>
          <a:bodyPr wrap="none" lIns="0" tIns="0" rIns="0" bIns="0" rtlCol="0">
            <a:spAutoFit/>
          </a:bodyPr>
          <a:lstStyle/>
          <a:p>
            <a:r>
              <a:rPr lang="nl-NL" sz="800" dirty="0" smtClean="0"/>
              <a:t>27-2-1827/31-7-1869</a:t>
            </a:r>
          </a:p>
        </p:txBody>
      </p:sp>
      <p:sp>
        <p:nvSpPr>
          <p:cNvPr id="28" name="Tekstvak 27"/>
          <p:cNvSpPr txBox="1"/>
          <p:nvPr/>
        </p:nvSpPr>
        <p:spPr>
          <a:xfrm>
            <a:off x="4619439" y="1845609"/>
            <a:ext cx="565861" cy="123111"/>
          </a:xfrm>
          <a:prstGeom prst="rect">
            <a:avLst/>
          </a:prstGeom>
          <a:solidFill>
            <a:schemeClr val="tx2">
              <a:lumMod val="20000"/>
              <a:lumOff val="80000"/>
            </a:schemeClr>
          </a:solidFill>
        </p:spPr>
        <p:txBody>
          <a:bodyPr wrap="none" lIns="0" tIns="0" rIns="0" bIns="0" rtlCol="0">
            <a:spAutoFit/>
          </a:bodyPr>
          <a:lstStyle/>
          <a:p>
            <a:r>
              <a:rPr lang="nl-NL" sz="800" dirty="0" smtClean="0"/>
              <a:t>13-08-1812/..</a:t>
            </a:r>
            <a:endParaRPr lang="nl-NL" sz="800" dirty="0"/>
          </a:p>
        </p:txBody>
      </p:sp>
      <p:sp>
        <p:nvSpPr>
          <p:cNvPr id="30" name="Tekstvak 29"/>
          <p:cNvSpPr txBox="1"/>
          <p:nvPr/>
        </p:nvSpPr>
        <p:spPr>
          <a:xfrm>
            <a:off x="2065616" y="3264647"/>
            <a:ext cx="886461" cy="123111"/>
          </a:xfrm>
          <a:prstGeom prst="rect">
            <a:avLst/>
          </a:prstGeom>
          <a:solidFill>
            <a:schemeClr val="tx2">
              <a:lumMod val="20000"/>
              <a:lumOff val="80000"/>
            </a:schemeClr>
          </a:solidFill>
        </p:spPr>
        <p:txBody>
          <a:bodyPr wrap="none" lIns="0" tIns="0" rIns="0" bIns="0" rtlCol="0">
            <a:spAutoFit/>
          </a:bodyPr>
          <a:lstStyle/>
          <a:p>
            <a:r>
              <a:rPr lang="nl-NL" sz="800" dirty="0" smtClean="0"/>
              <a:t>27-2-1827/31-7-1869</a:t>
            </a:r>
            <a:endParaRPr lang="nl-NL" sz="800" dirty="0"/>
          </a:p>
        </p:txBody>
      </p:sp>
      <p:sp>
        <p:nvSpPr>
          <p:cNvPr id="31" name="Tekstvak 30"/>
          <p:cNvSpPr txBox="1"/>
          <p:nvPr/>
        </p:nvSpPr>
        <p:spPr>
          <a:xfrm>
            <a:off x="6162466" y="3246717"/>
            <a:ext cx="771045" cy="123111"/>
          </a:xfrm>
          <a:prstGeom prst="rect">
            <a:avLst/>
          </a:prstGeom>
          <a:solidFill>
            <a:srgbClr val="FFCCCC"/>
          </a:solidFill>
        </p:spPr>
        <p:txBody>
          <a:bodyPr wrap="none" lIns="0" tIns="0" rIns="0" bIns="0" rtlCol="0">
            <a:spAutoFit/>
          </a:bodyPr>
          <a:lstStyle/>
          <a:p>
            <a:r>
              <a:rPr lang="nl-NL" sz="800" dirty="0" smtClean="0"/>
              <a:t>09-07-1837/&gt;1879</a:t>
            </a:r>
            <a:endParaRPr lang="nl-NL" sz="800" dirty="0"/>
          </a:p>
        </p:txBody>
      </p:sp>
      <p:sp>
        <p:nvSpPr>
          <p:cNvPr id="32" name="Tekstvak 31"/>
          <p:cNvSpPr txBox="1"/>
          <p:nvPr/>
        </p:nvSpPr>
        <p:spPr>
          <a:xfrm>
            <a:off x="1500841" y="1830294"/>
            <a:ext cx="474489" cy="123111"/>
          </a:xfrm>
          <a:prstGeom prst="rect">
            <a:avLst/>
          </a:prstGeom>
          <a:solidFill>
            <a:schemeClr val="tx2">
              <a:lumMod val="20000"/>
              <a:lumOff val="80000"/>
            </a:schemeClr>
          </a:solidFill>
        </p:spPr>
        <p:txBody>
          <a:bodyPr wrap="none" lIns="0" tIns="0" rIns="0" bIns="0" rtlCol="0">
            <a:spAutoFit/>
          </a:bodyPr>
          <a:lstStyle/>
          <a:p>
            <a:r>
              <a:rPr lang="nl-NL" sz="800" dirty="0" smtClean="0"/>
              <a:t>06-03-1800</a:t>
            </a:r>
          </a:p>
        </p:txBody>
      </p:sp>
      <p:sp>
        <p:nvSpPr>
          <p:cNvPr id="35" name="Tekstvak 34"/>
          <p:cNvSpPr txBox="1"/>
          <p:nvPr/>
        </p:nvSpPr>
        <p:spPr>
          <a:xfrm>
            <a:off x="3693458" y="1219200"/>
            <a:ext cx="292068" cy="369332"/>
          </a:xfrm>
          <a:prstGeom prst="rect">
            <a:avLst/>
          </a:prstGeom>
          <a:noFill/>
        </p:spPr>
        <p:txBody>
          <a:bodyPr wrap="none" rtlCol="0">
            <a:spAutoFit/>
          </a:bodyPr>
          <a:lstStyle/>
          <a:p>
            <a:r>
              <a:rPr lang="nl-NL" dirty="0" smtClean="0"/>
              <a:t>?</a:t>
            </a:r>
            <a:endParaRPr lang="nl-NL"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screen"/>
          <a:srcRect/>
          <a:stretch>
            <a:fillRect/>
          </a:stretch>
        </p:blipFill>
        <p:spPr bwMode="auto">
          <a:xfrm>
            <a:off x="1720798" y="188640"/>
            <a:ext cx="6248400" cy="2324100"/>
          </a:xfrm>
          <a:prstGeom prst="rect">
            <a:avLst/>
          </a:prstGeom>
          <a:noFill/>
          <a:ln w="9525">
            <a:noFill/>
            <a:miter lim="800000"/>
            <a:headEnd/>
            <a:tailEnd/>
          </a:ln>
        </p:spPr>
      </p:pic>
      <p:sp>
        <p:nvSpPr>
          <p:cNvPr id="5" name="Tekstvak 4"/>
          <p:cNvSpPr txBox="1"/>
          <p:nvPr/>
        </p:nvSpPr>
        <p:spPr>
          <a:xfrm>
            <a:off x="997728" y="260648"/>
            <a:ext cx="1515158" cy="577081"/>
          </a:xfrm>
          <a:prstGeom prst="rect">
            <a:avLst/>
          </a:prstGeom>
          <a:solidFill>
            <a:srgbClr val="FFFFCC"/>
          </a:solidFill>
          <a:ln>
            <a:solidFill>
              <a:schemeClr val="tx1"/>
            </a:solidFill>
          </a:ln>
        </p:spPr>
        <p:txBody>
          <a:bodyPr wrap="none" rtlCol="0">
            <a:spAutoFit/>
          </a:bodyPr>
          <a:lstStyle/>
          <a:p>
            <a:r>
              <a:rPr lang="nl-NL" sz="1050" b="1" dirty="0" smtClean="0">
                <a:hlinkClick r:id="rId3"/>
              </a:rPr>
              <a:t>Antje </a:t>
            </a:r>
            <a:r>
              <a:rPr lang="nl-NL" sz="1050" b="1" dirty="0" err="1" smtClean="0">
                <a:hlinkClick r:id="rId3"/>
              </a:rPr>
              <a:t>Hijmans</a:t>
            </a:r>
            <a:r>
              <a:rPr lang="nl-NL" sz="1050" b="1" dirty="0" smtClean="0"/>
              <a:t> </a:t>
            </a:r>
          </a:p>
          <a:p>
            <a:r>
              <a:rPr lang="nl-NL" sz="1050" b="1" dirty="0" smtClean="0"/>
              <a:t>Gehuwd</a:t>
            </a:r>
            <a:r>
              <a:rPr lang="nl-NL" sz="1050" dirty="0" smtClean="0"/>
              <a:t> ‎± 1795 (± 15 </a:t>
            </a:r>
            <a:r>
              <a:rPr lang="nl-NL" sz="1050" dirty="0" err="1" smtClean="0"/>
              <a:t>jr</a:t>
            </a:r>
            <a:r>
              <a:rPr lang="nl-NL" sz="1050" dirty="0" smtClean="0"/>
              <a:t>)</a:t>
            </a:r>
            <a:endParaRPr lang="nl-NL" sz="1050" b="1" dirty="0" smtClean="0"/>
          </a:p>
          <a:p>
            <a:r>
              <a:rPr lang="nl-NL" sz="1050" b="1" dirty="0" smtClean="0"/>
              <a:t>&lt; </a:t>
            </a:r>
            <a:r>
              <a:rPr lang="nl-NL" sz="1050" dirty="0" smtClean="0"/>
              <a:t>1775 tot ‎</a:t>
            </a:r>
            <a:r>
              <a:rPr lang="nl-NL" sz="1050" dirty="0"/>
              <a:t>± 1810</a:t>
            </a:r>
          </a:p>
        </p:txBody>
      </p:sp>
      <p:sp>
        <p:nvSpPr>
          <p:cNvPr id="7" name="Tekstvak 6"/>
          <p:cNvSpPr txBox="1"/>
          <p:nvPr/>
        </p:nvSpPr>
        <p:spPr>
          <a:xfrm>
            <a:off x="7193406" y="260648"/>
            <a:ext cx="1473480" cy="577081"/>
          </a:xfrm>
          <a:prstGeom prst="rect">
            <a:avLst/>
          </a:prstGeom>
          <a:solidFill>
            <a:srgbClr val="FFFFCC"/>
          </a:solidFill>
          <a:ln>
            <a:solidFill>
              <a:schemeClr val="tx1"/>
            </a:solidFill>
          </a:ln>
        </p:spPr>
        <p:txBody>
          <a:bodyPr wrap="none" rtlCol="0">
            <a:spAutoFit/>
          </a:bodyPr>
          <a:lstStyle/>
          <a:p>
            <a:r>
              <a:rPr lang="nl-NL" sz="1050" b="1" dirty="0"/>
              <a:t>Huwelijk/ Relatie</a:t>
            </a:r>
            <a:r>
              <a:rPr lang="nl-NL" sz="1050" dirty="0"/>
              <a:t> </a:t>
            </a:r>
            <a:r>
              <a:rPr lang="nl-NL" sz="1050" b="1" dirty="0"/>
              <a:t>met: </a:t>
            </a:r>
            <a:r>
              <a:rPr lang="nl-NL" sz="1050" dirty="0" smtClean="0"/>
              <a:t/>
            </a:r>
            <a:br>
              <a:rPr lang="nl-NL" sz="1050" dirty="0" smtClean="0"/>
            </a:br>
            <a:r>
              <a:rPr lang="nl-NL" sz="1050" b="1" dirty="0">
                <a:hlinkClick r:id="rId4"/>
              </a:rPr>
              <a:t>Debora </a:t>
            </a:r>
            <a:r>
              <a:rPr lang="nl-NL" sz="1050" b="1" dirty="0" smtClean="0">
                <a:hlinkClick r:id="rId4"/>
              </a:rPr>
              <a:t>David</a:t>
            </a:r>
            <a:endParaRPr lang="nl-NL" sz="1050" b="1" dirty="0" smtClean="0"/>
          </a:p>
          <a:p>
            <a:r>
              <a:rPr lang="nl-NL" sz="1050" dirty="0" smtClean="0"/>
              <a:t>geboren</a:t>
            </a:r>
            <a:r>
              <a:rPr lang="nl-NL" sz="1050" dirty="0"/>
              <a:t>‎ ‎voor 1794</a:t>
            </a:r>
          </a:p>
        </p:txBody>
      </p:sp>
      <p:pic>
        <p:nvPicPr>
          <p:cNvPr id="1027" name="Picture 3"/>
          <p:cNvPicPr>
            <a:picLocks noChangeAspect="1" noChangeArrowheads="1"/>
          </p:cNvPicPr>
          <p:nvPr/>
        </p:nvPicPr>
        <p:blipFill>
          <a:blip r:embed="rId5" cstate="screen"/>
          <a:srcRect/>
          <a:stretch>
            <a:fillRect/>
          </a:stretch>
        </p:blipFill>
        <p:spPr bwMode="auto">
          <a:xfrm>
            <a:off x="2912886" y="2698601"/>
            <a:ext cx="3200400" cy="2314575"/>
          </a:xfrm>
          <a:prstGeom prst="rect">
            <a:avLst/>
          </a:prstGeom>
          <a:noFill/>
          <a:ln w="9525">
            <a:noFill/>
            <a:miter lim="800000"/>
            <a:headEnd/>
            <a:tailEnd/>
          </a:ln>
        </p:spPr>
      </p:pic>
      <p:sp>
        <p:nvSpPr>
          <p:cNvPr id="9" name="Tekstvak 8"/>
          <p:cNvSpPr txBox="1"/>
          <p:nvPr/>
        </p:nvSpPr>
        <p:spPr>
          <a:xfrm>
            <a:off x="107504" y="404664"/>
            <a:ext cx="301686" cy="369332"/>
          </a:xfrm>
          <a:prstGeom prst="rect">
            <a:avLst/>
          </a:prstGeom>
          <a:noFill/>
        </p:spPr>
        <p:txBody>
          <a:bodyPr wrap="none" rtlCol="0">
            <a:spAutoFit/>
          </a:bodyPr>
          <a:lstStyle/>
          <a:p>
            <a:r>
              <a:rPr lang="nl-NL" dirty="0" smtClean="0"/>
              <a:t>1</a:t>
            </a:r>
            <a:endParaRPr lang="nl-NL" dirty="0"/>
          </a:p>
        </p:txBody>
      </p:sp>
      <p:sp>
        <p:nvSpPr>
          <p:cNvPr id="10" name="Tekstvak 9"/>
          <p:cNvSpPr txBox="1"/>
          <p:nvPr/>
        </p:nvSpPr>
        <p:spPr>
          <a:xfrm>
            <a:off x="179512" y="2780928"/>
            <a:ext cx="301686" cy="369332"/>
          </a:xfrm>
          <a:prstGeom prst="rect">
            <a:avLst/>
          </a:prstGeom>
          <a:noFill/>
        </p:spPr>
        <p:txBody>
          <a:bodyPr wrap="none" rtlCol="0">
            <a:spAutoFit/>
          </a:bodyPr>
          <a:lstStyle/>
          <a:p>
            <a:r>
              <a:rPr lang="nl-NL" dirty="0" smtClean="0"/>
              <a:t>2</a:t>
            </a:r>
            <a:endParaRPr lang="nl-NL" dirty="0"/>
          </a:p>
        </p:txBody>
      </p:sp>
      <p:sp>
        <p:nvSpPr>
          <p:cNvPr id="11" name="Tekstvak 10"/>
          <p:cNvSpPr txBox="1"/>
          <p:nvPr/>
        </p:nvSpPr>
        <p:spPr>
          <a:xfrm>
            <a:off x="1000718" y="2708920"/>
            <a:ext cx="1880643" cy="738664"/>
          </a:xfrm>
          <a:prstGeom prst="rect">
            <a:avLst/>
          </a:prstGeom>
          <a:solidFill>
            <a:srgbClr val="FFFFCC"/>
          </a:solidFill>
          <a:ln>
            <a:solidFill>
              <a:schemeClr val="tx1"/>
            </a:solidFill>
          </a:ln>
        </p:spPr>
        <p:txBody>
          <a:bodyPr wrap="none" rtlCol="0">
            <a:spAutoFit/>
          </a:bodyPr>
          <a:lstStyle/>
          <a:p>
            <a:r>
              <a:rPr lang="nl-NL" sz="1050" b="1" dirty="0" smtClean="0">
                <a:hlinkClick r:id="rId6"/>
              </a:rPr>
              <a:t>Naatje </a:t>
            </a:r>
            <a:r>
              <a:rPr lang="nl-NL" sz="1050" b="1" dirty="0">
                <a:hlinkClick r:id="rId6"/>
              </a:rPr>
              <a:t>Samuel </a:t>
            </a:r>
            <a:r>
              <a:rPr lang="nl-NL" sz="1050" b="1" dirty="0" err="1" smtClean="0">
                <a:hlinkClick r:id="rId6"/>
              </a:rPr>
              <a:t>Zante</a:t>
            </a:r>
            <a:r>
              <a:rPr lang="nl-NL" sz="1050" b="1" dirty="0" smtClean="0"/>
              <a:t> </a:t>
            </a:r>
          </a:p>
          <a:p>
            <a:r>
              <a:rPr lang="nl-NL" sz="1050" b="1" dirty="0" smtClean="0"/>
              <a:t>Gehuwd</a:t>
            </a:r>
            <a:r>
              <a:rPr lang="nl-NL" sz="1050" dirty="0" smtClean="0"/>
              <a:t> ‎ 1 </a:t>
            </a:r>
            <a:r>
              <a:rPr lang="nl-NL" sz="1050" dirty="0" err="1" smtClean="0"/>
              <a:t>okt</a:t>
            </a:r>
            <a:r>
              <a:rPr lang="nl-NL" sz="1050" dirty="0" smtClean="0"/>
              <a:t> 1823 (max. 9 </a:t>
            </a:r>
            <a:r>
              <a:rPr lang="nl-NL" sz="1050" dirty="0" err="1" smtClean="0"/>
              <a:t>jr</a:t>
            </a:r>
            <a:r>
              <a:rPr lang="nl-NL" sz="1050" dirty="0" smtClean="0"/>
              <a:t>)</a:t>
            </a:r>
            <a:endParaRPr lang="nl-NL" sz="1050" b="1" dirty="0" smtClean="0"/>
          </a:p>
          <a:p>
            <a:r>
              <a:rPr lang="nl-NL" sz="1050" dirty="0" smtClean="0"/>
              <a:t>± 1801 tot 27 </a:t>
            </a:r>
            <a:r>
              <a:rPr lang="nl-NL" sz="1050" dirty="0" err="1" smtClean="0"/>
              <a:t>dec</a:t>
            </a:r>
            <a:r>
              <a:rPr lang="nl-NL" sz="1050" dirty="0" smtClean="0"/>
              <a:t> 1832 </a:t>
            </a:r>
          </a:p>
          <a:p>
            <a:r>
              <a:rPr lang="nl-NL" sz="1050" dirty="0" smtClean="0"/>
              <a:t>Amsterdam</a:t>
            </a:r>
            <a:endParaRPr lang="nl-NL" sz="1050" dirty="0"/>
          </a:p>
        </p:txBody>
      </p:sp>
      <p:sp>
        <p:nvSpPr>
          <p:cNvPr id="12" name="Tekstvak 11"/>
          <p:cNvSpPr txBox="1"/>
          <p:nvPr/>
        </p:nvSpPr>
        <p:spPr>
          <a:xfrm>
            <a:off x="6113286" y="2708920"/>
            <a:ext cx="1824538" cy="738664"/>
          </a:xfrm>
          <a:prstGeom prst="rect">
            <a:avLst/>
          </a:prstGeom>
          <a:solidFill>
            <a:srgbClr val="FFFFCC"/>
          </a:solidFill>
          <a:ln>
            <a:solidFill>
              <a:schemeClr val="tx1"/>
            </a:solidFill>
          </a:ln>
        </p:spPr>
        <p:txBody>
          <a:bodyPr wrap="none" rtlCol="0">
            <a:spAutoFit/>
          </a:bodyPr>
          <a:lstStyle/>
          <a:p>
            <a:r>
              <a:rPr lang="nl-NL" sz="1050" b="1" dirty="0" smtClean="0">
                <a:hlinkClick r:id="rId7"/>
              </a:rPr>
              <a:t>Leentje </a:t>
            </a:r>
            <a:r>
              <a:rPr lang="nl-NL" sz="1050" b="1" dirty="0">
                <a:hlinkClick r:id="rId7"/>
              </a:rPr>
              <a:t>Hartog </a:t>
            </a:r>
            <a:r>
              <a:rPr lang="nl-NL" sz="1050" b="1" dirty="0" err="1" smtClean="0">
                <a:hlinkClick r:id="rId7"/>
              </a:rPr>
              <a:t>Broekewasser</a:t>
            </a:r>
            <a:endParaRPr lang="nl-NL" sz="1050" b="1" dirty="0" smtClean="0"/>
          </a:p>
          <a:p>
            <a:r>
              <a:rPr lang="nl-NL" sz="1050" b="1" dirty="0" smtClean="0"/>
              <a:t>Gehuwd</a:t>
            </a:r>
            <a:r>
              <a:rPr lang="nl-NL" sz="1050" dirty="0" smtClean="0"/>
              <a:t> ‎27 </a:t>
            </a:r>
            <a:r>
              <a:rPr lang="nl-NL" sz="1050" dirty="0" err="1" smtClean="0"/>
              <a:t>dec</a:t>
            </a:r>
            <a:r>
              <a:rPr lang="nl-NL" sz="1050" dirty="0" smtClean="0"/>
              <a:t> 1832</a:t>
            </a:r>
            <a:endParaRPr lang="nl-NL" sz="1050" b="1" dirty="0" smtClean="0"/>
          </a:p>
          <a:p>
            <a:r>
              <a:rPr lang="nl-NL" sz="1050" dirty="0" smtClean="0"/>
              <a:t>‎</a:t>
            </a:r>
            <a:r>
              <a:rPr lang="nl-NL" sz="1050" dirty="0"/>
              <a:t>± 1802 </a:t>
            </a:r>
            <a:endParaRPr lang="nl-NL" sz="1050" dirty="0" smtClean="0"/>
          </a:p>
          <a:p>
            <a:r>
              <a:rPr lang="nl-NL" sz="1050" dirty="0" smtClean="0"/>
              <a:t>Amsterdam</a:t>
            </a:r>
            <a:endParaRPr lang="nl-NL" sz="1050" dirty="0"/>
          </a:p>
        </p:txBody>
      </p:sp>
      <p:sp>
        <p:nvSpPr>
          <p:cNvPr id="13" name="Rechthoek 12"/>
          <p:cNvSpPr/>
          <p:nvPr/>
        </p:nvSpPr>
        <p:spPr>
          <a:xfrm>
            <a:off x="1792806" y="1700808"/>
            <a:ext cx="1440160" cy="7200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p:cNvSpPr txBox="1"/>
          <p:nvPr/>
        </p:nvSpPr>
        <p:spPr>
          <a:xfrm>
            <a:off x="251520" y="4581128"/>
            <a:ext cx="301686" cy="369332"/>
          </a:xfrm>
          <a:prstGeom prst="rect">
            <a:avLst/>
          </a:prstGeom>
          <a:noFill/>
        </p:spPr>
        <p:txBody>
          <a:bodyPr wrap="none" rtlCol="0">
            <a:spAutoFit/>
          </a:bodyPr>
          <a:lstStyle/>
          <a:p>
            <a:r>
              <a:rPr lang="nl-NL" dirty="0" smtClean="0"/>
              <a:t>3</a:t>
            </a:r>
            <a:endParaRPr lang="nl-NL" dirty="0"/>
          </a:p>
        </p:txBody>
      </p:sp>
      <p:sp>
        <p:nvSpPr>
          <p:cNvPr id="16" name="Tekstvak 15"/>
          <p:cNvSpPr txBox="1"/>
          <p:nvPr/>
        </p:nvSpPr>
        <p:spPr>
          <a:xfrm>
            <a:off x="4601118" y="4581128"/>
            <a:ext cx="824265" cy="253916"/>
          </a:xfrm>
          <a:prstGeom prst="rect">
            <a:avLst/>
          </a:prstGeom>
          <a:noFill/>
        </p:spPr>
        <p:txBody>
          <a:bodyPr wrap="none" rtlCol="0">
            <a:spAutoFit/>
          </a:bodyPr>
          <a:lstStyle/>
          <a:p>
            <a:r>
              <a:rPr lang="nl-NL" sz="1050" dirty="0" smtClean="0"/>
              <a:t>Amsterdam</a:t>
            </a:r>
          </a:p>
        </p:txBody>
      </p:sp>
      <p:sp>
        <p:nvSpPr>
          <p:cNvPr id="17" name="Tekstvak 16"/>
          <p:cNvSpPr txBox="1"/>
          <p:nvPr/>
        </p:nvSpPr>
        <p:spPr>
          <a:xfrm>
            <a:off x="1432766" y="4221088"/>
            <a:ext cx="1492716" cy="738664"/>
          </a:xfrm>
          <a:prstGeom prst="rect">
            <a:avLst/>
          </a:prstGeom>
          <a:solidFill>
            <a:srgbClr val="FFFFCC"/>
          </a:solidFill>
          <a:ln>
            <a:solidFill>
              <a:schemeClr val="tx1"/>
            </a:solidFill>
          </a:ln>
        </p:spPr>
        <p:txBody>
          <a:bodyPr wrap="none" rtlCol="0">
            <a:spAutoFit/>
          </a:bodyPr>
          <a:lstStyle/>
          <a:p>
            <a:r>
              <a:rPr lang="nl-NL" sz="1050" b="1" dirty="0" smtClean="0">
                <a:hlinkClick r:id="rId8"/>
              </a:rPr>
              <a:t>Abraham </a:t>
            </a:r>
            <a:r>
              <a:rPr lang="nl-NL" sz="1050" b="1" dirty="0">
                <a:hlinkClick r:id="rId8"/>
              </a:rPr>
              <a:t>Simon </a:t>
            </a:r>
            <a:r>
              <a:rPr lang="nl-NL" sz="1050" b="1" dirty="0" smtClean="0">
                <a:hlinkClick r:id="rId8"/>
              </a:rPr>
              <a:t>Korper</a:t>
            </a:r>
            <a:endParaRPr lang="nl-NL" sz="1050" b="1" dirty="0" smtClean="0"/>
          </a:p>
          <a:p>
            <a:r>
              <a:rPr lang="nl-NL" sz="1050" dirty="0" smtClean="0"/>
              <a:t>‎</a:t>
            </a:r>
            <a:r>
              <a:rPr lang="nl-NL" sz="1050" b="1" dirty="0" smtClean="0"/>
              <a:t> Gehuwd</a:t>
            </a:r>
            <a:r>
              <a:rPr lang="nl-NL" sz="1050" dirty="0" smtClean="0"/>
              <a:t> ‎3 </a:t>
            </a:r>
            <a:r>
              <a:rPr lang="nl-NL" sz="1050" dirty="0" err="1" smtClean="0"/>
              <a:t>okt</a:t>
            </a:r>
            <a:r>
              <a:rPr lang="nl-NL" sz="1050" dirty="0" smtClean="0"/>
              <a:t> 1849 </a:t>
            </a:r>
          </a:p>
          <a:p>
            <a:r>
              <a:rPr lang="nl-NL" sz="1050" dirty="0" smtClean="0"/>
              <a:t>28-2-1827/31-7-1869</a:t>
            </a:r>
          </a:p>
          <a:p>
            <a:r>
              <a:rPr lang="nl-NL" sz="1050" dirty="0" smtClean="0"/>
              <a:t>Amsterdam</a:t>
            </a:r>
          </a:p>
        </p:txBody>
      </p:sp>
      <p:sp>
        <p:nvSpPr>
          <p:cNvPr id="19" name="Tekstvak 18"/>
          <p:cNvSpPr txBox="1"/>
          <p:nvPr/>
        </p:nvSpPr>
        <p:spPr>
          <a:xfrm>
            <a:off x="6113286" y="4221088"/>
            <a:ext cx="1754006" cy="738664"/>
          </a:xfrm>
          <a:prstGeom prst="rect">
            <a:avLst/>
          </a:prstGeom>
          <a:solidFill>
            <a:srgbClr val="FFFFCC"/>
          </a:solidFill>
          <a:ln>
            <a:solidFill>
              <a:schemeClr val="tx1"/>
            </a:solidFill>
          </a:ln>
        </p:spPr>
        <p:txBody>
          <a:bodyPr wrap="none" rtlCol="0">
            <a:spAutoFit/>
          </a:bodyPr>
          <a:lstStyle/>
          <a:p>
            <a:r>
              <a:rPr lang="nl-NL" sz="1050" b="1" dirty="0" smtClean="0">
                <a:hlinkClick r:id="rId9"/>
              </a:rPr>
              <a:t>Joseph Engelsman</a:t>
            </a:r>
            <a:endParaRPr lang="nl-NL" sz="1050" b="1" dirty="0" smtClean="0"/>
          </a:p>
          <a:p>
            <a:r>
              <a:rPr lang="nl-NL" sz="1050" dirty="0" smtClean="0"/>
              <a:t> </a:t>
            </a:r>
            <a:r>
              <a:rPr lang="nl-NL" sz="1050" b="1" dirty="0" smtClean="0"/>
              <a:t>Gehuwd</a:t>
            </a:r>
            <a:r>
              <a:rPr lang="nl-NL" sz="1050" dirty="0" smtClean="0"/>
              <a:t> ‎28 mei 1862 (40 </a:t>
            </a:r>
            <a:r>
              <a:rPr lang="nl-NL" sz="1050" dirty="0" err="1" smtClean="0"/>
              <a:t>jr</a:t>
            </a:r>
            <a:r>
              <a:rPr lang="nl-NL" sz="1050" dirty="0" smtClean="0"/>
              <a:t>)</a:t>
            </a:r>
          </a:p>
          <a:p>
            <a:r>
              <a:rPr lang="nl-NL" sz="1050" dirty="0" smtClean="0"/>
              <a:t>15-07-1839/‎15-07-1902</a:t>
            </a:r>
          </a:p>
          <a:p>
            <a:r>
              <a:rPr lang="nl-NL" sz="1050" dirty="0" smtClean="0"/>
              <a:t>Amsterdam</a:t>
            </a:r>
          </a:p>
        </p:txBody>
      </p:sp>
      <p:cxnSp>
        <p:nvCxnSpPr>
          <p:cNvPr id="21" name="Gebogen verbindingslijn 20"/>
          <p:cNvCxnSpPr>
            <a:stCxn id="13" idx="2"/>
            <a:endCxn id="1027" idx="0"/>
          </p:cNvCxnSpPr>
          <p:nvPr/>
        </p:nvCxnSpPr>
        <p:spPr>
          <a:xfrm rot="16200000" flipH="1">
            <a:off x="3374130" y="1559644"/>
            <a:ext cx="277713" cy="2000200"/>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Rechthoek 29"/>
          <p:cNvSpPr/>
          <p:nvPr/>
        </p:nvSpPr>
        <p:spPr>
          <a:xfrm>
            <a:off x="4605856" y="4228108"/>
            <a:ext cx="1440160" cy="7200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p:cNvSpPr/>
          <p:nvPr/>
        </p:nvSpPr>
        <p:spPr>
          <a:xfrm>
            <a:off x="6123506" y="4221758"/>
            <a:ext cx="1750494" cy="74394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p:cNvSpPr/>
          <p:nvPr/>
        </p:nvSpPr>
        <p:spPr>
          <a:xfrm>
            <a:off x="4599506" y="2742208"/>
            <a:ext cx="1440160" cy="7200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34" name="Rechte verbindingslijn met pijl 33"/>
          <p:cNvCxnSpPr/>
          <p:nvPr/>
        </p:nvCxnSpPr>
        <p:spPr>
          <a:xfrm>
            <a:off x="5305985" y="3492500"/>
            <a:ext cx="0" cy="7048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kstvak 21"/>
          <p:cNvSpPr txBox="1"/>
          <p:nvPr/>
        </p:nvSpPr>
        <p:spPr>
          <a:xfrm>
            <a:off x="4628939" y="4358340"/>
            <a:ext cx="771045" cy="123111"/>
          </a:xfrm>
          <a:prstGeom prst="rect">
            <a:avLst/>
          </a:prstGeom>
          <a:solidFill>
            <a:srgbClr val="FFCCCC"/>
          </a:solidFill>
        </p:spPr>
        <p:txBody>
          <a:bodyPr wrap="none" lIns="0" tIns="0" rIns="0" bIns="0" rtlCol="0">
            <a:spAutoFit/>
          </a:bodyPr>
          <a:lstStyle/>
          <a:p>
            <a:r>
              <a:rPr lang="nl-NL" sz="800" dirty="0" smtClean="0"/>
              <a:t>09-07-1837/&gt;1879</a:t>
            </a:r>
          </a:p>
        </p:txBody>
      </p:sp>
      <p:sp>
        <p:nvSpPr>
          <p:cNvPr id="23" name="Tekstvak 22"/>
          <p:cNvSpPr txBox="1"/>
          <p:nvPr/>
        </p:nvSpPr>
        <p:spPr>
          <a:xfrm>
            <a:off x="6485229" y="1839259"/>
            <a:ext cx="886461" cy="123111"/>
          </a:xfrm>
          <a:prstGeom prst="rect">
            <a:avLst/>
          </a:prstGeom>
          <a:solidFill>
            <a:schemeClr val="tx2">
              <a:lumMod val="20000"/>
              <a:lumOff val="80000"/>
            </a:schemeClr>
          </a:solidFill>
        </p:spPr>
        <p:txBody>
          <a:bodyPr wrap="none" lIns="0" tIns="0" rIns="0" bIns="0" rtlCol="0">
            <a:spAutoFit/>
          </a:bodyPr>
          <a:lstStyle/>
          <a:p>
            <a:r>
              <a:rPr lang="nl-NL" sz="800" dirty="0" smtClean="0"/>
              <a:t>28-2-1827/31-7-1869</a:t>
            </a:r>
          </a:p>
        </p:txBody>
      </p:sp>
      <p:sp>
        <p:nvSpPr>
          <p:cNvPr id="24" name="Tekstvak 23"/>
          <p:cNvSpPr txBox="1"/>
          <p:nvPr/>
        </p:nvSpPr>
        <p:spPr>
          <a:xfrm>
            <a:off x="3006328" y="4358341"/>
            <a:ext cx="838371" cy="123111"/>
          </a:xfrm>
          <a:prstGeom prst="rect">
            <a:avLst/>
          </a:prstGeom>
          <a:solidFill>
            <a:srgbClr val="FFCCCC"/>
          </a:solidFill>
        </p:spPr>
        <p:txBody>
          <a:bodyPr wrap="none" lIns="0" tIns="0" rIns="0" bIns="0" rtlCol="0">
            <a:spAutoFit/>
          </a:bodyPr>
          <a:lstStyle/>
          <a:p>
            <a:r>
              <a:rPr lang="nl-NL" sz="800" dirty="0" smtClean="0"/>
              <a:t>22-11-1830 / &gt; 1868</a:t>
            </a:r>
          </a:p>
        </p:txBody>
      </p:sp>
      <p:sp>
        <p:nvSpPr>
          <p:cNvPr id="25" name="Tekstvak 24"/>
          <p:cNvSpPr txBox="1"/>
          <p:nvPr/>
        </p:nvSpPr>
        <p:spPr>
          <a:xfrm>
            <a:off x="3003841" y="2872722"/>
            <a:ext cx="793487" cy="123111"/>
          </a:xfrm>
          <a:prstGeom prst="rect">
            <a:avLst/>
          </a:prstGeom>
          <a:solidFill>
            <a:schemeClr val="tx2">
              <a:lumMod val="20000"/>
              <a:lumOff val="80000"/>
            </a:schemeClr>
          </a:solidFill>
        </p:spPr>
        <p:txBody>
          <a:bodyPr wrap="none" lIns="0" tIns="0" rIns="0" bIns="0" rtlCol="0">
            <a:spAutoFit/>
          </a:bodyPr>
          <a:lstStyle/>
          <a:p>
            <a:r>
              <a:rPr lang="nl-NL" sz="800" dirty="0" smtClean="0"/>
              <a:t>12-05-1799/&gt; 1843</a:t>
            </a:r>
          </a:p>
        </p:txBody>
      </p:sp>
      <p:sp>
        <p:nvSpPr>
          <p:cNvPr id="26" name="Tekstvak 25"/>
          <p:cNvSpPr txBox="1"/>
          <p:nvPr/>
        </p:nvSpPr>
        <p:spPr>
          <a:xfrm>
            <a:off x="4618328" y="2872721"/>
            <a:ext cx="793487" cy="123111"/>
          </a:xfrm>
          <a:prstGeom prst="rect">
            <a:avLst/>
          </a:prstGeom>
          <a:solidFill>
            <a:schemeClr val="tx2">
              <a:lumMod val="20000"/>
              <a:lumOff val="80000"/>
            </a:schemeClr>
          </a:solidFill>
        </p:spPr>
        <p:txBody>
          <a:bodyPr wrap="none" lIns="0" tIns="0" rIns="0" bIns="0" rtlCol="0">
            <a:spAutoFit/>
          </a:bodyPr>
          <a:lstStyle/>
          <a:p>
            <a:r>
              <a:rPr lang="nl-NL" sz="800" dirty="0" smtClean="0"/>
              <a:t>12-05-1799/&gt; 1843</a:t>
            </a:r>
          </a:p>
        </p:txBody>
      </p:sp>
      <p:cxnSp>
        <p:nvCxnSpPr>
          <p:cNvPr id="27" name="Rechte verbindingslijn met pijl 26"/>
          <p:cNvCxnSpPr/>
          <p:nvPr/>
        </p:nvCxnSpPr>
        <p:spPr>
          <a:xfrm>
            <a:off x="3683373" y="3483535"/>
            <a:ext cx="0" cy="7048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p:cNvSpPr/>
          <p:nvPr/>
        </p:nvSpPr>
        <p:spPr>
          <a:xfrm>
            <a:off x="1299909" y="528918"/>
            <a:ext cx="6696635" cy="276999"/>
          </a:xfrm>
          <a:prstGeom prst="rect">
            <a:avLst/>
          </a:prstGeom>
        </p:spPr>
        <p:txBody>
          <a:bodyPr wrap="square">
            <a:spAutoFit/>
          </a:bodyPr>
          <a:lstStyle/>
          <a:p>
            <a:r>
              <a:rPr lang="nl-NL" sz="1200" dirty="0" smtClean="0">
                <a:hlinkClick r:id="rId2"/>
              </a:rPr>
              <a:t>https://www.drijber.info/267/Stamboom_Korper1.html#BM404</a:t>
            </a:r>
            <a:endParaRPr lang="nl-NL" sz="1200" dirty="0"/>
          </a:p>
        </p:txBody>
      </p:sp>
      <p:pic>
        <p:nvPicPr>
          <p:cNvPr id="3074" name="Picture 2"/>
          <p:cNvPicPr>
            <a:picLocks noChangeAspect="1" noChangeArrowheads="1"/>
          </p:cNvPicPr>
          <p:nvPr/>
        </p:nvPicPr>
        <p:blipFill>
          <a:blip r:embed="rId3" cstate="screen"/>
          <a:srcRect/>
          <a:stretch>
            <a:fillRect/>
          </a:stretch>
        </p:blipFill>
        <p:spPr bwMode="auto">
          <a:xfrm>
            <a:off x="409013" y="916654"/>
            <a:ext cx="7545925" cy="876301"/>
          </a:xfrm>
          <a:prstGeom prst="rect">
            <a:avLst/>
          </a:prstGeom>
          <a:noFill/>
          <a:ln w="9525">
            <a:noFill/>
            <a:miter lim="800000"/>
            <a:headEnd/>
            <a:tailEnd/>
          </a:ln>
        </p:spPr>
      </p:pic>
      <p:pic>
        <p:nvPicPr>
          <p:cNvPr id="3075" name="Picture 3"/>
          <p:cNvPicPr>
            <a:picLocks noChangeAspect="1" noChangeArrowheads="1"/>
          </p:cNvPicPr>
          <p:nvPr/>
        </p:nvPicPr>
        <p:blipFill>
          <a:blip r:embed="rId4" cstate="screen"/>
          <a:srcRect/>
          <a:stretch>
            <a:fillRect/>
          </a:stretch>
        </p:blipFill>
        <p:spPr bwMode="auto">
          <a:xfrm>
            <a:off x="470087" y="1776987"/>
            <a:ext cx="7445748" cy="3342261"/>
          </a:xfrm>
          <a:prstGeom prst="rect">
            <a:avLst/>
          </a:prstGeom>
          <a:noFill/>
          <a:ln w="9525">
            <a:noFill/>
            <a:miter lim="800000"/>
            <a:headEnd/>
            <a:tailEnd/>
          </a:ln>
        </p:spPr>
      </p:pic>
      <p:sp>
        <p:nvSpPr>
          <p:cNvPr id="6" name="Tekstvak 5"/>
          <p:cNvSpPr txBox="1"/>
          <p:nvPr/>
        </p:nvSpPr>
        <p:spPr>
          <a:xfrm>
            <a:off x="385483" y="251011"/>
            <a:ext cx="6057684" cy="369332"/>
          </a:xfrm>
          <a:prstGeom prst="rect">
            <a:avLst/>
          </a:prstGeom>
          <a:noFill/>
        </p:spPr>
        <p:txBody>
          <a:bodyPr wrap="none" rtlCol="0">
            <a:spAutoFit/>
          </a:bodyPr>
          <a:lstStyle/>
          <a:p>
            <a:r>
              <a:rPr lang="nl-NL" b="1" dirty="0" smtClean="0">
                <a:solidFill>
                  <a:srgbClr val="C00000"/>
                </a:solidFill>
              </a:rPr>
              <a:t>Onderstaande link geeft info over beroepen van familieleden:</a:t>
            </a:r>
            <a:endParaRPr lang="nl-NL" b="1" dirty="0">
              <a:solidFill>
                <a:srgbClr val="C00000"/>
              </a:solidFill>
            </a:endParaRPr>
          </a:p>
        </p:txBody>
      </p:sp>
      <p:sp>
        <p:nvSpPr>
          <p:cNvPr id="10" name="Tekstvak 9"/>
          <p:cNvSpPr txBox="1"/>
          <p:nvPr/>
        </p:nvSpPr>
        <p:spPr>
          <a:xfrm>
            <a:off x="4455460" y="968189"/>
            <a:ext cx="848309" cy="261610"/>
          </a:xfrm>
          <a:prstGeom prst="rect">
            <a:avLst/>
          </a:prstGeom>
          <a:solidFill>
            <a:schemeClr val="bg1"/>
          </a:solidFill>
        </p:spPr>
        <p:txBody>
          <a:bodyPr wrap="none" rtlCol="0">
            <a:spAutoFit/>
          </a:bodyPr>
          <a:lstStyle/>
          <a:p>
            <a:r>
              <a:rPr lang="nl-NL" sz="1100" dirty="0" smtClean="0"/>
              <a:t>27-02-1827</a:t>
            </a:r>
            <a:endParaRPr lang="nl-NL" sz="1100" dirty="0"/>
          </a:p>
        </p:txBody>
      </p:sp>
      <p:sp>
        <p:nvSpPr>
          <p:cNvPr id="12" name="Tekstvak 11"/>
          <p:cNvSpPr txBox="1"/>
          <p:nvPr/>
        </p:nvSpPr>
        <p:spPr>
          <a:xfrm>
            <a:off x="6122895" y="1524001"/>
            <a:ext cx="1358064" cy="261610"/>
          </a:xfrm>
          <a:prstGeom prst="rect">
            <a:avLst/>
          </a:prstGeom>
          <a:solidFill>
            <a:schemeClr val="bg1"/>
          </a:solidFill>
        </p:spPr>
        <p:txBody>
          <a:bodyPr wrap="none" rtlCol="0">
            <a:spAutoFit/>
          </a:bodyPr>
          <a:lstStyle/>
          <a:p>
            <a:r>
              <a:rPr lang="nl-NL" sz="1100" dirty="0" smtClean="0"/>
              <a:t>22-11-1830 / &gt; 1868</a:t>
            </a:r>
            <a:endParaRPr lang="nl-NL" sz="1100" dirty="0"/>
          </a:p>
        </p:txBody>
      </p:sp>
      <p:sp>
        <p:nvSpPr>
          <p:cNvPr id="13" name="Tekstvak 12"/>
          <p:cNvSpPr txBox="1"/>
          <p:nvPr/>
        </p:nvSpPr>
        <p:spPr>
          <a:xfrm>
            <a:off x="5167418" y="915894"/>
            <a:ext cx="1014701" cy="123111"/>
          </a:xfrm>
          <a:prstGeom prst="rect">
            <a:avLst/>
          </a:prstGeom>
          <a:solidFill>
            <a:schemeClr val="bg1"/>
          </a:solidFill>
        </p:spPr>
        <p:txBody>
          <a:bodyPr wrap="none" lIns="0" tIns="0" rIns="0" bIns="0" rtlCol="0">
            <a:spAutoFit/>
          </a:bodyPr>
          <a:lstStyle/>
          <a:p>
            <a:r>
              <a:rPr lang="nl-NL" sz="800" dirty="0" smtClean="0"/>
              <a:t> gestorven op 31-7-1869</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p:cNvSpPr/>
          <p:nvPr/>
        </p:nvSpPr>
        <p:spPr>
          <a:xfrm>
            <a:off x="2743200" y="1060450"/>
            <a:ext cx="2765237" cy="749300"/>
          </a:xfrm>
          <a:prstGeom prst="rect">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p:cNvSpPr/>
          <p:nvPr/>
        </p:nvSpPr>
        <p:spPr>
          <a:xfrm>
            <a:off x="5511233" y="418827"/>
            <a:ext cx="2799049" cy="406674"/>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p:cNvSpPr/>
          <p:nvPr/>
        </p:nvSpPr>
        <p:spPr>
          <a:xfrm>
            <a:off x="2748419" y="402295"/>
            <a:ext cx="2763381" cy="658155"/>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hthoek 2"/>
          <p:cNvSpPr/>
          <p:nvPr/>
        </p:nvSpPr>
        <p:spPr>
          <a:xfrm>
            <a:off x="189753" y="567401"/>
            <a:ext cx="2554941" cy="283504"/>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p:cNvSpPr/>
          <p:nvPr/>
        </p:nvSpPr>
        <p:spPr>
          <a:xfrm>
            <a:off x="211419" y="847921"/>
            <a:ext cx="2537011" cy="368669"/>
          </a:xfrm>
          <a:prstGeom prst="rect">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p:cNvSpPr/>
          <p:nvPr/>
        </p:nvSpPr>
        <p:spPr>
          <a:xfrm>
            <a:off x="192881" y="1216221"/>
            <a:ext cx="2555549" cy="603619"/>
          </a:xfrm>
          <a:prstGeom prst="rect">
            <a:avLst/>
          </a:prstGeom>
          <a:solidFill>
            <a:srgbClr val="0070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p:cNvSpPr/>
          <p:nvPr/>
        </p:nvSpPr>
        <p:spPr>
          <a:xfrm>
            <a:off x="205069" y="1819472"/>
            <a:ext cx="2550037" cy="726502"/>
          </a:xfrm>
          <a:prstGeom prst="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hthoek 20"/>
          <p:cNvSpPr/>
          <p:nvPr/>
        </p:nvSpPr>
        <p:spPr>
          <a:xfrm>
            <a:off x="2757769" y="1809381"/>
            <a:ext cx="2754031" cy="2419719"/>
          </a:xfrm>
          <a:prstGeom prst="rect">
            <a:avLst/>
          </a:prstGeom>
          <a:solidFill>
            <a:srgbClr val="0070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hthoek 21"/>
          <p:cNvSpPr/>
          <p:nvPr/>
        </p:nvSpPr>
        <p:spPr>
          <a:xfrm>
            <a:off x="2757769" y="4228732"/>
            <a:ext cx="2760381" cy="2028634"/>
          </a:xfrm>
          <a:prstGeom prst="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hthoek 22"/>
          <p:cNvSpPr/>
          <p:nvPr/>
        </p:nvSpPr>
        <p:spPr>
          <a:xfrm>
            <a:off x="5513669" y="825131"/>
            <a:ext cx="2769719" cy="2318119"/>
          </a:xfrm>
          <a:prstGeom prst="rect">
            <a:avLst/>
          </a:prstGeom>
          <a:solidFill>
            <a:srgbClr val="0070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Rechthoek 23"/>
          <p:cNvSpPr/>
          <p:nvPr/>
        </p:nvSpPr>
        <p:spPr>
          <a:xfrm>
            <a:off x="5520018" y="3142882"/>
            <a:ext cx="2781299" cy="425072"/>
          </a:xfrm>
          <a:prstGeom prst="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p:cNvSpPr/>
          <p:nvPr/>
        </p:nvSpPr>
        <p:spPr>
          <a:xfrm>
            <a:off x="204788" y="2545398"/>
            <a:ext cx="2556341" cy="1093288"/>
          </a:xfrm>
          <a:prstGeom prst="rect">
            <a:avLst/>
          </a:prstGeom>
          <a:solidFill>
            <a:srgbClr val="7030A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p:cNvSpPr/>
          <p:nvPr/>
        </p:nvSpPr>
        <p:spPr>
          <a:xfrm>
            <a:off x="195824" y="3639091"/>
            <a:ext cx="2556341" cy="1425967"/>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p:cNvSpPr/>
          <p:nvPr/>
        </p:nvSpPr>
        <p:spPr>
          <a:xfrm>
            <a:off x="204788" y="5207917"/>
            <a:ext cx="2556341" cy="1093288"/>
          </a:xfrm>
          <a:prstGeom prst="rect">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p:cNvSpPr/>
          <p:nvPr/>
        </p:nvSpPr>
        <p:spPr>
          <a:xfrm>
            <a:off x="200024" y="6300787"/>
            <a:ext cx="2556341" cy="2476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p:cNvSpPr/>
          <p:nvPr/>
        </p:nvSpPr>
        <p:spPr>
          <a:xfrm>
            <a:off x="204225" y="6543676"/>
            <a:ext cx="2556341" cy="16668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p:cNvSpPr/>
          <p:nvPr/>
        </p:nvSpPr>
        <p:spPr>
          <a:xfrm>
            <a:off x="196383" y="5067300"/>
            <a:ext cx="2556341" cy="14287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5" name="Tabel 4"/>
          <p:cNvGraphicFramePr>
            <a:graphicFrameLocks noGrp="1"/>
          </p:cNvGraphicFramePr>
          <p:nvPr/>
        </p:nvGraphicFramePr>
        <p:xfrm>
          <a:off x="197224" y="71718"/>
          <a:ext cx="8800725" cy="6649122"/>
        </p:xfrm>
        <a:graphic>
          <a:graphicData uri="http://schemas.openxmlformats.org/drawingml/2006/table">
            <a:tbl>
              <a:tblPr firstRow="1" bandRow="1">
                <a:tableStyleId>{5940675A-B579-460E-94D1-54222C63F5DA}</a:tableStyleId>
              </a:tblPr>
              <a:tblGrid>
                <a:gridCol w="2558676"/>
                <a:gridCol w="2755900"/>
                <a:gridCol w="2780553"/>
                <a:gridCol w="705596"/>
              </a:tblGrid>
              <a:tr h="339762">
                <a:tc>
                  <a:txBody>
                    <a:bodyPr/>
                    <a:lstStyle/>
                    <a:p>
                      <a:r>
                        <a:rPr lang="nl-NL" sz="800" dirty="0" smtClean="0"/>
                        <a:t>3 en 4</a:t>
                      </a:r>
                      <a:endParaRPr lang="nl-NL" sz="800" dirty="0" smtClean="0">
                        <a:solidFill>
                          <a:srgbClr val="FF0000"/>
                        </a:solidFill>
                      </a:endParaRPr>
                    </a:p>
                    <a:p>
                      <a:r>
                        <a:rPr lang="nl-NL" sz="800" b="1" dirty="0" err="1" smtClean="0">
                          <a:solidFill>
                            <a:schemeClr val="tx1"/>
                          </a:solidFill>
                        </a:rPr>
                        <a:t>Fijtje</a:t>
                      </a:r>
                      <a:r>
                        <a:rPr lang="nl-NL" sz="800" b="1" dirty="0" smtClean="0">
                          <a:solidFill>
                            <a:schemeClr val="tx1"/>
                          </a:solidFill>
                        </a:rPr>
                        <a:t> Korper x Abraham Simon Korper (11 kinderen)</a:t>
                      </a:r>
                      <a:endParaRPr lang="nl-NL" sz="800" b="1" dirty="0">
                        <a:solidFill>
                          <a:schemeClr val="tx1"/>
                        </a:solidFill>
                      </a:endParaRPr>
                    </a:p>
                  </a:txBody>
                  <a:tcPr>
                    <a:solidFill>
                      <a:srgbClr val="92D050"/>
                    </a:solidFill>
                  </a:tcPr>
                </a:tc>
                <a:tc>
                  <a:txBody>
                    <a:bodyPr/>
                    <a:lstStyle/>
                    <a:p>
                      <a:r>
                        <a:rPr lang="nl-NL" sz="800" dirty="0" smtClean="0"/>
                        <a:t>4 en 5</a:t>
                      </a:r>
                      <a:endParaRPr lang="nl-NL" sz="800" dirty="0"/>
                    </a:p>
                  </a:txBody>
                  <a:tcPr>
                    <a:solidFill>
                      <a:srgbClr val="92D050"/>
                    </a:solidFill>
                  </a:tcPr>
                </a:tc>
                <a:tc>
                  <a:txBody>
                    <a:bodyPr/>
                    <a:lstStyle/>
                    <a:p>
                      <a:r>
                        <a:rPr lang="nl-NL" sz="800" dirty="0" smtClean="0"/>
                        <a:t>5 en 6</a:t>
                      </a:r>
                      <a:endParaRPr lang="nl-NL" sz="800" dirty="0"/>
                    </a:p>
                  </a:txBody>
                  <a:tcPr>
                    <a:solidFill>
                      <a:srgbClr val="92D050"/>
                    </a:solidFill>
                  </a:tcPr>
                </a:tc>
                <a:tc>
                  <a:txBody>
                    <a:bodyPr/>
                    <a:lstStyle/>
                    <a:p>
                      <a:r>
                        <a:rPr lang="nl-NL" sz="800" dirty="0" smtClean="0"/>
                        <a:t>6 en 7</a:t>
                      </a:r>
                      <a:endParaRPr lang="nl-NL" sz="800" dirty="0"/>
                    </a:p>
                  </a:txBody>
                  <a:tcPr>
                    <a:solidFill>
                      <a:srgbClr val="92D050"/>
                    </a:solidFill>
                  </a:tcPr>
                </a:tc>
              </a:tr>
              <a:tr h="31204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800" b="1" kern="1200" dirty="0" smtClean="0">
                          <a:solidFill>
                            <a:schemeClr val="tx1"/>
                          </a:solidFill>
                          <a:latin typeface="+mn-lt"/>
                          <a:ea typeface="+mn-ea"/>
                          <a:cs typeface="+mn-cs"/>
                        </a:rPr>
                        <a:t>Naatje 21-01-1850 / .. (Den Helder)</a:t>
                      </a:r>
                    </a:p>
                    <a:p>
                      <a:r>
                        <a:rPr lang="nl-NL" sz="800" b="1" dirty="0" smtClean="0"/>
                        <a:t>Simon Abraham Korper 26</a:t>
                      </a:r>
                      <a:r>
                        <a:rPr lang="nl-NL" sz="800" b="1" kern="1200" dirty="0" smtClean="0">
                          <a:solidFill>
                            <a:schemeClr val="tx1"/>
                          </a:solidFill>
                          <a:latin typeface="+mn-lt"/>
                          <a:ea typeface="+mn-ea"/>
                          <a:cs typeface="+mn-cs"/>
                        </a:rPr>
                        <a:t>-6-1851/18-12-1893</a:t>
                      </a:r>
                    </a:p>
                    <a:p>
                      <a:pPr marL="88900" indent="-88900">
                        <a:buFont typeface="Arial" pitchFamily="34" charset="0"/>
                        <a:buChar char="•"/>
                      </a:pPr>
                      <a:r>
                        <a:rPr lang="nl-NL" sz="800" b="0" kern="1200" dirty="0" err="1" smtClean="0">
                          <a:solidFill>
                            <a:schemeClr val="tx1"/>
                          </a:solidFill>
                          <a:latin typeface="+mn-lt"/>
                          <a:ea typeface="+mn-ea"/>
                          <a:cs typeface="+mn-cs"/>
                        </a:rPr>
                        <a:t>Fijtje</a:t>
                      </a:r>
                      <a:r>
                        <a:rPr lang="nl-NL" sz="800" b="0" kern="1200" dirty="0" smtClean="0">
                          <a:solidFill>
                            <a:schemeClr val="tx1"/>
                          </a:solidFill>
                          <a:latin typeface="+mn-lt"/>
                          <a:ea typeface="+mn-ea"/>
                          <a:cs typeface="+mn-cs"/>
                        </a:rPr>
                        <a:t> Korper </a:t>
                      </a:r>
                      <a:r>
                        <a:rPr lang="nl-NL" sz="800" dirty="0" smtClean="0">
                          <a:sym typeface="Wingdings" pitchFamily="2" charset="2"/>
                        </a:rPr>
                        <a:t>14-06-1881/14-05-1943 </a:t>
                      </a:r>
                      <a:r>
                        <a:rPr lang="nl-NL" sz="800" dirty="0" smtClean="0">
                          <a:solidFill>
                            <a:srgbClr val="FF0000"/>
                          </a:solidFill>
                          <a:sym typeface="Wingdings" pitchFamily="2" charset="2"/>
                        </a:rPr>
                        <a:t>Sobibor</a:t>
                      </a:r>
                      <a:endParaRPr lang="nl-NL" sz="800" b="0" kern="1200" dirty="0" smtClean="0">
                        <a:solidFill>
                          <a:schemeClr val="tx1"/>
                        </a:solidFill>
                        <a:latin typeface="+mn-lt"/>
                        <a:ea typeface="+mn-ea"/>
                        <a:cs typeface="+mn-cs"/>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None/>
                        <a:tabLst/>
                        <a:defRPr/>
                      </a:pPr>
                      <a:r>
                        <a:rPr lang="nl-NL" sz="800" b="1" dirty="0" smtClean="0"/>
                        <a:t>Hartog Abraham Korper 17</a:t>
                      </a:r>
                      <a:r>
                        <a:rPr lang="nl-NL" sz="800" b="1" kern="1200" dirty="0" smtClean="0">
                          <a:solidFill>
                            <a:schemeClr val="tx1"/>
                          </a:solidFill>
                          <a:latin typeface="+mn-lt"/>
                          <a:ea typeface="+mn-ea"/>
                          <a:cs typeface="+mn-cs"/>
                        </a:rPr>
                        <a:t>-12-1852/11-10-1927</a:t>
                      </a: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b="0" kern="1200" dirty="0" smtClean="0">
                          <a:solidFill>
                            <a:schemeClr val="tx1"/>
                          </a:solidFill>
                          <a:latin typeface="+mn-lt"/>
                          <a:ea typeface="+mn-ea"/>
                          <a:cs typeface="+mn-cs"/>
                        </a:rPr>
                        <a:t>Abraham Korper </a:t>
                      </a:r>
                      <a:r>
                        <a:rPr lang="nl-NL" sz="800" kern="1200" dirty="0" smtClean="0">
                          <a:solidFill>
                            <a:schemeClr val="tx1"/>
                          </a:solidFill>
                          <a:latin typeface="+mn-lt"/>
                          <a:ea typeface="+mn-ea"/>
                          <a:cs typeface="+mn-cs"/>
                          <a:sym typeface="Wingdings" pitchFamily="2" charset="2"/>
                        </a:rPr>
                        <a:t>17-02-1891/04-06-1943 </a:t>
                      </a:r>
                      <a:r>
                        <a:rPr lang="nl-NL" sz="800" kern="1200" dirty="0" smtClean="0">
                          <a:solidFill>
                            <a:srgbClr val="FF0000"/>
                          </a:solidFill>
                          <a:latin typeface="+mn-lt"/>
                          <a:ea typeface="+mn-ea"/>
                          <a:cs typeface="+mn-cs"/>
                          <a:sym typeface="Wingdings" pitchFamily="2" charset="2"/>
                        </a:rPr>
                        <a:t>Sobibor</a:t>
                      </a:r>
                      <a:endParaRPr lang="nl-NL" sz="800" b="0" kern="1200" dirty="0" smtClean="0">
                        <a:solidFill>
                          <a:schemeClr val="tx1"/>
                        </a:solidFill>
                        <a:latin typeface="+mn-lt"/>
                        <a:ea typeface="+mn-ea"/>
                        <a:cs typeface="+mn-cs"/>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b="0" kern="1200" dirty="0" smtClean="0">
                          <a:solidFill>
                            <a:schemeClr val="tx1"/>
                          </a:solidFill>
                          <a:latin typeface="+mn-lt"/>
                          <a:ea typeface="+mn-ea"/>
                          <a:cs typeface="+mn-cs"/>
                        </a:rPr>
                        <a:t>Lea Korper </a:t>
                      </a:r>
                      <a:r>
                        <a:rPr lang="nl-NL" sz="800" kern="1200" dirty="0" smtClean="0">
                          <a:solidFill>
                            <a:schemeClr val="tx1"/>
                          </a:solidFill>
                          <a:latin typeface="+mn-lt"/>
                          <a:ea typeface="+mn-ea"/>
                          <a:cs typeface="+mn-cs"/>
                          <a:sym typeface="Wingdings" pitchFamily="2" charset="2"/>
                        </a:rPr>
                        <a:t>24-10-1892/8-10-1942 </a:t>
                      </a:r>
                      <a:r>
                        <a:rPr lang="de-DE" sz="800" kern="1200" dirty="0" smtClean="0">
                          <a:solidFill>
                            <a:srgbClr val="FF0000"/>
                          </a:solidFill>
                          <a:latin typeface="+mn-lt"/>
                          <a:ea typeface="+mn-ea"/>
                          <a:cs typeface="+mn-cs"/>
                          <a:sym typeface="Wingdings" pitchFamily="2" charset="2"/>
                        </a:rPr>
                        <a:t>Auschwitz</a:t>
                      </a:r>
                      <a:endParaRPr lang="nl-NL" sz="800" b="0" dirty="0" smtClean="0"/>
                    </a:p>
                    <a:p>
                      <a:r>
                        <a:rPr lang="nl-NL" sz="800" b="1" dirty="0" smtClean="0"/>
                        <a:t>Wolf Abraham Korper 10-09-1854/23-10-1929</a:t>
                      </a:r>
                    </a:p>
                    <a:p>
                      <a:pPr marL="88900" indent="-88900">
                        <a:buFont typeface="Arial" pitchFamily="34" charset="0"/>
                        <a:buChar char="•"/>
                      </a:pPr>
                      <a:r>
                        <a:rPr lang="nl-NL" sz="800" dirty="0" smtClean="0"/>
                        <a:t>Barend Korper 17-9-1882/22-10-1942 </a:t>
                      </a:r>
                      <a:r>
                        <a:rPr lang="nl-NL" sz="800" dirty="0" smtClean="0">
                          <a:solidFill>
                            <a:srgbClr val="FF0000"/>
                          </a:solidFill>
                        </a:rPr>
                        <a:t>Auschwitz</a:t>
                      </a:r>
                      <a:endParaRPr lang="nl-NL" sz="800" dirty="0" smtClean="0"/>
                    </a:p>
                    <a:p>
                      <a:pPr marL="88900" indent="-88900">
                        <a:buFont typeface="Arial" pitchFamily="34" charset="0"/>
                        <a:buChar char="•"/>
                      </a:pPr>
                      <a:r>
                        <a:rPr lang="nl-NL" sz="800" dirty="0" smtClean="0"/>
                        <a:t>Naatje Korper 4-10-1884/7-12-1942 </a:t>
                      </a:r>
                      <a:r>
                        <a:rPr lang="nl-NL" sz="800" dirty="0" err="1" smtClean="0">
                          <a:solidFill>
                            <a:srgbClr val="FF0000"/>
                          </a:solidFill>
                        </a:rPr>
                        <a:t>Auschwitz</a:t>
                      </a:r>
                      <a:r>
                        <a:rPr lang="nl-NL" sz="800" dirty="0" smtClean="0"/>
                        <a:t> </a:t>
                      </a:r>
                    </a:p>
                    <a:p>
                      <a:pPr marL="88900" indent="-88900">
                        <a:buFont typeface="Arial" pitchFamily="34" charset="0"/>
                        <a:buChar char="•"/>
                      </a:pPr>
                      <a:r>
                        <a:rPr lang="nl-NL" sz="800" dirty="0" smtClean="0"/>
                        <a:t>Sara Korper  24-1-1887</a:t>
                      </a:r>
                      <a:r>
                        <a:rPr lang="nl-NL" sz="800" dirty="0" smtClean="0">
                          <a:solidFill>
                            <a:schemeClr val="tx1"/>
                          </a:solidFill>
                        </a:rPr>
                        <a:t>/2-4-1943 </a:t>
                      </a:r>
                      <a:r>
                        <a:rPr lang="nl-NL" sz="800" dirty="0" smtClean="0">
                          <a:solidFill>
                            <a:srgbClr val="FF0000"/>
                          </a:solidFill>
                        </a:rPr>
                        <a:t>Sobibor </a:t>
                      </a:r>
                    </a:p>
                    <a:p>
                      <a:pPr marL="88900" indent="-88900">
                        <a:buFont typeface="Arial" pitchFamily="34" charset="0"/>
                        <a:buChar char="•"/>
                      </a:pPr>
                      <a:r>
                        <a:rPr lang="nl-NL" sz="800" dirty="0" smtClean="0"/>
                        <a:t>Abraham Korper 27-2-1889/21-1-1943 </a:t>
                      </a:r>
                      <a:r>
                        <a:rPr lang="nl-NL" sz="800" dirty="0" smtClean="0">
                          <a:solidFill>
                            <a:srgbClr val="FF0000"/>
                          </a:solidFill>
                        </a:rPr>
                        <a:t>Auschwitz</a:t>
                      </a:r>
                    </a:p>
                    <a:p>
                      <a:r>
                        <a:rPr lang="nl-NL" sz="800" b="1" dirty="0" smtClean="0"/>
                        <a:t>Jacob Korper 8-03-1857/18-03-1911</a:t>
                      </a:r>
                    </a:p>
                    <a:p>
                      <a:pPr marL="88900" indent="-88900">
                        <a:buFont typeface="Arial" pitchFamily="34" charset="0"/>
                        <a:buChar char="•"/>
                      </a:pPr>
                      <a:r>
                        <a:rPr lang="nl-NL" sz="800" dirty="0" err="1" smtClean="0"/>
                        <a:t>Dina</a:t>
                      </a:r>
                      <a:r>
                        <a:rPr lang="nl-NL" sz="800" dirty="0" smtClean="0"/>
                        <a:t> Korper 23-12-1882/9-4-1943 </a:t>
                      </a:r>
                      <a:r>
                        <a:rPr lang="nl-NL" sz="800" dirty="0" smtClean="0">
                          <a:solidFill>
                            <a:srgbClr val="FF0000"/>
                          </a:solidFill>
                        </a:rPr>
                        <a:t>Sobibor</a:t>
                      </a:r>
                    </a:p>
                    <a:p>
                      <a:pPr marL="88900" indent="-88900">
                        <a:buFont typeface="Arial" pitchFamily="34" charset="0"/>
                        <a:buChar char="•"/>
                      </a:pPr>
                      <a:r>
                        <a:rPr lang="nl-NL" sz="800" dirty="0" smtClean="0"/>
                        <a:t>Naatje Korper 17-3-1886/19-10-1942 </a:t>
                      </a:r>
                      <a:r>
                        <a:rPr lang="nl-NL" sz="800" dirty="0" smtClean="0">
                          <a:solidFill>
                            <a:srgbClr val="FF0000"/>
                          </a:solidFill>
                        </a:rPr>
                        <a:t>Auschwitz</a:t>
                      </a:r>
                    </a:p>
                    <a:p>
                      <a:pPr marL="88900" indent="-88900">
                        <a:buFont typeface="Arial" pitchFamily="34" charset="0"/>
                        <a:buChar char="•"/>
                      </a:pPr>
                      <a:r>
                        <a:rPr lang="nl-NL" sz="800" dirty="0" err="1" smtClean="0"/>
                        <a:t>Fijtje</a:t>
                      </a:r>
                      <a:r>
                        <a:rPr lang="nl-NL" sz="800" dirty="0" smtClean="0"/>
                        <a:t> Korper  21-7-1888/16-7-1943 </a:t>
                      </a:r>
                      <a:r>
                        <a:rPr lang="nl-NL" sz="800" dirty="0" smtClean="0">
                          <a:solidFill>
                            <a:srgbClr val="FF0000"/>
                          </a:solidFill>
                        </a:rPr>
                        <a:t>Sobibor </a:t>
                      </a:r>
                    </a:p>
                    <a:p>
                      <a:pPr marL="88900" indent="-88900">
                        <a:buFont typeface="Arial" pitchFamily="34" charset="0"/>
                        <a:buChar char="•"/>
                      </a:pPr>
                      <a:r>
                        <a:rPr lang="nl-NL" sz="800" dirty="0" smtClean="0"/>
                        <a:t>Joseph Korper 31-3-1891/9-7-1943 </a:t>
                      </a:r>
                      <a:r>
                        <a:rPr lang="nl-NL" sz="800" dirty="0" smtClean="0">
                          <a:solidFill>
                            <a:srgbClr val="FF0000"/>
                          </a:solidFill>
                        </a:rPr>
                        <a:t>Sobibor</a:t>
                      </a:r>
                    </a:p>
                    <a:p>
                      <a:pPr marL="88900" indent="-88900">
                        <a:buFont typeface="Arial" pitchFamily="34" charset="0"/>
                        <a:buChar char="•"/>
                      </a:pPr>
                      <a:r>
                        <a:rPr lang="nl-NL" sz="800" dirty="0" smtClean="0"/>
                        <a:t>Rijna Korper 15-3-1894/26-10-1942 </a:t>
                      </a:r>
                      <a:r>
                        <a:rPr lang="nl-NL" sz="800" dirty="0" err="1" smtClean="0">
                          <a:solidFill>
                            <a:srgbClr val="FF0000"/>
                          </a:solidFill>
                        </a:rPr>
                        <a:t>Auschwitz</a:t>
                      </a:r>
                      <a:r>
                        <a:rPr lang="nl-NL" sz="800" dirty="0" smtClean="0">
                          <a:solidFill>
                            <a:srgbClr val="FF0000"/>
                          </a:solidFill>
                        </a:rPr>
                        <a:t> </a:t>
                      </a:r>
                    </a:p>
                    <a:p>
                      <a:pPr marL="88900" marR="0" indent="-88900" algn="l" defTabSz="914400" rtl="0" eaLnBrk="1" fontAlgn="auto" latinLnBrk="0" hangingPunct="1">
                        <a:lnSpc>
                          <a:spcPct val="100000"/>
                        </a:lnSpc>
                        <a:spcBef>
                          <a:spcPts val="0"/>
                        </a:spcBef>
                        <a:spcAft>
                          <a:spcPts val="0"/>
                        </a:spcAft>
                        <a:buClrTx/>
                        <a:buSzTx/>
                        <a:buFont typeface="Arial" pitchFamily="34" charset="0"/>
                        <a:buNone/>
                        <a:tabLst/>
                        <a:defRPr/>
                      </a:pPr>
                      <a:r>
                        <a:rPr lang="nl-NL" sz="800" b="1" dirty="0" smtClean="0"/>
                        <a:t>Meijer</a:t>
                      </a:r>
                      <a:r>
                        <a:rPr lang="nl-NL" sz="800" b="1" baseline="0" dirty="0" smtClean="0"/>
                        <a:t> </a:t>
                      </a:r>
                      <a:r>
                        <a:rPr lang="nl-NL" sz="800" b="1" dirty="0" smtClean="0"/>
                        <a:t>Korper 30-4-1859/23-1-1943</a:t>
                      </a:r>
                      <a:r>
                        <a:rPr lang="nl-NL" sz="800" b="1" baseline="0" dirty="0" smtClean="0"/>
                        <a:t> </a:t>
                      </a:r>
                      <a:r>
                        <a:rPr lang="nl-NL" sz="800" b="0" baseline="0" dirty="0" smtClean="0">
                          <a:solidFill>
                            <a:srgbClr val="FF0000"/>
                          </a:solidFill>
                        </a:rPr>
                        <a:t>Sobibor</a:t>
                      </a:r>
                      <a:endParaRPr lang="nl-NL" sz="800" b="0" dirty="0" smtClean="0"/>
                    </a:p>
                    <a:p>
                      <a:pPr marL="88900" indent="-88900">
                        <a:buFont typeface="Arial" pitchFamily="34" charset="0"/>
                        <a:buChar char="•"/>
                      </a:pPr>
                      <a:r>
                        <a:rPr lang="nl-NL" sz="800" dirty="0" smtClean="0"/>
                        <a:t>Abraham Korper 30-4-1887/12-2-1943 </a:t>
                      </a:r>
                      <a:r>
                        <a:rPr lang="nl-NL" sz="800" dirty="0" err="1" smtClean="0">
                          <a:solidFill>
                            <a:srgbClr val="FF0000"/>
                          </a:solidFill>
                        </a:rPr>
                        <a:t>Auschwitz</a:t>
                      </a:r>
                      <a:endParaRPr lang="nl-NL" sz="800" dirty="0" smtClean="0">
                        <a:solidFill>
                          <a:srgbClr val="FF0000"/>
                        </a:solidFill>
                      </a:endParaRPr>
                    </a:p>
                    <a:p>
                      <a:pPr marL="88900" indent="-88900">
                        <a:buFont typeface="Arial" pitchFamily="34" charset="0"/>
                        <a:buChar char="•"/>
                      </a:pPr>
                      <a:r>
                        <a:rPr lang="nl-NL" sz="800" dirty="0" smtClean="0"/>
                        <a:t>Emanuel Korper 23-8-1888/2-10-1942</a:t>
                      </a:r>
                      <a:r>
                        <a:rPr lang="nl-NL" sz="800" baseline="0" dirty="0" smtClean="0"/>
                        <a:t> </a:t>
                      </a:r>
                      <a:r>
                        <a:rPr lang="nl-NL" sz="800" baseline="0" dirty="0" err="1" smtClean="0">
                          <a:solidFill>
                            <a:srgbClr val="FF0000"/>
                          </a:solidFill>
                        </a:rPr>
                        <a:t>Auschwitz</a:t>
                      </a:r>
                      <a:endParaRPr lang="nl-NL" sz="800" dirty="0" smtClean="0">
                        <a:solidFill>
                          <a:srgbClr val="FF0000"/>
                        </a:solidFill>
                      </a:endParaRPr>
                    </a:p>
                    <a:p>
                      <a:pPr marL="88900" indent="-88900">
                        <a:buFont typeface="Arial" pitchFamily="34" charset="0"/>
                        <a:buChar char="•"/>
                      </a:pPr>
                      <a:r>
                        <a:rPr lang="nl-NL" sz="800" b="0" dirty="0" smtClean="0">
                          <a:solidFill>
                            <a:schemeClr val="tx1"/>
                          </a:solidFill>
                        </a:rPr>
                        <a:t>Simon Korper  8-9-1890/29-10-1942 </a:t>
                      </a:r>
                      <a:r>
                        <a:rPr lang="nl-NL" sz="800" dirty="0" err="1" smtClean="0">
                          <a:solidFill>
                            <a:srgbClr val="FF0000"/>
                          </a:solidFill>
                        </a:rPr>
                        <a:t>Auschwitz</a:t>
                      </a:r>
                      <a:endParaRPr lang="nl-NL" sz="800" dirty="0" smtClean="0">
                        <a:solidFill>
                          <a:srgbClr val="FF0000"/>
                        </a:solidFill>
                      </a:endParaRPr>
                    </a:p>
                    <a:p>
                      <a:pPr marL="88900" indent="-88900">
                        <a:buFont typeface="Arial" pitchFamily="34" charset="0"/>
                        <a:buChar char="•"/>
                      </a:pPr>
                      <a:r>
                        <a:rPr lang="nl-NL" sz="800" dirty="0" smtClean="0"/>
                        <a:t>Hartog Korper 28-11-1892 na oorlog zelfmoord</a:t>
                      </a:r>
                      <a:endParaRPr lang="nl-NL" sz="800" dirty="0" smtClean="0">
                        <a:solidFill>
                          <a:srgbClr val="FF0000"/>
                        </a:solidFill>
                      </a:endParaRPr>
                    </a:p>
                    <a:p>
                      <a:pPr marL="88900" indent="-88900">
                        <a:buFont typeface="Arial" pitchFamily="34" charset="0"/>
                        <a:buChar char="•"/>
                      </a:pPr>
                      <a:r>
                        <a:rPr lang="nl-NL" sz="800" b="0" dirty="0" smtClean="0">
                          <a:solidFill>
                            <a:srgbClr val="0070C0"/>
                          </a:solidFill>
                        </a:rPr>
                        <a:t>Wolf Korper </a:t>
                      </a:r>
                      <a:r>
                        <a:rPr lang="nl-NL" sz="800" b="0" kern="1200" dirty="0" smtClean="0">
                          <a:solidFill>
                            <a:srgbClr val="0070C0"/>
                          </a:solidFill>
                          <a:latin typeface="+mn-lt"/>
                          <a:ea typeface="+mn-ea"/>
                          <a:cs typeface="+mn-cs"/>
                        </a:rPr>
                        <a:t>4-3-1895/10-3-1977</a:t>
                      </a:r>
                    </a:p>
                    <a:p>
                      <a:pPr marL="88900" indent="-88900">
                        <a:buFont typeface="Arial" pitchFamily="34" charset="0"/>
                        <a:buChar char="•"/>
                      </a:pPr>
                      <a:r>
                        <a:rPr lang="nl-NL" sz="800" dirty="0" smtClean="0"/>
                        <a:t>Jacob Korper 19-2-1897/28-2-1943 </a:t>
                      </a:r>
                      <a:r>
                        <a:rPr lang="nl-NL" sz="800" dirty="0" err="1" smtClean="0">
                          <a:solidFill>
                            <a:srgbClr val="FF0000"/>
                          </a:solidFill>
                        </a:rPr>
                        <a:t>Auschwitz</a:t>
                      </a:r>
                      <a:endParaRPr lang="nl-NL" sz="800" dirty="0" smtClean="0">
                        <a:solidFill>
                          <a:srgbClr val="FF0000"/>
                        </a:solidFill>
                      </a:endParaRPr>
                    </a:p>
                    <a:p>
                      <a:pPr marL="88900" indent="-88900">
                        <a:buFont typeface="Arial" pitchFamily="34" charset="0"/>
                        <a:buChar char="•"/>
                      </a:pPr>
                      <a:r>
                        <a:rPr lang="nl-NL" sz="800" dirty="0" smtClean="0"/>
                        <a:t>Feitje Korper 21-8-1899/26-1-1943 </a:t>
                      </a:r>
                      <a:r>
                        <a:rPr lang="nl-NL" sz="800" dirty="0" err="1" smtClean="0">
                          <a:solidFill>
                            <a:srgbClr val="FF0000"/>
                          </a:solidFill>
                        </a:rPr>
                        <a:t>Auschwitz</a:t>
                      </a:r>
                      <a:endParaRPr lang="nl-NL" sz="800" dirty="0" smtClean="0">
                        <a:solidFill>
                          <a:srgbClr val="FF0000"/>
                        </a:solidFill>
                      </a:endParaRPr>
                    </a:p>
                    <a:p>
                      <a:pPr marL="88900" indent="-88900">
                        <a:buFont typeface="Arial" pitchFamily="34" charset="0"/>
                        <a:buChar char="•"/>
                      </a:pPr>
                      <a:r>
                        <a:rPr lang="nl-NL" sz="800" dirty="0" smtClean="0"/>
                        <a:t>Esther Korper 22-3-1906/30-4-1943 </a:t>
                      </a:r>
                      <a:r>
                        <a:rPr lang="nl-NL" sz="800" b="0" dirty="0" smtClean="0">
                          <a:solidFill>
                            <a:srgbClr val="FF0000"/>
                          </a:solidFill>
                        </a:rPr>
                        <a:t>Sobibor</a:t>
                      </a:r>
                    </a:p>
                    <a:p>
                      <a:pPr marL="88900" marR="0" indent="-88900" algn="l" defTabSz="914400" rtl="0" eaLnBrk="1" fontAlgn="auto" latinLnBrk="0" hangingPunct="1">
                        <a:lnSpc>
                          <a:spcPct val="100000"/>
                        </a:lnSpc>
                        <a:spcBef>
                          <a:spcPts val="0"/>
                        </a:spcBef>
                        <a:spcAft>
                          <a:spcPts val="0"/>
                        </a:spcAft>
                        <a:buClrTx/>
                        <a:buSzTx/>
                        <a:buFont typeface="Arial" pitchFamily="34" charset="0"/>
                        <a:buNone/>
                        <a:tabLst/>
                        <a:defRPr/>
                      </a:pPr>
                      <a:r>
                        <a:rPr lang="nl-NL" sz="800" b="1" dirty="0" smtClean="0"/>
                        <a:t>Levie Abraham Korper </a:t>
                      </a:r>
                      <a:r>
                        <a:rPr lang="nl-NL" sz="800" b="1" kern="1200" dirty="0" smtClean="0">
                          <a:solidFill>
                            <a:schemeClr val="tx1"/>
                          </a:solidFill>
                          <a:latin typeface="+mn-lt"/>
                          <a:ea typeface="+mn-ea"/>
                          <a:cs typeface="+mn-cs"/>
                        </a:rPr>
                        <a:t>23-03-1861/06-05-1915</a:t>
                      </a: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b="0" kern="1200" dirty="0" err="1" smtClean="0">
                          <a:solidFill>
                            <a:schemeClr val="tx1"/>
                          </a:solidFill>
                          <a:latin typeface="+mn-lt"/>
                          <a:ea typeface="+mn-ea"/>
                          <a:cs typeface="+mn-cs"/>
                        </a:rPr>
                        <a:t>Emanuël</a:t>
                      </a:r>
                      <a:r>
                        <a:rPr lang="nl-NL" sz="800" b="0" kern="1200" dirty="0" smtClean="0">
                          <a:solidFill>
                            <a:schemeClr val="tx1"/>
                          </a:solidFill>
                          <a:latin typeface="+mn-lt"/>
                          <a:ea typeface="+mn-ea"/>
                          <a:cs typeface="+mn-cs"/>
                        </a:rPr>
                        <a:t> 26-07-1884/..</a:t>
                      </a: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b="0" kern="1200" dirty="0" err="1" smtClean="0">
                          <a:solidFill>
                            <a:schemeClr val="tx1"/>
                          </a:solidFill>
                          <a:latin typeface="+mn-lt"/>
                          <a:ea typeface="+mn-ea"/>
                          <a:cs typeface="+mn-cs"/>
                        </a:rPr>
                        <a:t>Fijtje</a:t>
                      </a:r>
                      <a:r>
                        <a:rPr lang="nl-NL" sz="800" b="0" kern="1200" dirty="0" smtClean="0">
                          <a:solidFill>
                            <a:schemeClr val="tx1"/>
                          </a:solidFill>
                          <a:latin typeface="+mn-lt"/>
                          <a:ea typeface="+mn-ea"/>
                          <a:cs typeface="+mn-cs"/>
                        </a:rPr>
                        <a:t> 31-10-1885/26-02-1943 </a:t>
                      </a:r>
                      <a:r>
                        <a:rPr lang="nl-NL" sz="800" dirty="0" err="1" smtClean="0">
                          <a:solidFill>
                            <a:srgbClr val="FF0000"/>
                          </a:solidFill>
                        </a:rPr>
                        <a:t>Auschwitz</a:t>
                      </a:r>
                      <a:endParaRPr lang="nl-NL" sz="800" b="0" kern="1200" dirty="0" smtClean="0">
                        <a:solidFill>
                          <a:schemeClr val="tx1"/>
                        </a:solidFill>
                        <a:latin typeface="+mn-lt"/>
                        <a:ea typeface="+mn-ea"/>
                        <a:cs typeface="+mn-cs"/>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b="0" kern="1200" dirty="0" smtClean="0">
                          <a:solidFill>
                            <a:schemeClr val="tx1"/>
                          </a:solidFill>
                          <a:latin typeface="+mn-lt"/>
                          <a:ea typeface="+mn-ea"/>
                          <a:cs typeface="+mn-cs"/>
                        </a:rPr>
                        <a:t>Esther 14-04-1887/..</a:t>
                      </a: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b="0" kern="1200" dirty="0" smtClean="0">
                          <a:solidFill>
                            <a:schemeClr val="tx1"/>
                          </a:solidFill>
                          <a:latin typeface="+mn-lt"/>
                          <a:ea typeface="+mn-ea"/>
                          <a:cs typeface="+mn-cs"/>
                        </a:rPr>
                        <a:t>Naatje 25-10-1888/10-09-1943 </a:t>
                      </a:r>
                      <a:r>
                        <a:rPr lang="nl-NL" sz="800" dirty="0" err="1" smtClean="0">
                          <a:solidFill>
                            <a:srgbClr val="FF0000"/>
                          </a:solidFill>
                        </a:rPr>
                        <a:t>Auschwitz</a:t>
                      </a:r>
                      <a:endParaRPr lang="nl-NL" sz="800" b="0" kern="1200" dirty="0" smtClean="0">
                        <a:solidFill>
                          <a:schemeClr val="tx1"/>
                        </a:solidFill>
                        <a:latin typeface="+mn-lt"/>
                        <a:ea typeface="+mn-ea"/>
                        <a:cs typeface="+mn-cs"/>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b="0" kern="1200" dirty="0" smtClean="0">
                          <a:solidFill>
                            <a:schemeClr val="tx1"/>
                          </a:solidFill>
                          <a:latin typeface="+mn-lt"/>
                          <a:ea typeface="+mn-ea"/>
                          <a:cs typeface="+mn-cs"/>
                        </a:rPr>
                        <a:t>Abraham 18-06-1890/25-07-1892</a:t>
                      </a: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b="0" kern="1200" dirty="0" smtClean="0">
                          <a:solidFill>
                            <a:schemeClr val="tx1"/>
                          </a:solidFill>
                          <a:latin typeface="+mn-lt"/>
                          <a:ea typeface="+mn-ea"/>
                          <a:cs typeface="+mn-cs"/>
                        </a:rPr>
                        <a:t>Duifje 16-12-1891/12-10-1942</a:t>
                      </a:r>
                      <a:r>
                        <a:rPr lang="nl-NL" sz="800" b="0" kern="1200" baseline="0" dirty="0" smtClean="0">
                          <a:solidFill>
                            <a:schemeClr val="tx1"/>
                          </a:solidFill>
                          <a:latin typeface="+mn-lt"/>
                          <a:ea typeface="+mn-ea"/>
                          <a:cs typeface="+mn-cs"/>
                        </a:rPr>
                        <a:t> </a:t>
                      </a:r>
                      <a:r>
                        <a:rPr lang="nl-NL" sz="800" dirty="0" err="1" smtClean="0">
                          <a:solidFill>
                            <a:srgbClr val="FF0000"/>
                          </a:solidFill>
                        </a:rPr>
                        <a:t>Auschwitz</a:t>
                      </a:r>
                      <a:endParaRPr lang="nl-NL" sz="800" b="0" kern="1200" dirty="0" smtClean="0">
                        <a:solidFill>
                          <a:schemeClr val="tx1"/>
                        </a:solidFill>
                        <a:latin typeface="+mn-lt"/>
                        <a:ea typeface="+mn-ea"/>
                        <a:cs typeface="+mn-cs"/>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b="0" kern="1200" dirty="0" smtClean="0">
                          <a:solidFill>
                            <a:schemeClr val="tx1"/>
                          </a:solidFill>
                          <a:latin typeface="+mn-lt"/>
                          <a:ea typeface="+mn-ea"/>
                          <a:cs typeface="+mn-cs"/>
                        </a:rPr>
                        <a:t>Simon 28-06-1893/.. </a:t>
                      </a: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b="0" kern="1200" dirty="0" err="1" smtClean="0">
                          <a:solidFill>
                            <a:schemeClr val="tx1"/>
                          </a:solidFill>
                          <a:latin typeface="+mn-lt"/>
                          <a:ea typeface="+mn-ea"/>
                          <a:cs typeface="+mn-cs"/>
                        </a:rPr>
                        <a:t>Debora</a:t>
                      </a:r>
                      <a:r>
                        <a:rPr lang="nl-NL" sz="800" b="0" kern="1200" dirty="0" smtClean="0">
                          <a:solidFill>
                            <a:schemeClr val="tx1"/>
                          </a:solidFill>
                          <a:latin typeface="+mn-lt"/>
                          <a:ea typeface="+mn-ea"/>
                          <a:cs typeface="+mn-cs"/>
                        </a:rPr>
                        <a:t> 22-02-1895/03-04-1896</a:t>
                      </a: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b="0" kern="1200" dirty="0" smtClean="0">
                          <a:solidFill>
                            <a:schemeClr val="tx1"/>
                          </a:solidFill>
                          <a:latin typeface="+mn-lt"/>
                          <a:ea typeface="+mn-ea"/>
                          <a:cs typeface="+mn-cs"/>
                        </a:rPr>
                        <a:t>Hartog 27-01-1884/11-06-1943 </a:t>
                      </a:r>
                      <a:r>
                        <a:rPr lang="nl-NL" sz="800" b="0" baseline="0" dirty="0" smtClean="0">
                          <a:solidFill>
                            <a:srgbClr val="FF0000"/>
                          </a:solidFill>
                        </a:rPr>
                        <a:t>Sobibor</a:t>
                      </a:r>
                      <a:endParaRPr lang="nl-NL" sz="800" b="0" kern="1200" dirty="0" smtClean="0">
                        <a:solidFill>
                          <a:schemeClr val="tx1"/>
                        </a:solidFill>
                        <a:latin typeface="+mn-lt"/>
                        <a:ea typeface="+mn-ea"/>
                        <a:cs typeface="+mn-cs"/>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b="0" kern="1200" dirty="0" smtClean="0">
                          <a:solidFill>
                            <a:schemeClr val="tx1"/>
                          </a:solidFill>
                          <a:latin typeface="+mn-lt"/>
                          <a:ea typeface="+mn-ea"/>
                          <a:cs typeface="+mn-cs"/>
                        </a:rPr>
                        <a:t>Clara 25-11-1899/30-09-1942 </a:t>
                      </a:r>
                      <a:r>
                        <a:rPr lang="nl-NL" sz="800" dirty="0" err="1" smtClean="0">
                          <a:solidFill>
                            <a:srgbClr val="FF0000"/>
                          </a:solidFill>
                        </a:rPr>
                        <a:t>Auschwitz</a:t>
                      </a:r>
                      <a:endParaRPr lang="nl-NL" sz="800" b="0" kern="1200" dirty="0" smtClean="0">
                        <a:solidFill>
                          <a:schemeClr val="tx1"/>
                        </a:solidFill>
                        <a:latin typeface="+mn-lt"/>
                        <a:ea typeface="+mn-ea"/>
                        <a:cs typeface="+mn-cs"/>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b="0" kern="1200" dirty="0" smtClean="0">
                          <a:solidFill>
                            <a:schemeClr val="tx1"/>
                          </a:solidFill>
                          <a:latin typeface="+mn-lt"/>
                          <a:ea typeface="+mn-ea"/>
                          <a:cs typeface="+mn-cs"/>
                        </a:rPr>
                        <a:t>Sara</a:t>
                      </a:r>
                      <a:r>
                        <a:rPr lang="nl-NL" sz="800" b="0" kern="1200" baseline="0" dirty="0" smtClean="0">
                          <a:solidFill>
                            <a:schemeClr val="tx1"/>
                          </a:solidFill>
                          <a:latin typeface="+mn-lt"/>
                          <a:ea typeface="+mn-ea"/>
                          <a:cs typeface="+mn-cs"/>
                        </a:rPr>
                        <a:t> 05-09-1902/..</a:t>
                      </a:r>
                      <a:endParaRPr lang="nl-NL" sz="800" b="0" dirty="0" smtClean="0">
                        <a:solidFill>
                          <a:srgbClr val="FF0000"/>
                        </a:solidFill>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None/>
                        <a:tabLst/>
                        <a:defRPr/>
                      </a:pPr>
                      <a:r>
                        <a:rPr lang="nl-NL" sz="800" b="1" dirty="0" smtClean="0"/>
                        <a:t>Willem </a:t>
                      </a:r>
                      <a:r>
                        <a:rPr lang="nl-NL" sz="800" b="1" dirty="0" err="1" smtClean="0"/>
                        <a:t>Eliazer</a:t>
                      </a:r>
                      <a:r>
                        <a:rPr lang="nl-NL" sz="800" b="1" dirty="0" smtClean="0"/>
                        <a:t> Korper </a:t>
                      </a:r>
                      <a:r>
                        <a:rPr lang="nl-NL" sz="800" b="1" kern="1200" dirty="0" smtClean="0">
                          <a:solidFill>
                            <a:schemeClr val="tx1"/>
                          </a:solidFill>
                          <a:latin typeface="+mn-lt"/>
                          <a:ea typeface="+mn-ea"/>
                          <a:cs typeface="+mn-cs"/>
                        </a:rPr>
                        <a:t>23-1-1863/13-3-1943</a:t>
                      </a:r>
                      <a:r>
                        <a:rPr lang="nl-NL" sz="800" b="1" kern="1200" baseline="0" dirty="0" smtClean="0">
                          <a:solidFill>
                            <a:schemeClr val="tx1"/>
                          </a:solidFill>
                          <a:latin typeface="+mn-lt"/>
                          <a:ea typeface="+mn-ea"/>
                          <a:cs typeface="+mn-cs"/>
                        </a:rPr>
                        <a:t> </a:t>
                      </a:r>
                      <a:r>
                        <a:rPr lang="nl-NL" sz="800" b="0" baseline="0" dirty="0" smtClean="0">
                          <a:solidFill>
                            <a:srgbClr val="FF0000"/>
                          </a:solidFill>
                        </a:rPr>
                        <a:t>Sobibor</a:t>
                      </a:r>
                      <a:endParaRPr lang="nl-NL" sz="800" b="0" dirty="0" smtClean="0">
                        <a:solidFill>
                          <a:srgbClr val="FF0000"/>
                        </a:solidFill>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None/>
                        <a:tabLst/>
                        <a:defRPr/>
                      </a:pPr>
                      <a:r>
                        <a:rPr lang="nl-NL" sz="800" b="1" dirty="0" smtClean="0"/>
                        <a:t>David Abraham Korper </a:t>
                      </a:r>
                      <a:r>
                        <a:rPr lang="nl-NL" sz="800" b="1" kern="1200" dirty="0" smtClean="0">
                          <a:solidFill>
                            <a:schemeClr val="tx1"/>
                          </a:solidFill>
                          <a:latin typeface="+mn-lt"/>
                          <a:ea typeface="+mn-ea"/>
                          <a:cs typeface="+mn-cs"/>
                        </a:rPr>
                        <a:t>10-12-1864/..</a:t>
                      </a:r>
                      <a:r>
                        <a:rPr lang="nl-NL" sz="800" b="1" kern="1200" baseline="0" dirty="0" smtClean="0">
                          <a:solidFill>
                            <a:schemeClr val="tx1"/>
                          </a:solidFill>
                          <a:latin typeface="+mn-lt"/>
                          <a:ea typeface="+mn-ea"/>
                          <a:cs typeface="+mn-cs"/>
                        </a:rPr>
                        <a:t> </a:t>
                      </a:r>
                      <a:endParaRPr lang="nl-NL" sz="800" b="0" dirty="0" smtClean="0">
                        <a:solidFill>
                          <a:srgbClr val="FF0000"/>
                        </a:solidFill>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b="0" kern="1200" dirty="0" smtClean="0">
                          <a:solidFill>
                            <a:schemeClr val="tx1"/>
                          </a:solidFill>
                          <a:latin typeface="+mn-lt"/>
                          <a:ea typeface="+mn-ea"/>
                          <a:cs typeface="+mn-cs"/>
                        </a:rPr>
                        <a:t>Abraham 25-08-1893/08-04-1944 </a:t>
                      </a:r>
                      <a:r>
                        <a:rPr lang="nl-NL" sz="800" dirty="0" err="1" smtClean="0">
                          <a:solidFill>
                            <a:srgbClr val="FF0000"/>
                          </a:solidFill>
                        </a:rPr>
                        <a:t>Auschwitz</a:t>
                      </a:r>
                      <a:endParaRPr lang="nl-NL" sz="800" b="0" kern="1200" dirty="0" smtClean="0">
                        <a:solidFill>
                          <a:schemeClr val="tx1"/>
                        </a:solidFill>
                        <a:latin typeface="+mn-lt"/>
                        <a:ea typeface="+mn-ea"/>
                        <a:cs typeface="+mn-cs"/>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b="0" kern="1200" dirty="0" smtClean="0">
                          <a:solidFill>
                            <a:schemeClr val="tx1"/>
                          </a:solidFill>
                          <a:latin typeface="+mn-lt"/>
                          <a:ea typeface="+mn-ea"/>
                          <a:cs typeface="+mn-cs"/>
                        </a:rPr>
                        <a:t>Rachel 1895/..</a:t>
                      </a: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b="0" kern="1200" dirty="0" err="1" smtClean="0">
                          <a:solidFill>
                            <a:schemeClr val="tx1"/>
                          </a:solidFill>
                          <a:latin typeface="+mn-lt"/>
                          <a:ea typeface="+mn-ea"/>
                          <a:cs typeface="+mn-cs"/>
                        </a:rPr>
                        <a:t>Fijtje</a:t>
                      </a:r>
                      <a:r>
                        <a:rPr lang="nl-NL" sz="800" b="0" kern="1200" dirty="0" smtClean="0">
                          <a:solidFill>
                            <a:schemeClr val="tx1"/>
                          </a:solidFill>
                          <a:latin typeface="+mn-lt"/>
                          <a:ea typeface="+mn-ea"/>
                          <a:cs typeface="+mn-cs"/>
                        </a:rPr>
                        <a:t> 1897/..</a:t>
                      </a: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b="0" kern="1200" dirty="0" smtClean="0">
                          <a:solidFill>
                            <a:schemeClr val="tx1"/>
                          </a:solidFill>
                          <a:latin typeface="+mn-lt"/>
                          <a:ea typeface="+mn-ea"/>
                          <a:cs typeface="+mn-cs"/>
                        </a:rPr>
                        <a:t>Elisabeth 29-07-1898/17-09-1943 </a:t>
                      </a:r>
                      <a:r>
                        <a:rPr lang="nl-NL" sz="800" dirty="0" err="1" smtClean="0">
                          <a:solidFill>
                            <a:srgbClr val="FF0000"/>
                          </a:solidFill>
                        </a:rPr>
                        <a:t>Auschwitz</a:t>
                      </a:r>
                      <a:endParaRPr lang="nl-NL" sz="800" b="0" kern="1200" dirty="0" smtClean="0">
                        <a:solidFill>
                          <a:schemeClr val="tx1"/>
                        </a:solidFill>
                        <a:latin typeface="+mn-lt"/>
                        <a:ea typeface="+mn-ea"/>
                        <a:cs typeface="+mn-cs"/>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b="0" kern="1200" dirty="0" smtClean="0">
                          <a:solidFill>
                            <a:schemeClr val="tx1"/>
                          </a:solidFill>
                          <a:latin typeface="+mn-lt"/>
                          <a:ea typeface="+mn-ea"/>
                          <a:cs typeface="+mn-cs"/>
                        </a:rPr>
                        <a:t>Rachel 25-04-1902/14-01-1943</a:t>
                      </a:r>
                      <a:r>
                        <a:rPr lang="nl-NL" sz="800" b="0" kern="1200" baseline="0" dirty="0" smtClean="0">
                          <a:solidFill>
                            <a:schemeClr val="tx1"/>
                          </a:solidFill>
                          <a:latin typeface="+mn-lt"/>
                          <a:ea typeface="+mn-ea"/>
                          <a:cs typeface="+mn-cs"/>
                        </a:rPr>
                        <a:t> </a:t>
                      </a:r>
                      <a:r>
                        <a:rPr lang="nl-NL" sz="800" dirty="0" err="1" smtClean="0">
                          <a:solidFill>
                            <a:srgbClr val="FF0000"/>
                          </a:solidFill>
                        </a:rPr>
                        <a:t>Auschwitz</a:t>
                      </a:r>
                      <a:endParaRPr lang="nl-NL" sz="800" b="0" kern="1200" dirty="0" smtClean="0">
                        <a:solidFill>
                          <a:schemeClr val="tx1"/>
                        </a:solidFill>
                        <a:latin typeface="+mn-lt"/>
                        <a:ea typeface="+mn-ea"/>
                        <a:cs typeface="+mn-cs"/>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b="0" kern="1200" dirty="0" smtClean="0">
                          <a:solidFill>
                            <a:schemeClr val="tx1"/>
                          </a:solidFill>
                          <a:latin typeface="+mn-lt"/>
                          <a:ea typeface="+mn-ea"/>
                          <a:cs typeface="+mn-cs"/>
                        </a:rPr>
                        <a:t>Johanna 27-05-1904/19-11-1943 </a:t>
                      </a:r>
                      <a:r>
                        <a:rPr lang="nl-NL" sz="800" dirty="0" err="1" smtClean="0">
                          <a:solidFill>
                            <a:srgbClr val="FF0000"/>
                          </a:solidFill>
                        </a:rPr>
                        <a:t>Auschwitz</a:t>
                      </a:r>
                      <a:endParaRPr lang="nl-NL" sz="800" b="0" kern="1200" dirty="0" smtClean="0">
                        <a:solidFill>
                          <a:schemeClr val="tx1"/>
                        </a:solidFill>
                        <a:latin typeface="+mn-lt"/>
                        <a:ea typeface="+mn-ea"/>
                        <a:cs typeface="+mn-cs"/>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b="0" kern="1200" dirty="0" smtClean="0">
                          <a:solidFill>
                            <a:schemeClr val="tx1"/>
                          </a:solidFill>
                          <a:latin typeface="+mn-lt"/>
                          <a:ea typeface="+mn-ea"/>
                          <a:cs typeface="+mn-cs"/>
                        </a:rPr>
                        <a:t>Rosa 05-02-1906/..</a:t>
                      </a: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b="0" kern="1200" dirty="0" smtClean="0">
                          <a:solidFill>
                            <a:schemeClr val="tx1"/>
                          </a:solidFill>
                          <a:latin typeface="+mn-lt"/>
                          <a:ea typeface="+mn-ea"/>
                          <a:cs typeface="+mn-cs"/>
                        </a:rPr>
                        <a:t>Simon 25-09-1907/..</a:t>
                      </a:r>
                    </a:p>
                    <a:p>
                      <a:pPr marL="88900" marR="0" indent="-88900" algn="l" defTabSz="914400" rtl="0" eaLnBrk="1" fontAlgn="auto" latinLnBrk="0" hangingPunct="1">
                        <a:lnSpc>
                          <a:spcPct val="100000"/>
                        </a:lnSpc>
                        <a:spcBef>
                          <a:spcPts val="0"/>
                        </a:spcBef>
                        <a:spcAft>
                          <a:spcPts val="0"/>
                        </a:spcAft>
                        <a:buClrTx/>
                        <a:buSzTx/>
                        <a:buFont typeface="Arial" pitchFamily="34" charset="0"/>
                        <a:buNone/>
                        <a:tabLst/>
                        <a:defRPr/>
                      </a:pPr>
                      <a:r>
                        <a:rPr lang="nl-NL" sz="800" b="1" dirty="0" smtClean="0"/>
                        <a:t>Eduard Abraham Korper 10-11-1866/16-04-1938</a:t>
                      </a: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b="0" baseline="0" dirty="0" smtClean="0">
                          <a:solidFill>
                            <a:schemeClr val="tx1"/>
                          </a:solidFill>
                        </a:rPr>
                        <a:t>Jacob 11-05-1889/15-10-1942 </a:t>
                      </a:r>
                      <a:r>
                        <a:rPr lang="nl-NL" sz="800" dirty="0" err="1" smtClean="0">
                          <a:solidFill>
                            <a:srgbClr val="FF0000"/>
                          </a:solidFill>
                        </a:rPr>
                        <a:t>Auschwitz</a:t>
                      </a:r>
                      <a:endParaRPr lang="nl-NL" sz="800" b="0" baseline="0" dirty="0" smtClean="0">
                        <a:solidFill>
                          <a:schemeClr val="tx1"/>
                        </a:solidFill>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None/>
                        <a:tabLst/>
                        <a:defRPr/>
                      </a:pPr>
                      <a:r>
                        <a:rPr lang="nl-NL" sz="800" b="1" baseline="0" dirty="0" smtClean="0">
                          <a:solidFill>
                            <a:schemeClr val="tx1"/>
                          </a:solidFill>
                        </a:rPr>
                        <a:t>Joseph Korper 1868/30-07-1869 </a:t>
                      </a:r>
                      <a:endParaRPr lang="nl-NL" sz="800" b="1" kern="1200" dirty="0" smtClean="0">
                        <a:solidFill>
                          <a:schemeClr val="tx1"/>
                        </a:solidFill>
                        <a:latin typeface="+mn-lt"/>
                        <a:ea typeface="+mn-ea"/>
                        <a:cs typeface="+mn-cs"/>
                      </a:endParaRPr>
                    </a:p>
                  </a:txBody>
                  <a:tcPr/>
                </a:tc>
                <a:tc>
                  <a:txBody>
                    <a:bodyPr/>
                    <a:lstStyle/>
                    <a:p>
                      <a:r>
                        <a:rPr lang="nl-NL" sz="800" dirty="0" err="1" smtClean="0">
                          <a:sym typeface="Wingdings" pitchFamily="2" charset="2"/>
                        </a:rPr>
                        <a:t>Fijtje</a:t>
                      </a:r>
                      <a:r>
                        <a:rPr lang="nl-NL" sz="800" dirty="0" smtClean="0">
                          <a:sym typeface="Wingdings" pitchFamily="2" charset="2"/>
                        </a:rPr>
                        <a:t> (Simon)</a:t>
                      </a:r>
                      <a:endParaRPr lang="nl-NL" sz="800" dirty="0" smtClean="0">
                        <a:solidFill>
                          <a:srgbClr val="FF0000"/>
                        </a:solidFill>
                        <a:sym typeface="Wingdings" pitchFamily="2" charset="2"/>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b="0" kern="1200" dirty="0" smtClean="0">
                          <a:solidFill>
                            <a:schemeClr val="tx1"/>
                          </a:solidFill>
                          <a:latin typeface="+mn-lt"/>
                          <a:ea typeface="+mn-ea"/>
                          <a:cs typeface="+mn-cs"/>
                          <a:sym typeface="Wingdings" pitchFamily="2" charset="2"/>
                        </a:rPr>
                        <a:t>Simon de Vries </a:t>
                      </a:r>
                      <a:r>
                        <a:rPr lang="da-DK" sz="800" kern="1200" dirty="0" smtClean="0">
                          <a:solidFill>
                            <a:schemeClr val="tx1"/>
                          </a:solidFill>
                          <a:latin typeface="+mn-lt"/>
                          <a:ea typeface="+mn-ea"/>
                          <a:cs typeface="+mn-cs"/>
                          <a:sym typeface="Wingdings" pitchFamily="2" charset="2"/>
                        </a:rPr>
                        <a:t>14-11- 1901/4-6-1943 </a:t>
                      </a:r>
                      <a:r>
                        <a:rPr lang="da-DK" sz="800" kern="1200" dirty="0" smtClean="0">
                          <a:solidFill>
                            <a:srgbClr val="FF0000"/>
                          </a:solidFill>
                          <a:latin typeface="+mn-lt"/>
                          <a:ea typeface="+mn-ea"/>
                          <a:cs typeface="+mn-cs"/>
                          <a:sym typeface="Wingdings" pitchFamily="2" charset="2"/>
                        </a:rPr>
                        <a:t>Sobibor</a:t>
                      </a:r>
                      <a:endParaRPr lang="nl-NL" sz="800" kern="1200" dirty="0" smtClean="0">
                        <a:solidFill>
                          <a:srgbClr val="FF0000"/>
                        </a:solidFill>
                        <a:latin typeface="+mn-lt"/>
                        <a:ea typeface="+mn-ea"/>
                        <a:cs typeface="+mn-cs"/>
                        <a:sym typeface="Wingdings" pitchFamily="2" charset="2"/>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b="0" kern="1200" dirty="0" smtClean="0">
                          <a:solidFill>
                            <a:schemeClr val="tx1"/>
                          </a:solidFill>
                          <a:latin typeface="+mn-lt"/>
                          <a:ea typeface="+mn-ea"/>
                          <a:cs typeface="+mn-cs"/>
                          <a:sym typeface="Wingdings" pitchFamily="2" charset="2"/>
                        </a:rPr>
                        <a:t>Aaltje </a:t>
                      </a:r>
                      <a:r>
                        <a:rPr lang="nl-NL" sz="800" b="0" kern="1200" dirty="0" err="1" smtClean="0">
                          <a:solidFill>
                            <a:schemeClr val="tx1"/>
                          </a:solidFill>
                          <a:latin typeface="+mn-lt"/>
                          <a:ea typeface="+mn-ea"/>
                          <a:cs typeface="+mn-cs"/>
                          <a:sym typeface="Wingdings" pitchFamily="2" charset="2"/>
                        </a:rPr>
                        <a:t>Buijtekant-de</a:t>
                      </a:r>
                      <a:r>
                        <a:rPr lang="nl-NL" sz="800" b="0" kern="1200" dirty="0" smtClean="0">
                          <a:solidFill>
                            <a:schemeClr val="tx1"/>
                          </a:solidFill>
                          <a:latin typeface="+mn-lt"/>
                          <a:ea typeface="+mn-ea"/>
                          <a:cs typeface="+mn-cs"/>
                          <a:sym typeface="Wingdings" pitchFamily="2" charset="2"/>
                        </a:rPr>
                        <a:t> Vries </a:t>
                      </a:r>
                      <a:r>
                        <a:rPr lang="de-DE" sz="800" kern="1200" dirty="0" smtClean="0">
                          <a:solidFill>
                            <a:schemeClr val="tx1"/>
                          </a:solidFill>
                          <a:latin typeface="+mn-lt"/>
                          <a:ea typeface="+mn-ea"/>
                          <a:cs typeface="+mn-cs"/>
                          <a:sym typeface="Wingdings" pitchFamily="2" charset="2"/>
                        </a:rPr>
                        <a:t>11-8-1905/31-8-1944 </a:t>
                      </a:r>
                      <a:r>
                        <a:rPr lang="de-DE" sz="800" kern="1200" dirty="0" smtClean="0">
                          <a:solidFill>
                            <a:srgbClr val="FF0000"/>
                          </a:solidFill>
                          <a:latin typeface="+mn-lt"/>
                          <a:ea typeface="+mn-ea"/>
                          <a:cs typeface="+mn-cs"/>
                          <a:sym typeface="Wingdings" pitchFamily="2" charset="2"/>
                        </a:rPr>
                        <a:t>Auschwitz</a:t>
                      </a:r>
                      <a:endParaRPr lang="nl-NL" sz="800" kern="1200" dirty="0" smtClean="0">
                        <a:solidFill>
                          <a:srgbClr val="FF0000"/>
                        </a:solidFill>
                        <a:latin typeface="+mn-lt"/>
                        <a:ea typeface="+mn-ea"/>
                        <a:cs typeface="+mn-cs"/>
                        <a:sym typeface="Wingdings" pitchFamily="2" charset="2"/>
                      </a:endParaRPr>
                    </a:p>
                    <a:p>
                      <a:pPr marL="88900" indent="-88900">
                        <a:buFont typeface="Arial" pitchFamily="34" charset="0"/>
                        <a:buChar char="•"/>
                      </a:pPr>
                      <a:r>
                        <a:rPr lang="nl-NL" sz="800" b="0" kern="1200" dirty="0" smtClean="0">
                          <a:solidFill>
                            <a:schemeClr val="tx1"/>
                          </a:solidFill>
                          <a:latin typeface="+mn-lt"/>
                          <a:ea typeface="+mn-ea"/>
                          <a:cs typeface="+mn-cs"/>
                        </a:rPr>
                        <a:t>Emanuel de Vries </a:t>
                      </a:r>
                      <a:r>
                        <a:rPr lang="nl-NL" sz="800" kern="1200" dirty="0" smtClean="0">
                          <a:solidFill>
                            <a:schemeClr val="tx1"/>
                          </a:solidFill>
                          <a:latin typeface="+mn-lt"/>
                          <a:ea typeface="+mn-ea"/>
                          <a:cs typeface="+mn-cs"/>
                          <a:sym typeface="Wingdings" pitchFamily="2" charset="2"/>
                        </a:rPr>
                        <a:t>30-4-1907/30-4-1945 </a:t>
                      </a:r>
                      <a:r>
                        <a:rPr lang="nl-NL" sz="800" kern="1200" dirty="0" smtClean="0">
                          <a:solidFill>
                            <a:srgbClr val="FF0000"/>
                          </a:solidFill>
                          <a:latin typeface="+mn-lt"/>
                          <a:ea typeface="+mn-ea"/>
                          <a:cs typeface="+mn-cs"/>
                          <a:sym typeface="Wingdings" pitchFamily="2" charset="2"/>
                        </a:rPr>
                        <a:t>onbekend</a:t>
                      </a: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b="0" kern="1200" dirty="0" err="1" smtClean="0">
                          <a:solidFill>
                            <a:srgbClr val="0070C0"/>
                          </a:solidFill>
                          <a:latin typeface="+mn-lt"/>
                          <a:ea typeface="+mn-ea"/>
                          <a:cs typeface="+mn-cs"/>
                        </a:rPr>
                        <a:t>Jeannetta</a:t>
                      </a:r>
                      <a:r>
                        <a:rPr lang="nl-NL" sz="800" b="0" kern="1200" dirty="0" smtClean="0">
                          <a:solidFill>
                            <a:srgbClr val="0070C0"/>
                          </a:solidFill>
                          <a:latin typeface="+mn-lt"/>
                          <a:ea typeface="+mn-ea"/>
                          <a:cs typeface="+mn-cs"/>
                        </a:rPr>
                        <a:t> </a:t>
                      </a:r>
                      <a:r>
                        <a:rPr lang="nl-NL" sz="800" b="0" kern="1200" dirty="0" err="1" smtClean="0">
                          <a:solidFill>
                            <a:srgbClr val="0070C0"/>
                          </a:solidFill>
                          <a:latin typeface="+mn-lt"/>
                          <a:ea typeface="+mn-ea"/>
                          <a:cs typeface="+mn-cs"/>
                        </a:rPr>
                        <a:t>Blitz</a:t>
                      </a:r>
                      <a:r>
                        <a:rPr lang="nl-NL" sz="800" b="0" kern="1200" dirty="0" smtClean="0">
                          <a:solidFill>
                            <a:srgbClr val="0070C0"/>
                          </a:solidFill>
                          <a:latin typeface="+mn-lt"/>
                          <a:ea typeface="+mn-ea"/>
                          <a:cs typeface="+mn-cs"/>
                        </a:rPr>
                        <a:t>  20-3-1910/23-12-2004</a:t>
                      </a:r>
                      <a:endParaRPr lang="nl-NL" sz="800" b="0" kern="1200" dirty="0" smtClean="0">
                        <a:solidFill>
                          <a:srgbClr val="0070C0"/>
                        </a:solidFill>
                        <a:latin typeface="+mn-lt"/>
                        <a:ea typeface="+mn-ea"/>
                        <a:cs typeface="+mn-cs"/>
                        <a:sym typeface="Wingdings" pitchFamily="2" charset="2"/>
                      </a:endParaRPr>
                    </a:p>
                    <a:p>
                      <a:pPr marL="0" algn="l" defTabSz="914400" rtl="0" eaLnBrk="1" latinLnBrk="0" hangingPunct="1"/>
                      <a:r>
                        <a:rPr lang="nl-NL" sz="800" kern="1200" dirty="0" smtClean="0">
                          <a:solidFill>
                            <a:schemeClr val="tx1"/>
                          </a:solidFill>
                          <a:latin typeface="+mn-lt"/>
                          <a:ea typeface="+mn-ea"/>
                          <a:cs typeface="+mn-cs"/>
                          <a:sym typeface="Wingdings" pitchFamily="2" charset="2"/>
                        </a:rPr>
                        <a:t>Abraham Korper </a:t>
                      </a:r>
                    </a:p>
                    <a:p>
                      <a:pPr marL="88900" indent="-88900" algn="l" defTabSz="914400" rtl="0" eaLnBrk="1" latinLnBrk="0" hangingPunct="1">
                        <a:buFont typeface="Arial" pitchFamily="34" charset="0"/>
                        <a:buChar char="•"/>
                      </a:pPr>
                      <a:r>
                        <a:rPr lang="nl-NL" sz="800" b="0" kern="1200" dirty="0" smtClean="0">
                          <a:solidFill>
                            <a:schemeClr val="tx1"/>
                          </a:solidFill>
                          <a:latin typeface="+mn-lt"/>
                          <a:ea typeface="+mn-ea"/>
                          <a:cs typeface="+mn-cs"/>
                        </a:rPr>
                        <a:t>David  Korper </a:t>
                      </a:r>
                      <a:r>
                        <a:rPr lang="de-DE" sz="800" kern="1200" dirty="0" smtClean="0">
                          <a:solidFill>
                            <a:schemeClr val="tx1"/>
                          </a:solidFill>
                          <a:latin typeface="+mn-lt"/>
                          <a:ea typeface="+mn-ea"/>
                          <a:cs typeface="+mn-cs"/>
                          <a:sym typeface="Wingdings" pitchFamily="2" charset="2"/>
                        </a:rPr>
                        <a:t>9-5-1923/30-9- 1942 </a:t>
                      </a:r>
                      <a:r>
                        <a:rPr lang="de-DE" sz="800" kern="1200" dirty="0" smtClean="0">
                          <a:solidFill>
                            <a:srgbClr val="FF0000"/>
                          </a:solidFill>
                          <a:latin typeface="+mn-lt"/>
                          <a:ea typeface="+mn-ea"/>
                          <a:cs typeface="+mn-cs"/>
                          <a:sym typeface="Wingdings" pitchFamily="2" charset="2"/>
                        </a:rPr>
                        <a:t>Auschwitz</a:t>
                      </a:r>
                      <a:endParaRPr lang="nl-NL" sz="800" kern="1200" dirty="0" smtClean="0">
                        <a:solidFill>
                          <a:srgbClr val="FF0000"/>
                        </a:solidFill>
                        <a:latin typeface="+mn-lt"/>
                        <a:ea typeface="+mn-ea"/>
                        <a:cs typeface="+mn-cs"/>
                        <a:sym typeface="Wingdings" pitchFamily="2" charset="2"/>
                      </a:endParaRPr>
                    </a:p>
                    <a:p>
                      <a:pPr marL="0" algn="l" defTabSz="914400" rtl="0" eaLnBrk="1" latinLnBrk="0" hangingPunct="1"/>
                      <a:r>
                        <a:rPr lang="nl-NL" sz="800" kern="1200" dirty="0" smtClean="0">
                          <a:solidFill>
                            <a:schemeClr val="tx1"/>
                          </a:solidFill>
                          <a:latin typeface="+mn-lt"/>
                          <a:ea typeface="+mn-ea"/>
                          <a:cs typeface="+mn-cs"/>
                          <a:sym typeface="Wingdings" pitchFamily="2" charset="2"/>
                        </a:rPr>
                        <a:t>Lea Korper</a:t>
                      </a:r>
                      <a:endParaRPr lang="de-DE" sz="800" kern="1200" dirty="0" smtClean="0">
                        <a:solidFill>
                          <a:srgbClr val="FF0000"/>
                        </a:solidFill>
                        <a:latin typeface="+mn-lt"/>
                        <a:ea typeface="+mn-ea"/>
                        <a:cs typeface="+mn-cs"/>
                        <a:sym typeface="Wingdings" pitchFamily="2" charset="2"/>
                      </a:endParaRPr>
                    </a:p>
                    <a:p>
                      <a:pPr marL="88900" indent="-88900" algn="l" defTabSz="914400" rtl="0" eaLnBrk="1" latinLnBrk="0" hangingPunct="1">
                        <a:buFont typeface="Arial" pitchFamily="34" charset="0"/>
                        <a:buChar char="•"/>
                      </a:pPr>
                      <a:r>
                        <a:rPr lang="de-DE" sz="800" b="0" kern="1200" dirty="0" smtClean="0">
                          <a:solidFill>
                            <a:srgbClr val="0070C0"/>
                          </a:solidFill>
                          <a:latin typeface="+mn-lt"/>
                          <a:ea typeface="+mn-ea"/>
                          <a:cs typeface="+mn-cs"/>
                          <a:sym typeface="Wingdings" pitchFamily="2" charset="2"/>
                        </a:rPr>
                        <a:t>Samuel </a:t>
                      </a:r>
                      <a:r>
                        <a:rPr lang="de-DE" sz="800" b="0" kern="1200" baseline="0" dirty="0" smtClean="0">
                          <a:solidFill>
                            <a:srgbClr val="0070C0"/>
                          </a:solidFill>
                          <a:latin typeface="+mn-lt"/>
                          <a:ea typeface="+mn-ea"/>
                          <a:cs typeface="+mn-cs"/>
                          <a:sym typeface="Wingdings" pitchFamily="2" charset="2"/>
                        </a:rPr>
                        <a:t> de Vries 12-11-1912/ (in 1936 </a:t>
                      </a:r>
                      <a:r>
                        <a:rPr lang="de-DE" sz="800" b="0" kern="1200" baseline="0" dirty="0" err="1" smtClean="0">
                          <a:solidFill>
                            <a:srgbClr val="0070C0"/>
                          </a:solidFill>
                          <a:latin typeface="+mn-lt"/>
                          <a:ea typeface="+mn-ea"/>
                          <a:cs typeface="+mn-cs"/>
                          <a:sym typeface="Wingdings" pitchFamily="2" charset="2"/>
                        </a:rPr>
                        <a:t>naar</a:t>
                      </a:r>
                      <a:r>
                        <a:rPr lang="de-DE" sz="800" b="0" kern="1200" baseline="0" dirty="0" smtClean="0">
                          <a:solidFill>
                            <a:srgbClr val="0070C0"/>
                          </a:solidFill>
                          <a:latin typeface="+mn-lt"/>
                          <a:ea typeface="+mn-ea"/>
                          <a:cs typeface="+mn-cs"/>
                          <a:sym typeface="Wingdings" pitchFamily="2" charset="2"/>
                        </a:rPr>
                        <a:t> VK)</a:t>
                      </a:r>
                    </a:p>
                    <a:p>
                      <a:pPr marL="88900" indent="-88900" algn="l" defTabSz="914400" rtl="0" eaLnBrk="1" latinLnBrk="0" hangingPunct="1">
                        <a:buFont typeface="Arial" pitchFamily="34" charset="0"/>
                        <a:buChar char="•"/>
                      </a:pPr>
                      <a:r>
                        <a:rPr lang="de-DE" sz="800" b="0" kern="1200" baseline="0" dirty="0" err="1" smtClean="0">
                          <a:solidFill>
                            <a:srgbClr val="0070C0"/>
                          </a:solidFill>
                          <a:latin typeface="+mn-lt"/>
                          <a:ea typeface="+mn-ea"/>
                          <a:cs typeface="+mn-cs"/>
                          <a:sym typeface="Wingdings" pitchFamily="2" charset="2"/>
                        </a:rPr>
                        <a:t>Hartog</a:t>
                      </a:r>
                      <a:r>
                        <a:rPr lang="de-DE" sz="800" b="0" kern="1200" baseline="0" dirty="0" smtClean="0">
                          <a:solidFill>
                            <a:srgbClr val="0070C0"/>
                          </a:solidFill>
                          <a:latin typeface="+mn-lt"/>
                          <a:ea typeface="+mn-ea"/>
                          <a:cs typeface="+mn-cs"/>
                          <a:sym typeface="Wingdings" pitchFamily="2" charset="2"/>
                        </a:rPr>
                        <a:t> de Vries 13-2-1915/1-7-1996</a:t>
                      </a:r>
                    </a:p>
                    <a:p>
                      <a:pPr marL="88900" indent="-88900" algn="l" defTabSz="914400" rtl="0" eaLnBrk="1" latinLnBrk="0" hangingPunct="1">
                        <a:buFont typeface="Arial" pitchFamily="34" charset="0"/>
                        <a:buChar char="•"/>
                      </a:pPr>
                      <a:r>
                        <a:rPr lang="de-DE" sz="800" b="0" kern="1200" baseline="0" dirty="0" smtClean="0">
                          <a:solidFill>
                            <a:schemeClr val="tx1"/>
                          </a:solidFill>
                          <a:latin typeface="+mn-lt"/>
                          <a:ea typeface="+mn-ea"/>
                          <a:cs typeface="+mn-cs"/>
                          <a:sym typeface="Wingdings" pitchFamily="2" charset="2"/>
                        </a:rPr>
                        <a:t>Louise de Vries 11-10-1923/21-7-1942 </a:t>
                      </a:r>
                      <a:r>
                        <a:rPr lang="de-DE" sz="800" kern="1200" dirty="0" smtClean="0">
                          <a:solidFill>
                            <a:srgbClr val="FF0000"/>
                          </a:solidFill>
                          <a:latin typeface="+mn-lt"/>
                          <a:ea typeface="+mn-ea"/>
                          <a:cs typeface="+mn-cs"/>
                          <a:sym typeface="Wingdings" pitchFamily="2" charset="2"/>
                        </a:rPr>
                        <a:t>Auschwitz</a:t>
                      </a:r>
                      <a:endParaRPr lang="nl-NL" sz="800" kern="1200" dirty="0" smtClean="0">
                        <a:solidFill>
                          <a:srgbClr val="FF0000"/>
                        </a:solidFill>
                        <a:latin typeface="+mn-lt"/>
                        <a:ea typeface="+mn-ea"/>
                        <a:cs typeface="+mn-cs"/>
                        <a:sym typeface="Wingdings" pitchFamily="2" charset="2"/>
                      </a:endParaRPr>
                    </a:p>
                    <a:p>
                      <a:pPr marL="0" algn="l" defTabSz="914400" rtl="0" eaLnBrk="1" latinLnBrk="0" hangingPunct="1"/>
                      <a:r>
                        <a:rPr lang="nl-NL" sz="800" kern="1200" dirty="0" smtClean="0">
                          <a:solidFill>
                            <a:schemeClr val="tx1"/>
                          </a:solidFill>
                          <a:latin typeface="+mn-lt"/>
                          <a:ea typeface="+mn-ea"/>
                          <a:cs typeface="+mn-cs"/>
                          <a:sym typeface="Wingdings" pitchFamily="2" charset="2"/>
                        </a:rPr>
                        <a:t>Barend Korper (man</a:t>
                      </a:r>
                      <a:r>
                        <a:rPr lang="nl-NL" sz="800" kern="1200" baseline="0" dirty="0" smtClean="0">
                          <a:solidFill>
                            <a:schemeClr val="tx1"/>
                          </a:solidFill>
                          <a:latin typeface="+mn-lt"/>
                          <a:ea typeface="+mn-ea"/>
                          <a:cs typeface="+mn-cs"/>
                          <a:sym typeface="Wingdings" pitchFamily="2" charset="2"/>
                        </a:rPr>
                        <a:t> Kaatje </a:t>
                      </a:r>
                      <a:r>
                        <a:rPr lang="nl-NL" sz="800" kern="1200" baseline="0" dirty="0" err="1" smtClean="0">
                          <a:solidFill>
                            <a:schemeClr val="tx1"/>
                          </a:solidFill>
                          <a:latin typeface="+mn-lt"/>
                          <a:ea typeface="+mn-ea"/>
                          <a:cs typeface="+mn-cs"/>
                          <a:sym typeface="Wingdings" pitchFamily="2" charset="2"/>
                        </a:rPr>
                        <a:t>Wagemaker</a:t>
                      </a:r>
                      <a:r>
                        <a:rPr lang="nl-NL" sz="800" kern="1200" baseline="0" dirty="0" smtClean="0">
                          <a:solidFill>
                            <a:schemeClr val="tx1"/>
                          </a:solidFill>
                          <a:latin typeface="+mn-lt"/>
                          <a:ea typeface="+mn-ea"/>
                          <a:cs typeface="+mn-cs"/>
                          <a:sym typeface="Wingdings" pitchFamily="2" charset="2"/>
                        </a:rPr>
                        <a:t>)</a:t>
                      </a:r>
                      <a:endParaRPr lang="nl-NL" sz="800" kern="1200" dirty="0" smtClean="0">
                        <a:solidFill>
                          <a:schemeClr val="tx1"/>
                        </a:solidFill>
                        <a:latin typeface="+mn-lt"/>
                        <a:ea typeface="+mn-ea"/>
                        <a:cs typeface="+mn-cs"/>
                        <a:sym typeface="Wingdings" pitchFamily="2" charset="2"/>
                      </a:endParaRPr>
                    </a:p>
                    <a:p>
                      <a:pPr marL="88900" indent="-88900">
                        <a:buFont typeface="Arial" pitchFamily="34" charset="0"/>
                        <a:buChar char="•"/>
                      </a:pPr>
                      <a:r>
                        <a:rPr lang="nl-NL" sz="800" b="0" kern="1200" dirty="0" smtClean="0">
                          <a:solidFill>
                            <a:schemeClr val="tx1"/>
                          </a:solidFill>
                          <a:latin typeface="+mn-lt"/>
                          <a:ea typeface="+mn-ea"/>
                          <a:cs typeface="+mn-cs"/>
                        </a:rPr>
                        <a:t>Abraham Korper ??klopt dit ??</a:t>
                      </a:r>
                    </a:p>
                    <a:p>
                      <a:pPr marL="88900" indent="-88900">
                        <a:buFont typeface="Arial" pitchFamily="34" charset="0"/>
                        <a:buChar char="•"/>
                      </a:pPr>
                      <a:r>
                        <a:rPr lang="nl-NL" sz="800" b="1" kern="1200" dirty="0" smtClean="0">
                          <a:solidFill>
                            <a:schemeClr val="tx1"/>
                          </a:solidFill>
                          <a:latin typeface="+mn-lt"/>
                          <a:ea typeface="+mn-ea"/>
                          <a:cs typeface="+mn-cs"/>
                        </a:rPr>
                        <a:t> </a:t>
                      </a:r>
                      <a:r>
                        <a:rPr lang="nl-NL" sz="800" b="0" kern="1200" dirty="0" err="1" smtClean="0">
                          <a:solidFill>
                            <a:srgbClr val="0070C0"/>
                          </a:solidFill>
                          <a:latin typeface="+mn-lt"/>
                          <a:ea typeface="+mn-ea"/>
                          <a:cs typeface="+mn-cs"/>
                        </a:rPr>
                        <a:t>Schoontje</a:t>
                      </a:r>
                      <a:r>
                        <a:rPr lang="nl-NL" sz="800" b="0" kern="1200" dirty="0" smtClean="0">
                          <a:solidFill>
                            <a:srgbClr val="0070C0"/>
                          </a:solidFill>
                          <a:latin typeface="+mn-lt"/>
                          <a:ea typeface="+mn-ea"/>
                          <a:cs typeface="+mn-cs"/>
                        </a:rPr>
                        <a:t> Korper 24-4-1907/1-6-2001</a:t>
                      </a:r>
                    </a:p>
                    <a:p>
                      <a:pPr marL="88900" indent="-88900">
                        <a:buFont typeface="Arial" pitchFamily="34" charset="0"/>
                        <a:buChar char="•"/>
                      </a:pPr>
                      <a:r>
                        <a:rPr lang="sv-SE" sz="800" kern="1200" dirty="0" smtClean="0">
                          <a:solidFill>
                            <a:schemeClr val="tx1"/>
                          </a:solidFill>
                          <a:latin typeface="+mn-lt"/>
                          <a:ea typeface="+mn-ea"/>
                          <a:cs typeface="+mn-cs"/>
                        </a:rPr>
                        <a:t>Juda Korper ‎12-5-1908/16-7-1943 </a:t>
                      </a:r>
                      <a:r>
                        <a:rPr lang="sv-SE" sz="800" kern="1200" dirty="0" smtClean="0">
                          <a:solidFill>
                            <a:srgbClr val="FF0000"/>
                          </a:solidFill>
                          <a:latin typeface="+mn-lt"/>
                          <a:ea typeface="+mn-ea"/>
                          <a:cs typeface="+mn-cs"/>
                        </a:rPr>
                        <a:t>Sobibor</a:t>
                      </a:r>
                      <a:endParaRPr lang="nl-NL" sz="800" kern="1200" dirty="0" smtClean="0">
                        <a:solidFill>
                          <a:srgbClr val="FF0000"/>
                        </a:solidFill>
                        <a:latin typeface="+mn-lt"/>
                        <a:ea typeface="+mn-ea"/>
                        <a:cs typeface="+mn-cs"/>
                      </a:endParaRPr>
                    </a:p>
                    <a:p>
                      <a:pPr marL="88900" indent="-88900">
                        <a:buFont typeface="Arial" pitchFamily="34" charset="0"/>
                        <a:buChar char="•"/>
                      </a:pPr>
                      <a:r>
                        <a:rPr lang="nl-NL" sz="800" dirty="0" smtClean="0"/>
                        <a:t>Wolf</a:t>
                      </a:r>
                      <a:r>
                        <a:rPr lang="nl-NL" sz="800" baseline="0" dirty="0" smtClean="0"/>
                        <a:t> Korper 22-12-1901/7-4-1945 </a:t>
                      </a:r>
                      <a:r>
                        <a:rPr lang="nl-NL" sz="800" baseline="0" dirty="0" smtClean="0">
                          <a:solidFill>
                            <a:srgbClr val="FF0000"/>
                          </a:solidFill>
                        </a:rPr>
                        <a:t>Commando </a:t>
                      </a:r>
                      <a:r>
                        <a:rPr lang="nl-NL" sz="800" baseline="0" smtClean="0">
                          <a:solidFill>
                            <a:srgbClr val="FF0000"/>
                          </a:solidFill>
                        </a:rPr>
                        <a:t>Gusen</a:t>
                      </a:r>
                      <a:endParaRPr lang="nl-NL" sz="800" dirty="0" smtClean="0">
                        <a:solidFill>
                          <a:srgbClr val="FF0000"/>
                        </a:solidFill>
                      </a:endParaRPr>
                    </a:p>
                    <a:p>
                      <a:pPr marL="88900" indent="-88900">
                        <a:buFont typeface="Arial" pitchFamily="34" charset="0"/>
                        <a:buChar char="•"/>
                      </a:pPr>
                      <a:r>
                        <a:rPr lang="nl-NL" sz="800" b="1" dirty="0" smtClean="0"/>
                        <a:t>Sara</a:t>
                      </a:r>
                      <a:r>
                        <a:rPr lang="nl-NL" sz="800" b="1" baseline="0" dirty="0" smtClean="0"/>
                        <a:t> Korper </a:t>
                      </a:r>
                      <a:r>
                        <a:rPr lang="nl-NL" sz="800" baseline="0" dirty="0" smtClean="0"/>
                        <a:t>18-12-1911/ ?? Klopt dit ??</a:t>
                      </a:r>
                      <a:endParaRPr lang="nl-NL" sz="800" dirty="0" smtClean="0"/>
                    </a:p>
                    <a:p>
                      <a:pPr marL="88900" indent="-88900">
                        <a:buFont typeface="Arial" pitchFamily="34" charset="0"/>
                        <a:buChar char="•"/>
                      </a:pPr>
                      <a:r>
                        <a:rPr lang="nl-NL" sz="800" dirty="0" smtClean="0"/>
                        <a:t>Johanna</a:t>
                      </a:r>
                      <a:r>
                        <a:rPr lang="nl-NL" sz="800" baseline="0" dirty="0" smtClean="0"/>
                        <a:t> Korper 3-10-1919/11-6-1943 </a:t>
                      </a:r>
                      <a:r>
                        <a:rPr lang="nl-NL" sz="800" baseline="0" dirty="0" smtClean="0">
                          <a:solidFill>
                            <a:srgbClr val="FF0000"/>
                          </a:solidFill>
                        </a:rPr>
                        <a:t>Sobibor</a:t>
                      </a:r>
                      <a:endParaRPr lang="nl-NL" sz="800" dirty="0" smtClean="0">
                        <a:solidFill>
                          <a:srgbClr val="FF0000"/>
                        </a:solidFill>
                      </a:endParaRPr>
                    </a:p>
                    <a:p>
                      <a:pPr marL="88900" indent="-88900">
                        <a:buFont typeface="Arial" pitchFamily="34" charset="0"/>
                        <a:buChar char="•"/>
                      </a:pPr>
                      <a:r>
                        <a:rPr lang="nl-NL" sz="800" dirty="0" smtClean="0"/>
                        <a:t>Clara</a:t>
                      </a:r>
                      <a:r>
                        <a:rPr lang="nl-NL" sz="800" baseline="0" dirty="0" smtClean="0"/>
                        <a:t> Korper 11-8-1924/30-9-1942 </a:t>
                      </a:r>
                      <a:r>
                        <a:rPr lang="nl-NL" sz="800" baseline="0" dirty="0" smtClean="0">
                          <a:solidFill>
                            <a:srgbClr val="FF0000"/>
                          </a:solidFill>
                        </a:rPr>
                        <a:t>Auschwitz</a:t>
                      </a:r>
                    </a:p>
                    <a:p>
                      <a:pPr marL="88900" indent="-88900">
                        <a:buFont typeface="Arial" pitchFamily="34" charset="0"/>
                        <a:buNone/>
                      </a:pPr>
                      <a:r>
                        <a:rPr lang="nl-NL" sz="800" baseline="0" dirty="0" smtClean="0">
                          <a:solidFill>
                            <a:schemeClr val="tx1"/>
                          </a:solidFill>
                        </a:rPr>
                        <a:t>Sara De Winter Korper</a:t>
                      </a: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baseline="0" dirty="0" smtClean="0">
                          <a:solidFill>
                            <a:schemeClr val="tx1"/>
                          </a:solidFill>
                        </a:rPr>
                        <a:t>David Visjager 21-8-1921/30-9-1942 </a:t>
                      </a:r>
                      <a:r>
                        <a:rPr lang="nl-NL" sz="800" baseline="0" dirty="0" err="1" smtClean="0">
                          <a:solidFill>
                            <a:srgbClr val="FF0000"/>
                          </a:solidFill>
                        </a:rPr>
                        <a:t>Auschwitz</a:t>
                      </a:r>
                      <a:endParaRPr lang="nl-NL" sz="800" baseline="0" dirty="0" smtClean="0">
                        <a:solidFill>
                          <a:srgbClr val="FF0000"/>
                        </a:solidFill>
                      </a:endParaRPr>
                    </a:p>
                    <a:p>
                      <a:pPr marL="88900" indent="-88900">
                        <a:buFont typeface="Arial" pitchFamily="34" charset="0"/>
                        <a:buChar char="•"/>
                      </a:pPr>
                      <a:r>
                        <a:rPr lang="nl-NL" sz="800" baseline="0" dirty="0" smtClean="0">
                          <a:solidFill>
                            <a:schemeClr val="tx1"/>
                          </a:solidFill>
                        </a:rPr>
                        <a:t>Jeannette  5-7-1927/2-4-1943 </a:t>
                      </a:r>
                      <a:r>
                        <a:rPr lang="nl-NL" sz="800" baseline="0" dirty="0" smtClean="0">
                          <a:solidFill>
                            <a:srgbClr val="FF0000"/>
                          </a:solidFill>
                        </a:rPr>
                        <a:t>Sobibor</a:t>
                      </a:r>
                    </a:p>
                    <a:p>
                      <a:pPr marL="88900" indent="-88900">
                        <a:buFont typeface="Arial" pitchFamily="34" charset="0"/>
                        <a:buNone/>
                      </a:pPr>
                      <a:r>
                        <a:rPr lang="nl-NL" sz="800" baseline="0" dirty="0" smtClean="0">
                          <a:solidFill>
                            <a:schemeClr val="tx1"/>
                          </a:solidFill>
                        </a:rPr>
                        <a:t>Abraham Korper</a:t>
                      </a:r>
                    </a:p>
                    <a:p>
                      <a:pPr marL="88900" indent="-88900">
                        <a:buFont typeface="Arial" pitchFamily="34" charset="0"/>
                        <a:buChar char="•"/>
                      </a:pPr>
                      <a:r>
                        <a:rPr lang="nl-NL" sz="800" baseline="0" dirty="0" smtClean="0">
                          <a:solidFill>
                            <a:schemeClr val="tx1"/>
                          </a:solidFill>
                        </a:rPr>
                        <a:t>Wolf Korper 22-2-1912</a:t>
                      </a:r>
                    </a:p>
                    <a:p>
                      <a:pPr marL="88900" indent="-88900">
                        <a:buFont typeface="Arial" pitchFamily="34" charset="0"/>
                        <a:buChar char="•"/>
                      </a:pPr>
                      <a:r>
                        <a:rPr lang="nl-NL" sz="800" baseline="0" dirty="0" smtClean="0">
                          <a:solidFill>
                            <a:schemeClr val="tx1"/>
                          </a:solidFill>
                        </a:rPr>
                        <a:t>Marianne Korper 22-3-1913/21-1-1931</a:t>
                      </a:r>
                    </a:p>
                    <a:p>
                      <a:pPr marL="88900" indent="-88900">
                        <a:buFont typeface="Arial" pitchFamily="34" charset="0"/>
                        <a:buChar char="•"/>
                      </a:pPr>
                      <a:r>
                        <a:rPr lang="nl-NL" sz="800" b="0" baseline="0" dirty="0" smtClean="0">
                          <a:solidFill>
                            <a:srgbClr val="0070C0"/>
                          </a:solidFill>
                        </a:rPr>
                        <a:t>Barend Korper </a:t>
                      </a:r>
                      <a:r>
                        <a:rPr lang="nl-NL" sz="800" baseline="0" dirty="0" smtClean="0">
                          <a:solidFill>
                            <a:srgbClr val="0070C0"/>
                          </a:solidFill>
                        </a:rPr>
                        <a:t>30-9-1914/21-3-1978 </a:t>
                      </a:r>
                    </a:p>
                    <a:p>
                      <a:pPr marL="88900" indent="-88900">
                        <a:buFont typeface="Arial" pitchFamily="34" charset="0"/>
                        <a:buChar char="•"/>
                      </a:pPr>
                      <a:r>
                        <a:rPr lang="nl-NL" sz="800" baseline="0" dirty="0" smtClean="0">
                          <a:solidFill>
                            <a:schemeClr val="tx1"/>
                          </a:solidFill>
                        </a:rPr>
                        <a:t>Heintje Korper 20-12-1915/21-5-1943 </a:t>
                      </a:r>
                      <a:r>
                        <a:rPr lang="nl-NL" sz="800" baseline="0" dirty="0" smtClean="0">
                          <a:solidFill>
                            <a:srgbClr val="FF0000"/>
                          </a:solidFill>
                        </a:rPr>
                        <a:t>Sobibor</a:t>
                      </a:r>
                    </a:p>
                    <a:p>
                      <a:pPr marL="88900" indent="-88900">
                        <a:buFont typeface="Arial" pitchFamily="34" charset="0"/>
                        <a:buChar char="•"/>
                      </a:pPr>
                      <a:r>
                        <a:rPr lang="nl-NL" sz="800" baseline="0" dirty="0" smtClean="0">
                          <a:solidFill>
                            <a:schemeClr val="tx1"/>
                          </a:solidFill>
                        </a:rPr>
                        <a:t>Louis Korper 25-3-1917/24-1-1944 </a:t>
                      </a:r>
                      <a:r>
                        <a:rPr lang="nl-NL" sz="800" baseline="0" dirty="0" smtClean="0">
                          <a:solidFill>
                            <a:srgbClr val="FF0000"/>
                          </a:solidFill>
                        </a:rPr>
                        <a:t>Auschwitz</a:t>
                      </a:r>
                    </a:p>
                    <a:p>
                      <a:pPr marL="88900" indent="-88900">
                        <a:buFont typeface="Arial" pitchFamily="34" charset="0"/>
                        <a:buChar char="•"/>
                      </a:pPr>
                      <a:r>
                        <a:rPr lang="nl-NL" sz="800" baseline="0" dirty="0" smtClean="0">
                          <a:solidFill>
                            <a:schemeClr val="tx1"/>
                          </a:solidFill>
                        </a:rPr>
                        <a:t>Aron Korper 23-5-1919/21-9-1935</a:t>
                      </a:r>
                    </a:p>
                    <a:p>
                      <a:pPr marL="88900" indent="-88900">
                        <a:buFont typeface="Arial" pitchFamily="34" charset="0"/>
                        <a:buChar char="•"/>
                      </a:pPr>
                      <a:r>
                        <a:rPr lang="nl-NL" sz="800" baseline="0" dirty="0" smtClean="0">
                          <a:solidFill>
                            <a:schemeClr val="tx1"/>
                          </a:solidFill>
                        </a:rPr>
                        <a:t>Jeannette Korper 3-8-1927/21-1-1943 </a:t>
                      </a:r>
                      <a:r>
                        <a:rPr lang="nl-NL" sz="800" baseline="0" dirty="0" smtClean="0">
                          <a:solidFill>
                            <a:srgbClr val="FF0000"/>
                          </a:solidFill>
                        </a:rPr>
                        <a:t>Auschwitz</a:t>
                      </a:r>
                    </a:p>
                    <a:p>
                      <a:pPr marL="88900" indent="-88900">
                        <a:buFont typeface="Arial" pitchFamily="34" charset="0"/>
                        <a:buChar char="•"/>
                      </a:pPr>
                      <a:r>
                        <a:rPr lang="nl-NL" sz="800" baseline="0" dirty="0" smtClean="0">
                          <a:solidFill>
                            <a:schemeClr val="tx1"/>
                          </a:solidFill>
                        </a:rPr>
                        <a:t>Selma Korper 24-8-1930/21-1-1943 </a:t>
                      </a:r>
                      <a:r>
                        <a:rPr lang="nl-NL" sz="800" baseline="0" dirty="0" smtClean="0">
                          <a:solidFill>
                            <a:srgbClr val="FF0000"/>
                          </a:solidFill>
                        </a:rPr>
                        <a:t>Auschwitz</a:t>
                      </a:r>
                    </a:p>
                    <a:p>
                      <a:r>
                        <a:rPr lang="nl-NL" sz="800" dirty="0" smtClean="0">
                          <a:solidFill>
                            <a:schemeClr val="tx1"/>
                          </a:solidFill>
                          <a:sym typeface="Wingdings" pitchFamily="2" charset="2"/>
                        </a:rPr>
                        <a:t>Naatje</a:t>
                      </a:r>
                      <a:r>
                        <a:rPr lang="nl-NL" sz="800" dirty="0" smtClean="0">
                          <a:sym typeface="Wingdings" pitchFamily="2" charset="2"/>
                        </a:rPr>
                        <a:t> Korper</a:t>
                      </a:r>
                      <a:endParaRPr lang="nl-NL" sz="800" dirty="0" smtClean="0">
                        <a:solidFill>
                          <a:schemeClr val="tx1"/>
                        </a:solidFill>
                        <a:sym typeface="Wingdings" pitchFamily="2" charset="2"/>
                      </a:endParaRPr>
                    </a:p>
                    <a:p>
                      <a:pPr marL="88900" indent="-88900">
                        <a:buFont typeface="Arial" pitchFamily="34" charset="0"/>
                        <a:buChar char="•"/>
                      </a:pPr>
                      <a:r>
                        <a:rPr lang="nl-NL" sz="800" dirty="0" smtClean="0"/>
                        <a:t>Koosje Cohen 30-3-1920/19-10-1942 </a:t>
                      </a:r>
                      <a:r>
                        <a:rPr lang="nl-NL" sz="800" dirty="0" err="1" smtClean="0">
                          <a:solidFill>
                            <a:srgbClr val="FF0000"/>
                          </a:solidFill>
                        </a:rPr>
                        <a:t>Auschwitz</a:t>
                      </a:r>
                      <a:endParaRPr lang="nl-NL" sz="800" dirty="0" smtClean="0">
                        <a:solidFill>
                          <a:srgbClr val="FF0000"/>
                        </a:solidFill>
                      </a:endParaRPr>
                    </a:p>
                    <a:p>
                      <a:pPr marL="88900" indent="-88900">
                        <a:buFont typeface="Arial" pitchFamily="34" charset="0"/>
                        <a:buChar char="•"/>
                      </a:pPr>
                      <a:r>
                        <a:rPr lang="nl-NL" sz="800" dirty="0" err="1" smtClean="0">
                          <a:solidFill>
                            <a:schemeClr val="tx1"/>
                          </a:solidFill>
                        </a:rPr>
                        <a:t>Vroukje</a:t>
                      </a:r>
                      <a:r>
                        <a:rPr lang="nl-NL" sz="800" dirty="0" smtClean="0">
                          <a:solidFill>
                            <a:schemeClr val="tx1"/>
                          </a:solidFill>
                        </a:rPr>
                        <a:t> Cohen 30-3-1920/30-9-1942 </a:t>
                      </a:r>
                      <a:r>
                        <a:rPr lang="nl-NL" sz="800" dirty="0" err="1" smtClean="0">
                          <a:solidFill>
                            <a:srgbClr val="FF0000"/>
                          </a:solidFill>
                        </a:rPr>
                        <a:t>Auschwitz</a:t>
                      </a:r>
                      <a:endParaRPr lang="nl-NL" sz="800" dirty="0" smtClean="0">
                        <a:solidFill>
                          <a:srgbClr val="FF0000"/>
                        </a:solidFill>
                      </a:endParaRPr>
                    </a:p>
                    <a:p>
                      <a:pPr marL="88900" indent="-88900">
                        <a:buFont typeface="Arial" pitchFamily="34" charset="0"/>
                        <a:buChar char="•"/>
                      </a:pPr>
                      <a:r>
                        <a:rPr lang="nl-NL" sz="800" dirty="0" smtClean="0">
                          <a:solidFill>
                            <a:schemeClr val="tx1"/>
                          </a:solidFill>
                        </a:rPr>
                        <a:t>Mina </a:t>
                      </a:r>
                      <a:r>
                        <a:rPr lang="nl-NL" sz="800" dirty="0" err="1" smtClean="0">
                          <a:solidFill>
                            <a:schemeClr val="tx1"/>
                          </a:solidFill>
                        </a:rPr>
                        <a:t>Bloemendaal-Cohen</a:t>
                      </a:r>
                      <a:r>
                        <a:rPr lang="nl-NL" sz="800" dirty="0" smtClean="0">
                          <a:solidFill>
                            <a:schemeClr val="tx1"/>
                          </a:solidFill>
                        </a:rPr>
                        <a:t> 27-9-1921/26-7-1942</a:t>
                      </a:r>
                      <a:r>
                        <a:rPr lang="nl-NL" sz="800" dirty="0" smtClean="0">
                          <a:solidFill>
                            <a:srgbClr val="FF0000"/>
                          </a:solidFill>
                        </a:rPr>
                        <a:t> </a:t>
                      </a:r>
                      <a:r>
                        <a:rPr lang="nl-NL" sz="800" dirty="0" err="1" smtClean="0">
                          <a:solidFill>
                            <a:srgbClr val="FF0000"/>
                          </a:solidFill>
                        </a:rPr>
                        <a:t>Auschwitz</a:t>
                      </a:r>
                      <a:endParaRPr lang="nl-NL" sz="800" dirty="0" smtClean="0">
                        <a:solidFill>
                          <a:srgbClr val="FF0000"/>
                        </a:solidFill>
                      </a:endParaRPr>
                    </a:p>
                    <a:p>
                      <a:pPr marL="88900" indent="-88900">
                        <a:buFont typeface="Arial" pitchFamily="34" charset="0"/>
                        <a:buChar char="•"/>
                      </a:pPr>
                      <a:r>
                        <a:rPr lang="nl-NL" sz="800" dirty="0" err="1" smtClean="0"/>
                        <a:t>Diena</a:t>
                      </a:r>
                      <a:r>
                        <a:rPr lang="nl-NL" sz="800" dirty="0" smtClean="0"/>
                        <a:t> Cohen 23-11-1925/19-10-1942 </a:t>
                      </a:r>
                      <a:r>
                        <a:rPr lang="nl-NL" sz="800" dirty="0" smtClean="0">
                          <a:solidFill>
                            <a:srgbClr val="FF0000"/>
                          </a:solidFill>
                        </a:rPr>
                        <a:t>Auschwitz</a:t>
                      </a:r>
                    </a:p>
                    <a:p>
                      <a:pPr marL="88900" indent="-88900">
                        <a:buFont typeface="Arial" pitchFamily="34" charset="0"/>
                        <a:buNone/>
                      </a:pPr>
                      <a:r>
                        <a:rPr lang="nl-NL" sz="800" dirty="0" err="1" smtClean="0"/>
                        <a:t>Fijtje</a:t>
                      </a:r>
                      <a:r>
                        <a:rPr lang="nl-NL" sz="800" dirty="0" smtClean="0"/>
                        <a:t> Van Kleef </a:t>
                      </a:r>
                      <a:r>
                        <a:rPr lang="nl-NL" sz="800" dirty="0" smtClean="0">
                          <a:sym typeface="Wingdings" pitchFamily="2" charset="2"/>
                        </a:rPr>
                        <a:t>Korper</a:t>
                      </a:r>
                      <a:endParaRPr lang="nl-NL" sz="800" dirty="0" smtClean="0"/>
                    </a:p>
                    <a:p>
                      <a:pPr marL="88900" indent="-88900">
                        <a:buFont typeface="Arial" pitchFamily="34" charset="0"/>
                        <a:buChar char="•"/>
                      </a:pPr>
                      <a:r>
                        <a:rPr lang="nl-NL" sz="800" dirty="0" smtClean="0"/>
                        <a:t>Hartog Schrijver 14-8-1909/31-5-1945 </a:t>
                      </a:r>
                      <a:r>
                        <a:rPr lang="nl-NL" sz="800" dirty="0" err="1" smtClean="0">
                          <a:solidFill>
                            <a:srgbClr val="FF0000"/>
                          </a:solidFill>
                        </a:rPr>
                        <a:t>Bergen-Belsen</a:t>
                      </a:r>
                      <a:endParaRPr lang="nl-NL" sz="800" dirty="0" smtClean="0">
                        <a:solidFill>
                          <a:srgbClr val="FF0000"/>
                        </a:solidFill>
                      </a:endParaRPr>
                    </a:p>
                    <a:p>
                      <a:pPr marL="88900" indent="-88900">
                        <a:buFont typeface="Arial" pitchFamily="34" charset="0"/>
                        <a:buChar char="•"/>
                      </a:pPr>
                      <a:r>
                        <a:rPr lang="nl-NL" sz="800" dirty="0" smtClean="0"/>
                        <a:t>Roosje van Kleef 14-8-1909/</a:t>
                      </a:r>
                    </a:p>
                    <a:p>
                      <a:pPr marL="88900" indent="-88900">
                        <a:buFont typeface="Arial" pitchFamily="34" charset="0"/>
                        <a:buChar char="•"/>
                      </a:pPr>
                      <a:r>
                        <a:rPr lang="nl-NL" sz="800" dirty="0" smtClean="0"/>
                        <a:t>Sara van Kleef 15-3-1917/</a:t>
                      </a:r>
                    </a:p>
                    <a:p>
                      <a:r>
                        <a:rPr lang="nl-NL" sz="800" dirty="0" smtClean="0">
                          <a:sym typeface="Wingdings" pitchFamily="2" charset="2"/>
                        </a:rPr>
                        <a:t>Joseph Korper</a:t>
                      </a:r>
                    </a:p>
                    <a:p>
                      <a:pPr marL="88900" indent="-88900">
                        <a:buFont typeface="Arial" pitchFamily="34" charset="0"/>
                        <a:buChar char="•"/>
                      </a:pPr>
                      <a:r>
                        <a:rPr lang="nl-NL" sz="800" dirty="0" err="1" smtClean="0">
                          <a:sym typeface="Wingdings" pitchFamily="2" charset="2"/>
                        </a:rPr>
                        <a:t>Coosje</a:t>
                      </a:r>
                      <a:r>
                        <a:rPr lang="nl-NL" sz="800" baseline="0" dirty="0" smtClean="0">
                          <a:sym typeface="Wingdings" pitchFamily="2" charset="2"/>
                        </a:rPr>
                        <a:t> Korper 2-10-1913/30-9-1942 </a:t>
                      </a:r>
                      <a:r>
                        <a:rPr lang="nl-NL" sz="800" baseline="0" dirty="0" smtClean="0">
                          <a:solidFill>
                            <a:srgbClr val="FF0000"/>
                          </a:solidFill>
                          <a:sym typeface="Wingdings" pitchFamily="2" charset="2"/>
                        </a:rPr>
                        <a:t>Auschwitz</a:t>
                      </a:r>
                    </a:p>
                    <a:p>
                      <a:pPr marL="88900" indent="-88900">
                        <a:buFont typeface="Arial" pitchFamily="34" charset="0"/>
                        <a:buChar char="•"/>
                      </a:pPr>
                      <a:r>
                        <a:rPr lang="nl-NL" sz="800" b="0" baseline="0" dirty="0" smtClean="0">
                          <a:solidFill>
                            <a:srgbClr val="0070C0"/>
                          </a:solidFill>
                          <a:sym typeface="Wingdings" pitchFamily="2" charset="2"/>
                        </a:rPr>
                        <a:t>Mietje Korper </a:t>
                      </a:r>
                      <a:r>
                        <a:rPr lang="nl-NL" sz="800" baseline="0" dirty="0" smtClean="0">
                          <a:solidFill>
                            <a:srgbClr val="0070C0"/>
                          </a:solidFill>
                          <a:sym typeface="Wingdings" pitchFamily="2" charset="2"/>
                        </a:rPr>
                        <a:t>29-9-1916/20-6-2002</a:t>
                      </a:r>
                    </a:p>
                    <a:p>
                      <a:pPr marL="88900" indent="-88900">
                        <a:buFont typeface="Arial" pitchFamily="34" charset="0"/>
                        <a:buChar char="•"/>
                      </a:pPr>
                      <a:r>
                        <a:rPr lang="nl-NL" sz="800" baseline="0" dirty="0" smtClean="0">
                          <a:sym typeface="Wingdings" pitchFamily="2" charset="2"/>
                        </a:rPr>
                        <a:t>Markus Abraham Korper 8-2-1923/28-5-1943 </a:t>
                      </a:r>
                      <a:r>
                        <a:rPr lang="nl-NL" sz="800" baseline="0" dirty="0" smtClean="0">
                          <a:solidFill>
                            <a:srgbClr val="FF0000"/>
                          </a:solidFill>
                          <a:sym typeface="Wingdings" pitchFamily="2" charset="2"/>
                        </a:rPr>
                        <a:t>Sobibor</a:t>
                      </a:r>
                      <a:endParaRPr lang="nl-NL" sz="800" dirty="0" smtClean="0">
                        <a:solidFill>
                          <a:srgbClr val="FF0000"/>
                        </a:solidFill>
                        <a:sym typeface="Wingdings" pitchFamily="2" charset="2"/>
                      </a:endParaRPr>
                    </a:p>
                    <a:p>
                      <a:r>
                        <a:rPr lang="nl-NL" sz="800" dirty="0" smtClean="0">
                          <a:sym typeface="Wingdings" pitchFamily="2" charset="2"/>
                        </a:rPr>
                        <a:t>Rijna Korper</a:t>
                      </a:r>
                    </a:p>
                    <a:p>
                      <a:pPr marL="88900" indent="-88900">
                        <a:buFont typeface="Arial" pitchFamily="34" charset="0"/>
                        <a:buChar char="•"/>
                      </a:pPr>
                      <a:r>
                        <a:rPr lang="nl-NL" sz="800" dirty="0" smtClean="0">
                          <a:sym typeface="Wingdings" pitchFamily="2" charset="2"/>
                        </a:rPr>
                        <a:t>Koosje</a:t>
                      </a:r>
                      <a:r>
                        <a:rPr lang="nl-NL" sz="800" baseline="0" dirty="0" smtClean="0">
                          <a:sym typeface="Wingdings" pitchFamily="2" charset="2"/>
                        </a:rPr>
                        <a:t> </a:t>
                      </a:r>
                      <a:r>
                        <a:rPr lang="nl-NL" sz="800" baseline="0" dirty="0" err="1" smtClean="0">
                          <a:sym typeface="Wingdings" pitchFamily="2" charset="2"/>
                        </a:rPr>
                        <a:t>Reens</a:t>
                      </a:r>
                      <a:r>
                        <a:rPr lang="nl-NL" sz="800" baseline="0" dirty="0" smtClean="0">
                          <a:sym typeface="Wingdings" pitchFamily="2" charset="2"/>
                        </a:rPr>
                        <a:t> 19-7-1918/30-9-1942 </a:t>
                      </a:r>
                      <a:r>
                        <a:rPr lang="nl-NL" sz="800" baseline="0" dirty="0" smtClean="0">
                          <a:solidFill>
                            <a:srgbClr val="FF0000"/>
                          </a:solidFill>
                          <a:sym typeface="Wingdings" pitchFamily="2" charset="2"/>
                        </a:rPr>
                        <a:t>Auschwitz</a:t>
                      </a:r>
                    </a:p>
                    <a:p>
                      <a:pPr marL="88900" indent="-88900">
                        <a:buFont typeface="Arial" pitchFamily="34" charset="0"/>
                        <a:buChar char="•"/>
                      </a:pPr>
                      <a:r>
                        <a:rPr lang="nl-NL" sz="800" baseline="0" dirty="0" smtClean="0">
                          <a:sym typeface="Wingdings" pitchFamily="2" charset="2"/>
                        </a:rPr>
                        <a:t>Jonas </a:t>
                      </a:r>
                      <a:r>
                        <a:rPr lang="nl-NL" sz="800" baseline="0" dirty="0" err="1" smtClean="0">
                          <a:sym typeface="Wingdings" pitchFamily="2" charset="2"/>
                        </a:rPr>
                        <a:t>Reens</a:t>
                      </a:r>
                      <a:r>
                        <a:rPr lang="nl-NL" sz="800" baseline="0" dirty="0" smtClean="0">
                          <a:sym typeface="Wingdings" pitchFamily="2" charset="2"/>
                        </a:rPr>
                        <a:t> 19-11-1921/9-10-1941 </a:t>
                      </a:r>
                      <a:r>
                        <a:rPr lang="nl-NL" sz="800" baseline="0" dirty="0" smtClean="0">
                          <a:solidFill>
                            <a:srgbClr val="FF0000"/>
                          </a:solidFill>
                          <a:sym typeface="Wingdings" pitchFamily="2" charset="2"/>
                        </a:rPr>
                        <a:t>Mauthausen</a:t>
                      </a:r>
                    </a:p>
                    <a:p>
                      <a:endParaRPr lang="nl-NL" sz="800" dirty="0" smtClean="0"/>
                    </a:p>
                  </a:txBody>
                  <a:tcPr/>
                </a:tc>
                <a:tc>
                  <a:txBody>
                    <a:bodyPr/>
                    <a:lstStyle/>
                    <a:p>
                      <a:pPr>
                        <a:buFont typeface="Wingdings"/>
                        <a:buNone/>
                      </a:pPr>
                      <a:r>
                        <a:rPr lang="nl-NL" sz="800" b="0" kern="1200" dirty="0" smtClean="0">
                          <a:solidFill>
                            <a:schemeClr val="tx1"/>
                          </a:solidFill>
                          <a:latin typeface="+mn-lt"/>
                          <a:ea typeface="+mn-ea"/>
                          <a:cs typeface="+mn-cs"/>
                          <a:sym typeface="Wingdings" pitchFamily="2" charset="2"/>
                        </a:rPr>
                        <a:t>Aaltje </a:t>
                      </a:r>
                      <a:r>
                        <a:rPr lang="nl-NL" sz="800" b="0" kern="1200" dirty="0" err="1" smtClean="0">
                          <a:solidFill>
                            <a:schemeClr val="tx1"/>
                          </a:solidFill>
                          <a:latin typeface="+mn-lt"/>
                          <a:ea typeface="+mn-ea"/>
                          <a:cs typeface="+mn-cs"/>
                          <a:sym typeface="Wingdings" pitchFamily="2" charset="2"/>
                        </a:rPr>
                        <a:t>Buijtekant-de</a:t>
                      </a:r>
                      <a:r>
                        <a:rPr lang="nl-NL" sz="800" b="0" kern="1200" dirty="0" smtClean="0">
                          <a:solidFill>
                            <a:schemeClr val="tx1"/>
                          </a:solidFill>
                          <a:latin typeface="+mn-lt"/>
                          <a:ea typeface="+mn-ea"/>
                          <a:cs typeface="+mn-cs"/>
                          <a:sym typeface="Wingdings" pitchFamily="2" charset="2"/>
                        </a:rPr>
                        <a:t> Vries </a:t>
                      </a:r>
                    </a:p>
                    <a:p>
                      <a:pPr marL="88900" indent="-88900">
                        <a:buFont typeface="Arial" pitchFamily="34" charset="0"/>
                        <a:buChar char="•"/>
                      </a:pPr>
                      <a:r>
                        <a:rPr lang="nl-NL" sz="800" b="1" kern="1200" dirty="0" smtClean="0">
                          <a:solidFill>
                            <a:schemeClr val="tx1"/>
                          </a:solidFill>
                          <a:latin typeface="+mn-lt"/>
                          <a:ea typeface="+mn-ea"/>
                          <a:cs typeface="+mn-cs"/>
                          <a:sym typeface="Wingdings" pitchFamily="2" charset="2"/>
                        </a:rPr>
                        <a:t>kind</a:t>
                      </a:r>
                    </a:p>
                    <a:p>
                      <a:pPr marL="88900" indent="-88900">
                        <a:buFont typeface="Arial" pitchFamily="34" charset="0"/>
                        <a:buChar char="•"/>
                      </a:pPr>
                      <a:r>
                        <a:rPr lang="nl-NL" sz="800" b="1" kern="1200" dirty="0" smtClean="0">
                          <a:solidFill>
                            <a:schemeClr val="tx1"/>
                          </a:solidFill>
                          <a:latin typeface="+mn-lt"/>
                          <a:ea typeface="+mn-ea"/>
                          <a:cs typeface="+mn-cs"/>
                          <a:sym typeface="Wingdings" pitchFamily="2" charset="2"/>
                        </a:rPr>
                        <a:t>kind</a:t>
                      </a:r>
                      <a:endParaRPr lang="nl-NL" sz="800" b="1" dirty="0" smtClean="0"/>
                    </a:p>
                    <a:p>
                      <a:pPr>
                        <a:buFont typeface="Wingdings"/>
                        <a:buNone/>
                      </a:pPr>
                      <a:r>
                        <a:rPr lang="nl-NL" sz="800" dirty="0" err="1" smtClean="0"/>
                        <a:t>Schoontje</a:t>
                      </a:r>
                      <a:endParaRPr lang="nl-NL" sz="800" dirty="0" smtClean="0"/>
                    </a:p>
                    <a:p>
                      <a:pPr marL="90488" indent="-90488">
                        <a:buFont typeface="Arial" pitchFamily="34" charset="0"/>
                        <a:buChar char="•"/>
                      </a:pPr>
                      <a:r>
                        <a:rPr lang="nl-NL" sz="800" dirty="0" smtClean="0"/>
                        <a:t>Paul</a:t>
                      </a:r>
                      <a:r>
                        <a:rPr lang="nl-NL" sz="800" baseline="0" dirty="0" smtClean="0"/>
                        <a:t> Kops</a:t>
                      </a:r>
                    </a:p>
                    <a:p>
                      <a:pPr marL="90488" indent="-90488">
                        <a:buFont typeface="Arial" pitchFamily="34" charset="0"/>
                        <a:buChar char="•"/>
                      </a:pPr>
                      <a:r>
                        <a:rPr lang="nl-NL" sz="800" baseline="0" dirty="0" smtClean="0">
                          <a:solidFill>
                            <a:srgbClr val="0070C0"/>
                          </a:solidFill>
                        </a:rPr>
                        <a:t>Bob Kops .../</a:t>
                      </a:r>
                      <a:r>
                        <a:rPr lang="nl-NL" sz="800" kern="1200" baseline="0" dirty="0" smtClean="0">
                          <a:solidFill>
                            <a:srgbClr val="0070C0"/>
                          </a:solidFill>
                          <a:latin typeface="+mn-lt"/>
                          <a:ea typeface="+mn-ea"/>
                          <a:cs typeface="+mn-cs"/>
                        </a:rPr>
                        <a:t>11 oktober 1987</a:t>
                      </a:r>
                    </a:p>
                    <a:p>
                      <a:pPr>
                        <a:buFont typeface="Wingdings"/>
                        <a:buNone/>
                      </a:pPr>
                      <a:r>
                        <a:rPr lang="nl-NL" sz="800" dirty="0" smtClean="0"/>
                        <a:t>Sara Korper</a:t>
                      </a:r>
                    </a:p>
                    <a:p>
                      <a:pPr marL="90488" indent="-90488">
                        <a:buFont typeface="Arial" pitchFamily="34" charset="0"/>
                        <a:buChar char="•"/>
                      </a:pPr>
                      <a:r>
                        <a:rPr lang="nl-NL" sz="800" dirty="0" err="1" smtClean="0"/>
                        <a:t>Else</a:t>
                      </a:r>
                      <a:r>
                        <a:rPr lang="nl-NL" sz="800" dirty="0" smtClean="0"/>
                        <a:t> </a:t>
                      </a:r>
                      <a:r>
                        <a:rPr lang="nl-NL" sz="800" dirty="0" err="1" smtClean="0"/>
                        <a:t>Katy</a:t>
                      </a:r>
                      <a:r>
                        <a:rPr lang="nl-NL" sz="800" dirty="0" smtClean="0"/>
                        <a:t> </a:t>
                      </a:r>
                      <a:r>
                        <a:rPr lang="nl-NL" sz="800" dirty="0" err="1" smtClean="0"/>
                        <a:t>Jaspers</a:t>
                      </a:r>
                      <a:endParaRPr lang="nl-NL" sz="800" dirty="0" smtClean="0"/>
                    </a:p>
                    <a:p>
                      <a:pPr marL="90488" indent="-90488">
                        <a:buFont typeface="Arial" pitchFamily="34" charset="0"/>
                        <a:buChar char="•"/>
                      </a:pPr>
                      <a:r>
                        <a:rPr lang="nl-NL" sz="800" baseline="0" dirty="0" smtClean="0"/>
                        <a:t>Alfred </a:t>
                      </a:r>
                      <a:r>
                        <a:rPr lang="nl-NL" sz="800" baseline="0" dirty="0" err="1" smtClean="0"/>
                        <a:t>Jaspers</a:t>
                      </a:r>
                      <a:endParaRPr lang="nl-NL" sz="800" baseline="0" dirty="0" smtClean="0"/>
                    </a:p>
                    <a:p>
                      <a:pPr marL="90488" indent="-90488">
                        <a:buFont typeface="Arial" pitchFamily="34" charset="0"/>
                        <a:buChar char="•"/>
                      </a:pPr>
                      <a:r>
                        <a:rPr lang="nl-NL" sz="800" baseline="0" dirty="0" err="1" smtClean="0"/>
                        <a:t>Robby</a:t>
                      </a:r>
                      <a:r>
                        <a:rPr lang="nl-NL" sz="800" baseline="0" dirty="0" smtClean="0"/>
                        <a:t> Gerrit </a:t>
                      </a:r>
                      <a:r>
                        <a:rPr lang="nl-NL" sz="800" baseline="0" dirty="0" err="1" smtClean="0"/>
                        <a:t>Jaspers</a:t>
                      </a:r>
                      <a:r>
                        <a:rPr lang="nl-NL" sz="800" baseline="0" dirty="0" smtClean="0"/>
                        <a:t> 28-5-1946/5-6-1946</a:t>
                      </a:r>
                      <a:endParaRPr lang="nl-NL" sz="800" dirty="0" smtClean="0"/>
                    </a:p>
                    <a:p>
                      <a:pPr>
                        <a:buFont typeface="Wingdings"/>
                        <a:buNone/>
                      </a:pPr>
                      <a:r>
                        <a:rPr lang="nl-NL" sz="800" dirty="0" smtClean="0"/>
                        <a:t>Wolf  Korper</a:t>
                      </a:r>
                    </a:p>
                    <a:p>
                      <a:pPr marL="90488" indent="-90488">
                        <a:buFont typeface="Arial" pitchFamily="34" charset="0"/>
                        <a:buChar char="•"/>
                      </a:pPr>
                      <a:r>
                        <a:rPr lang="nl-NL" sz="800" baseline="0" dirty="0" smtClean="0"/>
                        <a:t>Bernard Aron Korper</a:t>
                      </a:r>
                    </a:p>
                    <a:p>
                      <a:pPr marL="90488" indent="-90488">
                        <a:buFont typeface="Arial" pitchFamily="34" charset="0"/>
                        <a:buChar char="•"/>
                      </a:pPr>
                      <a:r>
                        <a:rPr lang="nl-NL" sz="800" baseline="0" dirty="0" smtClean="0"/>
                        <a:t>Albert Louis Korper</a:t>
                      </a:r>
                    </a:p>
                    <a:p>
                      <a:pPr marL="90488" indent="-90488">
                        <a:buFont typeface="Arial" pitchFamily="34" charset="0"/>
                        <a:buChar char="•"/>
                      </a:pPr>
                      <a:r>
                        <a:rPr lang="nl-NL" sz="800" baseline="0" dirty="0" smtClean="0">
                          <a:solidFill>
                            <a:srgbClr val="0070C0"/>
                          </a:solidFill>
                        </a:rPr>
                        <a:t>Mia </a:t>
                      </a:r>
                      <a:r>
                        <a:rPr lang="nl-NL" sz="800" baseline="0" dirty="0" err="1" smtClean="0">
                          <a:solidFill>
                            <a:srgbClr val="0070C0"/>
                          </a:solidFill>
                        </a:rPr>
                        <a:t>Rosalia</a:t>
                      </a:r>
                      <a:r>
                        <a:rPr lang="nl-NL" sz="800" baseline="0" dirty="0" smtClean="0">
                          <a:solidFill>
                            <a:srgbClr val="0070C0"/>
                          </a:solidFill>
                        </a:rPr>
                        <a:t> Korper 14-6-1943/28-1-1947</a:t>
                      </a:r>
                      <a:endParaRPr lang="nl-NL" sz="800" dirty="0" smtClean="0">
                        <a:solidFill>
                          <a:srgbClr val="0070C0"/>
                        </a:solidFill>
                      </a:endParaRPr>
                    </a:p>
                    <a:p>
                      <a:pPr>
                        <a:buFont typeface="Wingdings"/>
                        <a:buNone/>
                      </a:pPr>
                      <a:r>
                        <a:rPr lang="nl-NL" sz="800" dirty="0" smtClean="0"/>
                        <a:t>Barend</a:t>
                      </a:r>
                    </a:p>
                    <a:p>
                      <a:pPr marL="90488" indent="-90488">
                        <a:buFont typeface="Arial" pitchFamily="34" charset="0"/>
                        <a:buChar char="•"/>
                      </a:pPr>
                      <a:r>
                        <a:rPr lang="nl-NL" sz="800" dirty="0" smtClean="0"/>
                        <a:t>Mary Korper</a:t>
                      </a:r>
                      <a:endParaRPr lang="nl-NL" sz="800" baseline="0" dirty="0" smtClean="0"/>
                    </a:p>
                    <a:p>
                      <a:pPr marL="90488" indent="-90488">
                        <a:buFont typeface="Arial" pitchFamily="34" charset="0"/>
                        <a:buChar char="•"/>
                      </a:pPr>
                      <a:r>
                        <a:rPr lang="nl-NL" sz="800" baseline="0" dirty="0" smtClean="0"/>
                        <a:t>Eddy Louis Korper</a:t>
                      </a:r>
                    </a:p>
                    <a:p>
                      <a:pPr marL="90488" indent="-90488">
                        <a:buFont typeface="Arial" pitchFamily="34" charset="0"/>
                        <a:buChar char="•"/>
                      </a:pPr>
                      <a:r>
                        <a:rPr lang="nl-NL" sz="800" baseline="0" dirty="0" smtClean="0"/>
                        <a:t>Albert Korper</a:t>
                      </a:r>
                      <a:endParaRPr lang="nl-NL" sz="800" dirty="0" smtClean="0"/>
                    </a:p>
                    <a:p>
                      <a:pPr>
                        <a:buFont typeface="Wingdings"/>
                        <a:buNone/>
                      </a:pPr>
                      <a:r>
                        <a:rPr lang="nl-NL" sz="800" dirty="0" smtClean="0"/>
                        <a:t>Heintje </a:t>
                      </a:r>
                      <a:r>
                        <a:rPr lang="nl-NL" sz="800" dirty="0" err="1" smtClean="0"/>
                        <a:t>Wertheijm</a:t>
                      </a:r>
                      <a:endParaRPr lang="nl-NL" sz="800" dirty="0" smtClean="0"/>
                    </a:p>
                    <a:p>
                      <a:pPr marL="90488" indent="-90488">
                        <a:buFont typeface="Arial" pitchFamily="34" charset="0"/>
                        <a:buChar char="•"/>
                      </a:pPr>
                      <a:r>
                        <a:rPr lang="nl-NL" sz="800" dirty="0" err="1" smtClean="0"/>
                        <a:t>Betty</a:t>
                      </a:r>
                      <a:r>
                        <a:rPr lang="nl-NL" sz="800" dirty="0" smtClean="0"/>
                        <a:t> </a:t>
                      </a:r>
                      <a:r>
                        <a:rPr lang="nl-NL" sz="800" dirty="0" err="1" smtClean="0"/>
                        <a:t>Wertheijm</a:t>
                      </a:r>
                      <a:r>
                        <a:rPr lang="nl-NL" sz="800" baseline="0" dirty="0" smtClean="0"/>
                        <a:t> 24-3-1941/21-5-1943 </a:t>
                      </a:r>
                      <a:r>
                        <a:rPr lang="nl-NL" sz="800" baseline="0" dirty="0" smtClean="0">
                          <a:solidFill>
                            <a:srgbClr val="FF0000"/>
                          </a:solidFill>
                        </a:rPr>
                        <a:t>Sobibor</a:t>
                      </a:r>
                      <a:endParaRPr lang="nl-NL" sz="800" dirty="0" smtClean="0"/>
                    </a:p>
                    <a:p>
                      <a:pPr marL="0" marR="0" indent="0" algn="l" defTabSz="914400" rtl="0" eaLnBrk="1" fontAlgn="auto" latinLnBrk="0" hangingPunct="1">
                        <a:lnSpc>
                          <a:spcPct val="100000"/>
                        </a:lnSpc>
                        <a:spcBef>
                          <a:spcPts val="0"/>
                        </a:spcBef>
                        <a:spcAft>
                          <a:spcPts val="0"/>
                        </a:spcAft>
                        <a:buClrTx/>
                        <a:buSzTx/>
                        <a:buFont typeface="Wingdings"/>
                        <a:buNone/>
                        <a:tabLst/>
                        <a:defRPr/>
                      </a:pPr>
                      <a:r>
                        <a:rPr lang="nl-NL" sz="800" dirty="0" smtClean="0"/>
                        <a:t>Hartog Schrijver </a:t>
                      </a:r>
                      <a:endParaRPr lang="nl-NL" sz="800" kern="1200" dirty="0" smtClean="0">
                        <a:solidFill>
                          <a:schemeClr val="tx1"/>
                        </a:solidFill>
                        <a:latin typeface="+mn-lt"/>
                        <a:ea typeface="+mn-ea"/>
                        <a:cs typeface="+mn-cs"/>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b="0" kern="1200" dirty="0" err="1" smtClean="0">
                          <a:solidFill>
                            <a:srgbClr val="0070C0"/>
                          </a:solidFill>
                          <a:latin typeface="+mn-lt"/>
                          <a:ea typeface="+mn-ea"/>
                          <a:cs typeface="+mn-cs"/>
                        </a:rPr>
                        <a:t>Fia</a:t>
                      </a:r>
                      <a:r>
                        <a:rPr lang="nl-NL" sz="800" b="0" kern="1200" dirty="0" smtClean="0">
                          <a:solidFill>
                            <a:srgbClr val="0070C0"/>
                          </a:solidFill>
                          <a:latin typeface="+mn-lt"/>
                          <a:ea typeface="+mn-ea"/>
                          <a:cs typeface="+mn-cs"/>
                        </a:rPr>
                        <a:t> Esther </a:t>
                      </a:r>
                      <a:r>
                        <a:rPr lang="nl-NL" sz="800" b="0" kern="1200" dirty="0" err="1" smtClean="0">
                          <a:solidFill>
                            <a:srgbClr val="0070C0"/>
                          </a:solidFill>
                          <a:latin typeface="+mn-lt"/>
                          <a:ea typeface="+mn-ea"/>
                          <a:cs typeface="+mn-cs"/>
                        </a:rPr>
                        <a:t>Wijdenes-Schrijver</a:t>
                      </a:r>
                      <a:r>
                        <a:rPr lang="nl-NL" sz="800" b="0" kern="1200" dirty="0" smtClean="0">
                          <a:solidFill>
                            <a:srgbClr val="0070C0"/>
                          </a:solidFill>
                          <a:latin typeface="+mn-lt"/>
                          <a:ea typeface="+mn-ea"/>
                          <a:cs typeface="+mn-cs"/>
                        </a:rPr>
                        <a:t> (overlevende</a:t>
                      </a:r>
                      <a:r>
                        <a:rPr lang="nl-NL" sz="800" kern="1200" dirty="0" smtClean="0">
                          <a:solidFill>
                            <a:srgbClr val="0070C0"/>
                          </a:solidFill>
                          <a:latin typeface="+mn-lt"/>
                          <a:ea typeface="+mn-ea"/>
                          <a:cs typeface="+mn-cs"/>
                        </a:rPr>
                        <a:t>)</a:t>
                      </a:r>
                    </a:p>
                    <a:p>
                      <a:pPr>
                        <a:buFont typeface="Wingdings"/>
                        <a:buNone/>
                      </a:pPr>
                      <a:r>
                        <a:rPr lang="nl-NL" sz="800" dirty="0" err="1" smtClean="0"/>
                        <a:t>Mina-Bloemendaal-Cohen</a:t>
                      </a:r>
                      <a:endParaRPr lang="nl-NL" sz="800" dirty="0" smtClean="0"/>
                    </a:p>
                    <a:p>
                      <a:pPr marL="88900" indent="-88900">
                        <a:buFont typeface="Arial" pitchFamily="34" charset="0"/>
                        <a:buChar char="•"/>
                      </a:pPr>
                      <a:r>
                        <a:rPr lang="nl-NL" sz="800" dirty="0" smtClean="0"/>
                        <a:t>Benjamin</a:t>
                      </a:r>
                      <a:r>
                        <a:rPr lang="nl-NL" sz="800" baseline="0" dirty="0" smtClean="0"/>
                        <a:t> Mozes Bloemendaal 20-10-1940/25-1-1942 (1 </a:t>
                      </a:r>
                      <a:r>
                        <a:rPr lang="nl-NL" sz="800" baseline="0" dirty="0" err="1" smtClean="0"/>
                        <a:t>jr</a:t>
                      </a:r>
                      <a:r>
                        <a:rPr lang="nl-NL" sz="800" baseline="0" dirty="0" smtClean="0"/>
                        <a:t>)</a:t>
                      </a:r>
                      <a:endParaRPr lang="nl-NL" sz="800" dirty="0" smtClean="0"/>
                    </a:p>
                    <a:p>
                      <a:pPr marL="88900" indent="-88900">
                        <a:buFont typeface="Arial" pitchFamily="34" charset="0"/>
                        <a:buChar char="•"/>
                      </a:pPr>
                      <a:r>
                        <a:rPr lang="nl-NL" sz="800" dirty="0" smtClean="0"/>
                        <a:t>Rachel Bloemendaal 17-9-1939/19-10-1942 </a:t>
                      </a:r>
                      <a:r>
                        <a:rPr lang="nl-NL" sz="800" dirty="0" err="1" smtClean="0">
                          <a:solidFill>
                            <a:srgbClr val="FF0000"/>
                          </a:solidFill>
                        </a:rPr>
                        <a:t>Auschwitz</a:t>
                      </a:r>
                      <a:endParaRPr lang="nl-NL" sz="800" dirty="0"/>
                    </a:p>
                  </a:txBody>
                  <a:tcPr/>
                </a:tc>
                <a:tc>
                  <a:txBody>
                    <a:bodyPr/>
                    <a:lstStyle/>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txBody>
                  <a:tcPr/>
                </a:tc>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189754" y="567401"/>
            <a:ext cx="2447424" cy="283504"/>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p:cNvSpPr/>
          <p:nvPr/>
        </p:nvSpPr>
        <p:spPr>
          <a:xfrm>
            <a:off x="211420" y="847921"/>
            <a:ext cx="2430248" cy="368669"/>
          </a:xfrm>
          <a:prstGeom prst="rect">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p:cNvSpPr/>
          <p:nvPr/>
        </p:nvSpPr>
        <p:spPr>
          <a:xfrm>
            <a:off x="192882" y="1216221"/>
            <a:ext cx="2448006" cy="603619"/>
          </a:xfrm>
          <a:prstGeom prst="rect">
            <a:avLst/>
          </a:prstGeom>
          <a:solidFill>
            <a:srgbClr val="0070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p:cNvSpPr/>
          <p:nvPr/>
        </p:nvSpPr>
        <p:spPr>
          <a:xfrm>
            <a:off x="205070" y="1819472"/>
            <a:ext cx="2442726" cy="726502"/>
          </a:xfrm>
          <a:prstGeom prst="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p:cNvSpPr/>
          <p:nvPr/>
        </p:nvSpPr>
        <p:spPr>
          <a:xfrm>
            <a:off x="204788" y="2545398"/>
            <a:ext cx="2448765" cy="1093288"/>
          </a:xfrm>
          <a:prstGeom prst="rect">
            <a:avLst/>
          </a:prstGeom>
          <a:solidFill>
            <a:srgbClr val="7030A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p:cNvSpPr/>
          <p:nvPr/>
        </p:nvSpPr>
        <p:spPr>
          <a:xfrm>
            <a:off x="195824" y="3639091"/>
            <a:ext cx="2448765" cy="1425967"/>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p:cNvSpPr/>
          <p:nvPr/>
        </p:nvSpPr>
        <p:spPr>
          <a:xfrm>
            <a:off x="204788" y="5207917"/>
            <a:ext cx="2448765" cy="1093288"/>
          </a:xfrm>
          <a:prstGeom prst="rect">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p:cNvSpPr/>
          <p:nvPr/>
        </p:nvSpPr>
        <p:spPr>
          <a:xfrm>
            <a:off x="200024" y="6300787"/>
            <a:ext cx="2448765" cy="2476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p:cNvSpPr/>
          <p:nvPr/>
        </p:nvSpPr>
        <p:spPr>
          <a:xfrm>
            <a:off x="204225" y="6543676"/>
            <a:ext cx="2448765" cy="16668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p:cNvSpPr/>
          <p:nvPr/>
        </p:nvSpPr>
        <p:spPr>
          <a:xfrm>
            <a:off x="196383" y="5067300"/>
            <a:ext cx="2448765" cy="14287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p:cNvSpPr/>
          <p:nvPr/>
        </p:nvSpPr>
        <p:spPr>
          <a:xfrm>
            <a:off x="2662514" y="418564"/>
            <a:ext cx="2590804" cy="3170099"/>
          </a:xfrm>
          <a:prstGeom prst="rect">
            <a:avLst/>
          </a:prstGeom>
          <a:solidFill>
            <a:srgbClr val="7030A0">
              <a:alpha val="20000"/>
            </a:srgbClr>
          </a:solidFill>
        </p:spPr>
        <p:txBody>
          <a:bodyPr wrap="square">
            <a:spAutoFit/>
          </a:bodyPr>
          <a:lstStyle/>
          <a:p>
            <a:r>
              <a:rPr lang="nl-NL" sz="800" dirty="0" smtClean="0">
                <a:sym typeface="Wingdings" pitchFamily="2" charset="2"/>
              </a:rPr>
              <a:t>Simon Korper</a:t>
            </a:r>
          </a:p>
          <a:p>
            <a:pPr marL="88900" indent="-88900">
              <a:buFont typeface="Arial" pitchFamily="34" charset="0"/>
              <a:buChar char="•"/>
            </a:pPr>
            <a:r>
              <a:rPr lang="nl-NL" sz="800" dirty="0" smtClean="0">
                <a:sym typeface="Wingdings" pitchFamily="2" charset="2"/>
              </a:rPr>
              <a:t>David Korper 31-1-1915/1-8-1941 </a:t>
            </a:r>
            <a:r>
              <a:rPr lang="nl-NL" sz="800" dirty="0" err="1" smtClean="0">
                <a:solidFill>
                  <a:srgbClr val="FF0000"/>
                </a:solidFill>
                <a:sym typeface="Wingdings" pitchFamily="2" charset="2"/>
              </a:rPr>
              <a:t>Mauthausen</a:t>
            </a:r>
            <a:endParaRPr lang="nl-NL" sz="800" dirty="0" smtClean="0">
              <a:solidFill>
                <a:srgbClr val="FF0000"/>
              </a:solidFill>
              <a:sym typeface="Wingdings" pitchFamily="2" charset="2"/>
            </a:endParaRPr>
          </a:p>
          <a:p>
            <a:pPr marL="88900" indent="-88900">
              <a:buFont typeface="Arial" pitchFamily="34" charset="0"/>
              <a:buChar char="•"/>
            </a:pPr>
            <a:r>
              <a:rPr lang="nl-NL" sz="800" dirty="0" smtClean="0">
                <a:solidFill>
                  <a:srgbClr val="0070C0"/>
                </a:solidFill>
                <a:sym typeface="Wingdings" pitchFamily="2" charset="2"/>
              </a:rPr>
              <a:t>Duifje Korper 6-8-1917/1-5-2007</a:t>
            </a:r>
          </a:p>
          <a:p>
            <a:r>
              <a:rPr lang="nl-NL" sz="800" dirty="0" smtClean="0"/>
              <a:t>Wolf</a:t>
            </a:r>
            <a:r>
              <a:rPr lang="nl-NL" sz="800" dirty="0" smtClean="0">
                <a:sym typeface="Wingdings" pitchFamily="2" charset="2"/>
              </a:rPr>
              <a:t> Korper met Duifje Roe</a:t>
            </a:r>
            <a:endParaRPr lang="nl-NL" sz="800" dirty="0" smtClean="0"/>
          </a:p>
          <a:p>
            <a:pPr marL="88900" indent="-88900">
              <a:buFont typeface="Arial" pitchFamily="34" charset="0"/>
              <a:buChar char="•"/>
              <a:defRPr/>
            </a:pPr>
            <a:r>
              <a:rPr lang="nl-NL" sz="800" dirty="0" smtClean="0">
                <a:sym typeface="Wingdings" pitchFamily="2" charset="2"/>
              </a:rPr>
              <a:t>Meijer Korper 25-11-1921/10-10-1937</a:t>
            </a:r>
            <a:endParaRPr lang="nl-NL" sz="800" dirty="0" smtClean="0"/>
          </a:p>
          <a:p>
            <a:pPr marL="88900" indent="-88900">
              <a:buFont typeface="Arial" pitchFamily="34" charset="0"/>
              <a:buChar char="•"/>
            </a:pPr>
            <a:r>
              <a:rPr lang="nl-NL" sz="800" dirty="0" smtClean="0">
                <a:solidFill>
                  <a:srgbClr val="0070C0"/>
                </a:solidFill>
                <a:sym typeface="Wingdings" pitchFamily="2" charset="2"/>
              </a:rPr>
              <a:t>Levie (Lou) Korper 25 juni 1923/juli 2002 (Amersfoort) </a:t>
            </a:r>
          </a:p>
          <a:p>
            <a:r>
              <a:rPr lang="nl-NL" sz="800" dirty="0" smtClean="0">
                <a:solidFill>
                  <a:srgbClr val="0070C0"/>
                </a:solidFill>
              </a:rPr>
              <a:t>Wolf</a:t>
            </a:r>
            <a:r>
              <a:rPr lang="nl-NL" sz="800" dirty="0" smtClean="0">
                <a:solidFill>
                  <a:srgbClr val="0070C0"/>
                </a:solidFill>
                <a:sym typeface="Wingdings" pitchFamily="2" charset="2"/>
              </a:rPr>
              <a:t> Korper met Maria Hol</a:t>
            </a:r>
            <a:endParaRPr lang="nl-NL" sz="800" dirty="0" smtClean="0">
              <a:solidFill>
                <a:srgbClr val="0070C0"/>
              </a:solidFill>
            </a:endParaRPr>
          </a:p>
          <a:p>
            <a:pPr marL="88900" indent="-88900">
              <a:buFont typeface="Arial" pitchFamily="34" charset="0"/>
              <a:buChar char="•"/>
            </a:pPr>
            <a:r>
              <a:rPr lang="nl-NL" sz="800" dirty="0" smtClean="0">
                <a:solidFill>
                  <a:srgbClr val="0070C0"/>
                </a:solidFill>
                <a:sym typeface="Wingdings" pitchFamily="2" charset="2"/>
              </a:rPr>
              <a:t>Wolf Korper</a:t>
            </a:r>
          </a:p>
          <a:p>
            <a:pPr marL="88900" indent="-88900">
              <a:buFont typeface="Arial" pitchFamily="34" charset="0"/>
              <a:buChar char="•"/>
            </a:pPr>
            <a:r>
              <a:rPr lang="nl-NL" sz="800" dirty="0" smtClean="0">
                <a:solidFill>
                  <a:srgbClr val="0070C0"/>
                </a:solidFill>
                <a:sym typeface="Wingdings" pitchFamily="2" charset="2"/>
              </a:rPr>
              <a:t>Ria Cornelia </a:t>
            </a:r>
            <a:r>
              <a:rPr lang="nl-NL" sz="800" dirty="0" err="1" smtClean="0">
                <a:solidFill>
                  <a:srgbClr val="0070C0"/>
                </a:solidFill>
                <a:sym typeface="Wingdings" pitchFamily="2" charset="2"/>
              </a:rPr>
              <a:t>Gerritje</a:t>
            </a:r>
            <a:endParaRPr lang="nl-NL" sz="800" dirty="0" smtClean="0">
              <a:solidFill>
                <a:srgbClr val="0070C0"/>
              </a:solidFill>
              <a:sym typeface="Wingdings" pitchFamily="2" charset="2"/>
            </a:endParaRPr>
          </a:p>
          <a:p>
            <a:pPr marL="88900" indent="-88900">
              <a:buFont typeface="Arial" pitchFamily="34" charset="0"/>
              <a:buChar char="•"/>
            </a:pPr>
            <a:r>
              <a:rPr lang="nl-NL" sz="800" dirty="0" smtClean="0">
                <a:solidFill>
                  <a:srgbClr val="0070C0"/>
                </a:solidFill>
                <a:sym typeface="Wingdings" pitchFamily="2" charset="2"/>
              </a:rPr>
              <a:t>Gerda Sonja Korper</a:t>
            </a:r>
            <a:endParaRPr lang="nl-NL" sz="800" dirty="0" smtClean="0">
              <a:solidFill>
                <a:srgbClr val="0070C0"/>
              </a:solidFill>
            </a:endParaRPr>
          </a:p>
          <a:p>
            <a:r>
              <a:rPr lang="nl-NL" sz="800" dirty="0" smtClean="0"/>
              <a:t>Jacob  Korper</a:t>
            </a:r>
          </a:p>
          <a:p>
            <a:pPr marL="88900" indent="-88900">
              <a:buFont typeface="Arial" pitchFamily="34" charset="0"/>
              <a:buChar char="•"/>
            </a:pPr>
            <a:r>
              <a:rPr lang="nl-NL" sz="800" dirty="0" smtClean="0"/>
              <a:t>Meijer Korper 4-2-1931/15-10-1942 </a:t>
            </a:r>
            <a:r>
              <a:rPr lang="nl-NL" sz="800" dirty="0" err="1" smtClean="0">
                <a:solidFill>
                  <a:srgbClr val="FF0000"/>
                </a:solidFill>
              </a:rPr>
              <a:t>Auschwitz</a:t>
            </a:r>
            <a:endParaRPr lang="nl-NL" sz="800" dirty="0" smtClean="0">
              <a:solidFill>
                <a:srgbClr val="FF0000"/>
              </a:solidFill>
            </a:endParaRPr>
          </a:p>
          <a:p>
            <a:pPr marL="88900" indent="-88900">
              <a:buFont typeface="Arial" pitchFamily="34" charset="0"/>
              <a:buChar char="•"/>
            </a:pPr>
            <a:r>
              <a:rPr lang="nl-NL" sz="800" dirty="0" smtClean="0"/>
              <a:t>Elisabeth Korper 14-6-1933/15-10-1942 </a:t>
            </a:r>
            <a:r>
              <a:rPr lang="nl-NL" sz="800" dirty="0" err="1" smtClean="0">
                <a:solidFill>
                  <a:srgbClr val="FF0000"/>
                </a:solidFill>
                <a:sym typeface="Wingdings" pitchFamily="2" charset="2"/>
              </a:rPr>
              <a:t>Auschwitz</a:t>
            </a:r>
            <a:endParaRPr lang="nl-NL" sz="800" dirty="0" smtClean="0"/>
          </a:p>
          <a:p>
            <a:r>
              <a:rPr lang="nl-NL" sz="800" dirty="0" smtClean="0"/>
              <a:t>Feitje</a:t>
            </a:r>
            <a:r>
              <a:rPr lang="nl-NL" sz="800" dirty="0" smtClean="0">
                <a:sym typeface="Wingdings" pitchFamily="2" charset="2"/>
              </a:rPr>
              <a:t> Korper (tante Feitje)</a:t>
            </a:r>
            <a:endParaRPr lang="nl-NL" sz="800" dirty="0" smtClean="0"/>
          </a:p>
          <a:p>
            <a:pPr marL="88900" indent="-88900">
              <a:buFont typeface="Arial" pitchFamily="34" charset="0"/>
              <a:buChar char="•"/>
            </a:pPr>
            <a:r>
              <a:rPr lang="nl-NL" sz="800" dirty="0" smtClean="0">
                <a:sym typeface="Wingdings" pitchFamily="2" charset="2"/>
              </a:rPr>
              <a:t>Rebecca Aardewerk 31-3-1924/30-9-1942 </a:t>
            </a:r>
            <a:r>
              <a:rPr lang="nl-NL" sz="800" dirty="0" err="1" smtClean="0">
                <a:solidFill>
                  <a:srgbClr val="FF0000"/>
                </a:solidFill>
                <a:sym typeface="Wingdings" pitchFamily="2" charset="2"/>
              </a:rPr>
              <a:t>Auschwitz</a:t>
            </a:r>
            <a:endParaRPr lang="nl-NL" sz="800" dirty="0" smtClean="0">
              <a:solidFill>
                <a:srgbClr val="FF0000"/>
              </a:solidFill>
              <a:sym typeface="Wingdings" pitchFamily="2" charset="2"/>
            </a:endParaRPr>
          </a:p>
          <a:p>
            <a:pPr marL="88900" indent="-88900">
              <a:buFont typeface="Arial" pitchFamily="34" charset="0"/>
              <a:buChar char="•"/>
            </a:pPr>
            <a:r>
              <a:rPr lang="nl-NL" sz="800" dirty="0" smtClean="0">
                <a:sym typeface="Wingdings" pitchFamily="2" charset="2"/>
              </a:rPr>
              <a:t>Duifje Aardewerk 24-2-1926/30-9-1943 </a:t>
            </a:r>
            <a:r>
              <a:rPr lang="nl-NL" sz="800" dirty="0" err="1" smtClean="0">
                <a:solidFill>
                  <a:srgbClr val="FF0000"/>
                </a:solidFill>
                <a:sym typeface="Wingdings" pitchFamily="2" charset="2"/>
              </a:rPr>
              <a:t>Auschwitz</a:t>
            </a:r>
            <a:endParaRPr lang="nl-NL" sz="800" dirty="0" smtClean="0">
              <a:sym typeface="Wingdings" pitchFamily="2" charset="2"/>
            </a:endParaRPr>
          </a:p>
          <a:p>
            <a:pPr marL="88900" indent="-88900">
              <a:buFont typeface="Arial" pitchFamily="34" charset="0"/>
              <a:buChar char="•"/>
            </a:pPr>
            <a:r>
              <a:rPr lang="nl-NL" sz="800" dirty="0" smtClean="0">
                <a:sym typeface="Wingdings" pitchFamily="2" charset="2"/>
              </a:rPr>
              <a:t>Mozes Aardewerk 1-1-1928/16-4-1943 </a:t>
            </a:r>
            <a:r>
              <a:rPr lang="nl-NL" sz="800" dirty="0" smtClean="0">
                <a:solidFill>
                  <a:srgbClr val="FF0000"/>
                </a:solidFill>
                <a:sym typeface="Wingdings" pitchFamily="2" charset="2"/>
              </a:rPr>
              <a:t>Sobibor</a:t>
            </a:r>
          </a:p>
          <a:p>
            <a:pPr marL="88900" indent="-88900">
              <a:buFont typeface="Arial" pitchFamily="34" charset="0"/>
              <a:buChar char="•"/>
            </a:pPr>
            <a:r>
              <a:rPr lang="nl-NL" sz="800" dirty="0" smtClean="0">
                <a:sym typeface="Wingdings" pitchFamily="2" charset="2"/>
              </a:rPr>
              <a:t>Henriette Aardewerk 2-11-1930/16-4-1943 </a:t>
            </a:r>
            <a:r>
              <a:rPr lang="nl-NL" sz="800" dirty="0" smtClean="0">
                <a:solidFill>
                  <a:srgbClr val="FF0000"/>
                </a:solidFill>
                <a:sym typeface="Wingdings" pitchFamily="2" charset="2"/>
              </a:rPr>
              <a:t>Sobibor</a:t>
            </a:r>
          </a:p>
          <a:p>
            <a:pPr marL="88900" indent="-88900">
              <a:buFont typeface="Arial" pitchFamily="34" charset="0"/>
              <a:buChar char="•"/>
            </a:pPr>
            <a:r>
              <a:rPr lang="nl-NL" sz="800" dirty="0" smtClean="0">
                <a:sym typeface="Wingdings" pitchFamily="2" charset="2"/>
              </a:rPr>
              <a:t>Joop (Jopie) Aardewerk 8-1-1940/26-1-1943 </a:t>
            </a:r>
            <a:r>
              <a:rPr lang="nl-NL" sz="800" dirty="0" err="1" smtClean="0">
                <a:solidFill>
                  <a:srgbClr val="FF0000"/>
                </a:solidFill>
                <a:sym typeface="Wingdings" pitchFamily="2" charset="2"/>
              </a:rPr>
              <a:t>Auschwitz</a:t>
            </a:r>
            <a:endParaRPr lang="nl-NL" sz="800" dirty="0" smtClean="0">
              <a:solidFill>
                <a:srgbClr val="FF0000"/>
              </a:solidFill>
            </a:endParaRPr>
          </a:p>
          <a:p>
            <a:r>
              <a:rPr lang="nl-NL" sz="800" dirty="0" smtClean="0"/>
              <a:t>Esther </a:t>
            </a:r>
            <a:r>
              <a:rPr lang="nl-NL" sz="800" dirty="0" smtClean="0">
                <a:sym typeface="Wingdings" pitchFamily="2" charset="2"/>
              </a:rPr>
              <a:t>Korper</a:t>
            </a:r>
            <a:endParaRPr lang="nl-NL" sz="800" dirty="0" smtClean="0"/>
          </a:p>
          <a:p>
            <a:pPr marL="88900" indent="-88900">
              <a:buFont typeface="Arial" pitchFamily="34" charset="0"/>
              <a:buChar char="•"/>
            </a:pPr>
            <a:r>
              <a:rPr lang="nl-NL" sz="800" dirty="0" smtClean="0">
                <a:sym typeface="Wingdings" pitchFamily="2" charset="2"/>
              </a:rPr>
              <a:t>Joseph Dasberg 4-7-1926/30-4-1943 </a:t>
            </a:r>
            <a:r>
              <a:rPr lang="nl-NL" sz="800" dirty="0" smtClean="0">
                <a:solidFill>
                  <a:srgbClr val="FF0000"/>
                </a:solidFill>
                <a:sym typeface="Wingdings" pitchFamily="2" charset="2"/>
              </a:rPr>
              <a:t>Sobibor</a:t>
            </a:r>
          </a:p>
          <a:p>
            <a:pPr marL="88900" indent="-88900">
              <a:buFont typeface="Arial" pitchFamily="34" charset="0"/>
              <a:buChar char="•"/>
            </a:pPr>
            <a:r>
              <a:rPr lang="nl-NL" sz="800" dirty="0" smtClean="0">
                <a:sym typeface="Wingdings" pitchFamily="2" charset="2"/>
              </a:rPr>
              <a:t>Duifje Dasberg 2-12-1928/11-12-1928</a:t>
            </a:r>
          </a:p>
          <a:p>
            <a:pPr marL="88900" indent="-88900">
              <a:buFont typeface="Arial" pitchFamily="34" charset="0"/>
              <a:buChar char="•"/>
            </a:pPr>
            <a:r>
              <a:rPr lang="nl-NL" sz="800" dirty="0" smtClean="0">
                <a:sym typeface="Wingdings" pitchFamily="2" charset="2"/>
              </a:rPr>
              <a:t>Meijer Dasberg 18-3-1930/30-4-1943 </a:t>
            </a:r>
            <a:r>
              <a:rPr lang="nl-NL" sz="800" dirty="0" smtClean="0">
                <a:solidFill>
                  <a:srgbClr val="FF0000"/>
                </a:solidFill>
                <a:sym typeface="Wingdings" pitchFamily="2" charset="2"/>
              </a:rPr>
              <a:t>Sobibor</a:t>
            </a:r>
            <a:endParaRPr lang="nl-NL" sz="800" dirty="0" smtClean="0">
              <a:sym typeface="Wingdings" pitchFamily="2" charset="2"/>
            </a:endParaRPr>
          </a:p>
          <a:p>
            <a:pPr marL="88900" indent="-88900">
              <a:buFont typeface="Arial" pitchFamily="34" charset="0"/>
              <a:buChar char="•"/>
            </a:pPr>
            <a:r>
              <a:rPr lang="nl-NL" sz="800" dirty="0" smtClean="0">
                <a:sym typeface="Wingdings" pitchFamily="2" charset="2"/>
              </a:rPr>
              <a:t>Joel Dasberg 20-6-1932/30-4-1943 </a:t>
            </a:r>
            <a:r>
              <a:rPr lang="nl-NL" sz="800" dirty="0" smtClean="0">
                <a:solidFill>
                  <a:srgbClr val="FF0000"/>
                </a:solidFill>
                <a:sym typeface="Wingdings" pitchFamily="2" charset="2"/>
              </a:rPr>
              <a:t>Sobibor</a:t>
            </a:r>
          </a:p>
          <a:p>
            <a:pPr marL="88900" indent="-88900">
              <a:buFont typeface="Arial" pitchFamily="34" charset="0"/>
              <a:buChar char="•"/>
            </a:pPr>
            <a:r>
              <a:rPr lang="nl-NL" sz="800" dirty="0" smtClean="0">
                <a:sym typeface="Wingdings" pitchFamily="2" charset="2"/>
              </a:rPr>
              <a:t>Duifje Dasberg 28-7-1939/30-4-1943 </a:t>
            </a:r>
            <a:r>
              <a:rPr lang="nl-NL" sz="800" dirty="0" smtClean="0">
                <a:solidFill>
                  <a:srgbClr val="FF0000"/>
                </a:solidFill>
                <a:sym typeface="Wingdings" pitchFamily="2" charset="2"/>
              </a:rPr>
              <a:t>Sobibor</a:t>
            </a:r>
            <a:endParaRPr lang="nl-NL" sz="800" dirty="0" smtClean="0"/>
          </a:p>
        </p:txBody>
      </p:sp>
      <p:sp>
        <p:nvSpPr>
          <p:cNvPr id="29" name="Tekstvak 28"/>
          <p:cNvSpPr txBox="1"/>
          <p:nvPr/>
        </p:nvSpPr>
        <p:spPr>
          <a:xfrm>
            <a:off x="5244345" y="412376"/>
            <a:ext cx="2250149" cy="1200329"/>
          </a:xfrm>
          <a:prstGeom prst="rect">
            <a:avLst/>
          </a:prstGeom>
          <a:solidFill>
            <a:srgbClr val="7030A0">
              <a:alpha val="20000"/>
            </a:srgbClr>
          </a:solidFill>
        </p:spPr>
        <p:txBody>
          <a:bodyPr wrap="square" rtlCol="0">
            <a:spAutoFit/>
          </a:bodyPr>
          <a:lstStyle/>
          <a:p>
            <a:pPr>
              <a:buFont typeface="Wingdings"/>
              <a:buNone/>
            </a:pPr>
            <a:r>
              <a:rPr lang="nl-NL" sz="800" dirty="0" smtClean="0"/>
              <a:t>David Korper</a:t>
            </a:r>
          </a:p>
          <a:p>
            <a:pPr marL="90488" indent="-90488">
              <a:buFont typeface="Arial" pitchFamily="34" charset="0"/>
              <a:buChar char="•"/>
            </a:pPr>
            <a:r>
              <a:rPr lang="nl-NL" sz="800" dirty="0" smtClean="0"/>
              <a:t>Eva Korper 22-11-1934/21-5-1943 </a:t>
            </a:r>
            <a:r>
              <a:rPr lang="nl-NL" sz="800" dirty="0" smtClean="0">
                <a:solidFill>
                  <a:srgbClr val="FF0000"/>
                </a:solidFill>
              </a:rPr>
              <a:t>Sobibor</a:t>
            </a:r>
          </a:p>
          <a:p>
            <a:pPr marL="90488" indent="-90488">
              <a:buFont typeface="Arial" pitchFamily="34" charset="0"/>
              <a:buChar char="•"/>
            </a:pPr>
            <a:r>
              <a:rPr lang="nl-NL" sz="800" dirty="0" smtClean="0"/>
              <a:t>Hendrika Korper 8-12-1935/21-5-1943 </a:t>
            </a:r>
            <a:r>
              <a:rPr lang="nl-NL" sz="800" dirty="0" smtClean="0">
                <a:solidFill>
                  <a:srgbClr val="FF0000"/>
                </a:solidFill>
              </a:rPr>
              <a:t>Sobibor</a:t>
            </a:r>
          </a:p>
          <a:p>
            <a:pPr marL="90488" indent="-90488">
              <a:buFont typeface="Arial" pitchFamily="34" charset="0"/>
              <a:buChar char="•"/>
            </a:pPr>
            <a:r>
              <a:rPr lang="nl-NL" sz="800" dirty="0" smtClean="0"/>
              <a:t>Simon Korper 22-4-1937/21-5-1943 </a:t>
            </a:r>
            <a:r>
              <a:rPr lang="nl-NL" sz="800" dirty="0" smtClean="0">
                <a:solidFill>
                  <a:srgbClr val="FF0000"/>
                </a:solidFill>
              </a:rPr>
              <a:t>Sobibor</a:t>
            </a:r>
          </a:p>
          <a:p>
            <a:pPr marL="90488" indent="-90488">
              <a:buFont typeface="Arial" pitchFamily="34" charset="0"/>
              <a:buChar char="•"/>
            </a:pPr>
            <a:r>
              <a:rPr lang="nl-NL" sz="800" dirty="0" smtClean="0"/>
              <a:t>Johannes Korper 14-3-1940/14-3-1941 </a:t>
            </a:r>
          </a:p>
          <a:p>
            <a:pPr marL="90488" indent="-90488">
              <a:buFont typeface="Arial" pitchFamily="34" charset="0"/>
              <a:buChar char="•"/>
            </a:pPr>
            <a:r>
              <a:rPr lang="nl-NL" sz="800" dirty="0" err="1" smtClean="0">
                <a:solidFill>
                  <a:srgbClr val="0070C0"/>
                </a:solidFill>
              </a:rPr>
              <a:t>Martha</a:t>
            </a:r>
            <a:r>
              <a:rPr lang="nl-NL" sz="800" dirty="0" smtClean="0">
                <a:solidFill>
                  <a:srgbClr val="0070C0"/>
                </a:solidFill>
              </a:rPr>
              <a:t> (Matje) Korper  24-6-1939/15-1-2009</a:t>
            </a:r>
          </a:p>
          <a:p>
            <a:pPr>
              <a:buFont typeface="Wingdings"/>
              <a:buNone/>
            </a:pPr>
            <a:r>
              <a:rPr lang="nl-NL" sz="800" dirty="0" smtClean="0">
                <a:solidFill>
                  <a:srgbClr val="0070C0"/>
                </a:solidFill>
              </a:rPr>
              <a:t>Duifje Korper </a:t>
            </a:r>
            <a:r>
              <a:rPr lang="nl-NL" sz="800" dirty="0" smtClean="0">
                <a:solidFill>
                  <a:srgbClr val="0070C0"/>
                </a:solidFill>
                <a:sym typeface="Wingdings" pitchFamily="2" charset="2"/>
              </a:rPr>
              <a:t>6-8-1917/1-5-2007</a:t>
            </a:r>
            <a:r>
              <a:rPr lang="nl-NL" sz="800" dirty="0" smtClean="0">
                <a:solidFill>
                  <a:srgbClr val="0070C0"/>
                </a:solidFill>
              </a:rPr>
              <a:t> </a:t>
            </a:r>
          </a:p>
          <a:p>
            <a:pPr marL="90488" indent="-90488">
              <a:buFont typeface="Arial" pitchFamily="34" charset="0"/>
              <a:buChar char="•"/>
            </a:pPr>
            <a:r>
              <a:rPr lang="nl-NL" sz="800" dirty="0" smtClean="0">
                <a:solidFill>
                  <a:srgbClr val="0070C0"/>
                </a:solidFill>
              </a:rPr>
              <a:t>Jacobus Cornelis Van Ek 4-10-1935</a:t>
            </a:r>
          </a:p>
          <a:p>
            <a:pPr marL="90488" indent="-90488">
              <a:buFont typeface="Arial" pitchFamily="34" charset="0"/>
              <a:buChar char="•"/>
            </a:pPr>
            <a:r>
              <a:rPr lang="nl-NL" sz="800" dirty="0" smtClean="0">
                <a:solidFill>
                  <a:srgbClr val="0070C0"/>
                </a:solidFill>
              </a:rPr>
              <a:t>Eva </a:t>
            </a:r>
            <a:r>
              <a:rPr lang="nl-NL" sz="800" dirty="0" err="1" smtClean="0">
                <a:solidFill>
                  <a:srgbClr val="0070C0"/>
                </a:solidFill>
              </a:rPr>
              <a:t>Biesterveld</a:t>
            </a:r>
            <a:r>
              <a:rPr lang="nl-NL" sz="800" dirty="0" smtClean="0">
                <a:solidFill>
                  <a:srgbClr val="0070C0"/>
                </a:solidFill>
              </a:rPr>
              <a:t> 4-3-1944/21-12-2004</a:t>
            </a:r>
            <a:endParaRPr lang="nl-NL" sz="800" dirty="0">
              <a:solidFill>
                <a:srgbClr val="0070C0"/>
              </a:solidFill>
            </a:endParaRPr>
          </a:p>
        </p:txBody>
      </p:sp>
      <p:sp>
        <p:nvSpPr>
          <p:cNvPr id="30" name="Tekstvak 29"/>
          <p:cNvSpPr txBox="1"/>
          <p:nvPr/>
        </p:nvSpPr>
        <p:spPr>
          <a:xfrm>
            <a:off x="7464718" y="421341"/>
            <a:ext cx="1553776" cy="1446550"/>
          </a:xfrm>
          <a:prstGeom prst="rect">
            <a:avLst/>
          </a:prstGeom>
          <a:solidFill>
            <a:srgbClr val="7030A0">
              <a:alpha val="20000"/>
            </a:srgbClr>
          </a:solidFill>
        </p:spPr>
        <p:txBody>
          <a:bodyPr wrap="square" rtlCol="0">
            <a:spAutoFit/>
          </a:bodyPr>
          <a:lstStyle/>
          <a:p>
            <a:pPr marL="90488" indent="-90488">
              <a:buFont typeface="Arial" pitchFamily="34" charset="0"/>
              <a:buNone/>
            </a:pPr>
            <a:r>
              <a:rPr lang="nl-NL" sz="800" dirty="0" smtClean="0"/>
              <a:t>Jacobus Cornelis Van Ek</a:t>
            </a:r>
          </a:p>
          <a:p>
            <a:pPr marL="90488" indent="-90488">
              <a:buFont typeface="Arial" pitchFamily="34" charset="0"/>
              <a:buChar char="•"/>
            </a:pPr>
            <a:r>
              <a:rPr lang="nl-NL" sz="800" dirty="0" smtClean="0"/>
              <a:t>Luciënne</a:t>
            </a:r>
          </a:p>
          <a:p>
            <a:pPr marL="90488" indent="-90488">
              <a:buFont typeface="Arial" pitchFamily="34" charset="0"/>
              <a:buChar char="•"/>
            </a:pPr>
            <a:r>
              <a:rPr lang="nl-NL" sz="800" dirty="0" smtClean="0"/>
              <a:t>Minou</a:t>
            </a:r>
          </a:p>
          <a:p>
            <a:pPr marL="90488" indent="-90488">
              <a:buFont typeface="Arial" pitchFamily="34" charset="0"/>
              <a:buChar char="•"/>
            </a:pPr>
            <a:r>
              <a:rPr lang="nl-NL" sz="800" dirty="0" smtClean="0"/>
              <a:t>Remco (7</a:t>
            </a:r>
            <a:r>
              <a:rPr lang="nl-NL" sz="800" baseline="30000" dirty="0" smtClean="0"/>
              <a:t>de</a:t>
            </a:r>
            <a:r>
              <a:rPr lang="nl-NL" sz="800" dirty="0" smtClean="0"/>
              <a:t> generatie)</a:t>
            </a:r>
          </a:p>
          <a:p>
            <a:pPr marL="90488" indent="-90488">
              <a:buFont typeface="Arial" pitchFamily="34" charset="0"/>
              <a:buNone/>
            </a:pPr>
            <a:r>
              <a:rPr lang="nl-NL" sz="800" dirty="0" smtClean="0"/>
              <a:t>Eva </a:t>
            </a:r>
            <a:r>
              <a:rPr lang="nl-NL" sz="800" dirty="0" err="1" smtClean="0"/>
              <a:t>Biesterveld</a:t>
            </a:r>
            <a:endParaRPr lang="nl-NL" sz="800" dirty="0" smtClean="0"/>
          </a:p>
          <a:p>
            <a:pPr marL="90488" indent="-90488">
              <a:buFont typeface="Arial" pitchFamily="34" charset="0"/>
              <a:buChar char="•"/>
            </a:pPr>
            <a:r>
              <a:rPr lang="nl-NL" sz="800" dirty="0" smtClean="0"/>
              <a:t>Andrea 18-5-1962/13-10-2008</a:t>
            </a:r>
          </a:p>
          <a:p>
            <a:pPr marL="90488" indent="-90488">
              <a:buFont typeface="Arial" pitchFamily="34" charset="0"/>
              <a:buChar char="•"/>
            </a:pPr>
            <a:r>
              <a:rPr lang="nl-NL" sz="800" dirty="0" smtClean="0"/>
              <a:t>Petra</a:t>
            </a:r>
          </a:p>
          <a:p>
            <a:pPr marL="90488" indent="-90488">
              <a:buFont typeface="Arial" pitchFamily="34" charset="0"/>
              <a:buChar char="•"/>
            </a:pPr>
            <a:r>
              <a:rPr lang="nl-NL" sz="800" dirty="0" smtClean="0"/>
              <a:t>Sandra</a:t>
            </a:r>
          </a:p>
          <a:p>
            <a:pPr marL="90488" indent="-90488">
              <a:buFont typeface="Arial" pitchFamily="34" charset="0"/>
              <a:buNone/>
            </a:pPr>
            <a:r>
              <a:rPr lang="nl-NL" sz="800" dirty="0" err="1" smtClean="0"/>
              <a:t>Martha</a:t>
            </a:r>
            <a:r>
              <a:rPr lang="nl-NL" sz="800" dirty="0" smtClean="0"/>
              <a:t> (Matje) Korper</a:t>
            </a:r>
          </a:p>
          <a:p>
            <a:pPr marL="90488" indent="-90488">
              <a:buFont typeface="Arial" pitchFamily="34" charset="0"/>
              <a:buChar char="•"/>
              <a:defRPr/>
            </a:pPr>
            <a:r>
              <a:rPr lang="nl-NL" sz="800" dirty="0" smtClean="0"/>
              <a:t>Gerda van den Hoek  0651521390</a:t>
            </a:r>
            <a:endParaRPr lang="nl-NL" sz="800" dirty="0"/>
          </a:p>
        </p:txBody>
      </p:sp>
      <p:sp>
        <p:nvSpPr>
          <p:cNvPr id="32" name="Tekstvak 31"/>
          <p:cNvSpPr txBox="1"/>
          <p:nvPr/>
        </p:nvSpPr>
        <p:spPr>
          <a:xfrm>
            <a:off x="2653552" y="3585882"/>
            <a:ext cx="2572872" cy="830997"/>
          </a:xfrm>
          <a:prstGeom prst="rect">
            <a:avLst/>
          </a:prstGeom>
          <a:solidFill>
            <a:srgbClr val="948A54">
              <a:alpha val="20000"/>
            </a:srgbClr>
          </a:solidFill>
        </p:spPr>
        <p:txBody>
          <a:bodyPr wrap="square" rtlCol="0">
            <a:spAutoFit/>
          </a:bodyPr>
          <a:lstStyle/>
          <a:p>
            <a:pPr marL="88900" indent="-88900">
              <a:defRPr/>
            </a:pPr>
            <a:r>
              <a:rPr lang="nl-NL" sz="800" dirty="0" err="1" smtClean="0"/>
              <a:t>Emanuël</a:t>
            </a:r>
            <a:endParaRPr lang="nl-NL" sz="800" dirty="0" smtClean="0"/>
          </a:p>
          <a:p>
            <a:pPr marL="88900" indent="-88900">
              <a:buFont typeface="Arial" pitchFamily="34" charset="0"/>
              <a:buChar char="•"/>
              <a:defRPr/>
            </a:pPr>
            <a:r>
              <a:rPr lang="nl-NL" sz="800" dirty="0" smtClean="0"/>
              <a:t>Louis 02-08-1919/..</a:t>
            </a:r>
          </a:p>
          <a:p>
            <a:pPr marL="88900" indent="-88900">
              <a:buFont typeface="Arial" pitchFamily="34" charset="0"/>
              <a:buChar char="•"/>
              <a:defRPr/>
            </a:pPr>
            <a:r>
              <a:rPr lang="nl-NL" sz="800" dirty="0" smtClean="0"/>
              <a:t>Simon 11-03-1921/..</a:t>
            </a:r>
          </a:p>
          <a:p>
            <a:pPr marL="88900" indent="-88900">
              <a:defRPr/>
            </a:pPr>
            <a:r>
              <a:rPr lang="nl-NL" sz="800" dirty="0" smtClean="0"/>
              <a:t>Hartog</a:t>
            </a:r>
          </a:p>
          <a:p>
            <a:pPr marL="88900" indent="-88900">
              <a:buFont typeface="Arial" pitchFamily="34" charset="0"/>
              <a:buChar char="•"/>
              <a:defRPr/>
            </a:pPr>
            <a:r>
              <a:rPr lang="nl-NL" sz="800" dirty="0" smtClean="0"/>
              <a:t>Esther 14-03-1922/12-02-1943 </a:t>
            </a:r>
            <a:r>
              <a:rPr lang="nl-NL" sz="800" dirty="0" err="1" smtClean="0">
                <a:solidFill>
                  <a:srgbClr val="FF0000"/>
                </a:solidFill>
              </a:rPr>
              <a:t>Auschwitz</a:t>
            </a:r>
            <a:endParaRPr lang="nl-NL" sz="800" dirty="0" smtClean="0"/>
          </a:p>
          <a:p>
            <a:pPr marL="88900" indent="-88900">
              <a:buFont typeface="Arial" pitchFamily="34" charset="0"/>
              <a:buChar char="•"/>
              <a:defRPr/>
            </a:pPr>
            <a:r>
              <a:rPr lang="nl-NL" sz="800" dirty="0" smtClean="0"/>
              <a:t>Jacoba 19-10-1924/11-06-43 </a:t>
            </a:r>
            <a:r>
              <a:rPr lang="nl-NL" sz="800" dirty="0" smtClean="0">
                <a:solidFill>
                  <a:srgbClr val="FF0000"/>
                </a:solidFill>
              </a:rPr>
              <a:t>Sobibor</a:t>
            </a:r>
          </a:p>
        </p:txBody>
      </p:sp>
      <p:sp>
        <p:nvSpPr>
          <p:cNvPr id="34" name="Tekstvak 33"/>
          <p:cNvSpPr txBox="1"/>
          <p:nvPr/>
        </p:nvSpPr>
        <p:spPr>
          <a:xfrm>
            <a:off x="2644589" y="4410635"/>
            <a:ext cx="2590799" cy="338554"/>
          </a:xfrm>
          <a:prstGeom prst="rect">
            <a:avLst/>
          </a:prstGeom>
          <a:solidFill>
            <a:srgbClr val="10253F">
              <a:alpha val="20000"/>
            </a:srgbClr>
          </a:solidFill>
        </p:spPr>
        <p:txBody>
          <a:bodyPr wrap="square" rtlCol="0">
            <a:spAutoFit/>
          </a:bodyPr>
          <a:lstStyle/>
          <a:p>
            <a:r>
              <a:rPr lang="nl-NL" sz="800" dirty="0" smtClean="0"/>
              <a:t>Abraham</a:t>
            </a:r>
          </a:p>
          <a:p>
            <a:pPr marL="88900" indent="-88900">
              <a:buFont typeface="Arial" pitchFamily="34" charset="0"/>
              <a:buChar char="•"/>
            </a:pPr>
            <a:r>
              <a:rPr lang="nl-NL" sz="800" dirty="0" smtClean="0"/>
              <a:t>Rudolf Herman 13-06-1928/30-06-1944 </a:t>
            </a:r>
            <a:r>
              <a:rPr lang="nl-NL" sz="800" dirty="0" err="1" smtClean="0">
                <a:solidFill>
                  <a:srgbClr val="FF0000"/>
                </a:solidFill>
              </a:rPr>
              <a:t>Auschwitz</a:t>
            </a:r>
            <a:r>
              <a:rPr lang="nl-NL" sz="800" dirty="0" smtClean="0"/>
              <a:t> </a:t>
            </a:r>
          </a:p>
        </p:txBody>
      </p:sp>
      <p:sp>
        <p:nvSpPr>
          <p:cNvPr id="36" name="Tekstvak 35"/>
          <p:cNvSpPr txBox="1"/>
          <p:nvPr/>
        </p:nvSpPr>
        <p:spPr>
          <a:xfrm>
            <a:off x="2648790" y="4751292"/>
            <a:ext cx="2590799" cy="584775"/>
          </a:xfrm>
          <a:prstGeom prst="rect">
            <a:avLst/>
          </a:prstGeom>
          <a:solidFill>
            <a:srgbClr val="FFFF00"/>
          </a:solidFill>
        </p:spPr>
        <p:txBody>
          <a:bodyPr wrap="square" rtlCol="0">
            <a:spAutoFit/>
          </a:bodyPr>
          <a:lstStyle/>
          <a:p>
            <a:r>
              <a:rPr lang="nl-NL" sz="800" dirty="0" smtClean="0"/>
              <a:t>Jacob</a:t>
            </a:r>
          </a:p>
          <a:p>
            <a:pPr marL="88900" indent="-88900">
              <a:buFont typeface="Arial" pitchFamily="34" charset="0"/>
              <a:buChar char="•"/>
            </a:pPr>
            <a:r>
              <a:rPr lang="nl-NL" sz="800" dirty="0" smtClean="0"/>
              <a:t>Henriette 09-03-1912/02-07-1943 </a:t>
            </a:r>
            <a:r>
              <a:rPr lang="nl-NL" sz="800" dirty="0" smtClean="0">
                <a:solidFill>
                  <a:srgbClr val="FF0000"/>
                </a:solidFill>
              </a:rPr>
              <a:t>Sobibor</a:t>
            </a:r>
          </a:p>
          <a:p>
            <a:pPr marL="88900" indent="-88900">
              <a:buFont typeface="Arial" pitchFamily="34" charset="0"/>
              <a:buChar char="•"/>
            </a:pPr>
            <a:r>
              <a:rPr lang="nl-NL" sz="800" dirty="0" err="1" smtClean="0"/>
              <a:t>Jacomina</a:t>
            </a:r>
            <a:r>
              <a:rPr lang="nl-NL" sz="800" dirty="0" smtClean="0"/>
              <a:t> 26-09-1913/16-08-1942 </a:t>
            </a:r>
            <a:r>
              <a:rPr lang="nl-NL" sz="800" dirty="0" err="1" smtClean="0">
                <a:solidFill>
                  <a:srgbClr val="FF0000"/>
                </a:solidFill>
              </a:rPr>
              <a:t>Auschwitz</a:t>
            </a:r>
            <a:endParaRPr lang="nl-NL" sz="800" dirty="0" smtClean="0">
              <a:solidFill>
                <a:srgbClr val="FF0000"/>
              </a:solidFill>
            </a:endParaRPr>
          </a:p>
          <a:p>
            <a:pPr marL="88900" indent="-88900">
              <a:buFont typeface="Arial" pitchFamily="34" charset="0"/>
              <a:buChar char="•"/>
            </a:pPr>
            <a:r>
              <a:rPr lang="nl-NL" sz="800" dirty="0" smtClean="0"/>
              <a:t>Eduard 06-11-1920/16-08-1942 </a:t>
            </a:r>
            <a:r>
              <a:rPr lang="nl-NL" sz="800" dirty="0" err="1" smtClean="0">
                <a:solidFill>
                  <a:srgbClr val="FF0000"/>
                </a:solidFill>
              </a:rPr>
              <a:t>Auschwitz</a:t>
            </a:r>
            <a:endParaRPr lang="nl-NL" sz="800" dirty="0" smtClean="0">
              <a:solidFill>
                <a:srgbClr val="FF0000"/>
              </a:solidFill>
            </a:endParaRPr>
          </a:p>
        </p:txBody>
      </p:sp>
      <p:graphicFrame>
        <p:nvGraphicFramePr>
          <p:cNvPr id="5" name="Tabel 4"/>
          <p:cNvGraphicFramePr>
            <a:graphicFrameLocks noGrp="1"/>
          </p:cNvGraphicFramePr>
          <p:nvPr/>
        </p:nvGraphicFramePr>
        <p:xfrm>
          <a:off x="197224" y="76200"/>
          <a:ext cx="8800725" cy="6644640"/>
        </p:xfrm>
        <a:graphic>
          <a:graphicData uri="http://schemas.openxmlformats.org/drawingml/2006/table">
            <a:tbl>
              <a:tblPr firstRow="1" bandRow="1">
                <a:tableStyleId>{5940675A-B579-460E-94D1-54222C63F5DA}</a:tableStyleId>
              </a:tblPr>
              <a:tblGrid>
                <a:gridCol w="2447364"/>
                <a:gridCol w="2590800"/>
                <a:gridCol w="2241177"/>
                <a:gridCol w="1521384"/>
              </a:tblGrid>
              <a:tr h="198721">
                <a:tc>
                  <a:txBody>
                    <a:bodyPr/>
                    <a:lstStyle/>
                    <a:p>
                      <a:r>
                        <a:rPr lang="nl-NL" sz="800" dirty="0" smtClean="0"/>
                        <a:t>3 en 4</a:t>
                      </a:r>
                      <a:endParaRPr lang="nl-NL" sz="800" b="1" dirty="0" smtClean="0">
                        <a:solidFill>
                          <a:srgbClr val="FF0000"/>
                        </a:solidFill>
                      </a:endParaRPr>
                    </a:p>
                    <a:p>
                      <a:r>
                        <a:rPr lang="nl-NL" sz="800" b="1" dirty="0" err="1" smtClean="0">
                          <a:solidFill>
                            <a:schemeClr val="tx1"/>
                          </a:solidFill>
                        </a:rPr>
                        <a:t>Fijtje</a:t>
                      </a:r>
                      <a:r>
                        <a:rPr lang="nl-NL" sz="800" b="1" dirty="0" smtClean="0">
                          <a:solidFill>
                            <a:schemeClr val="tx1"/>
                          </a:solidFill>
                        </a:rPr>
                        <a:t> Korper x Abraham Simon Korper</a:t>
                      </a:r>
                      <a:endParaRPr lang="nl-NL" sz="800" b="1" dirty="0">
                        <a:solidFill>
                          <a:schemeClr val="tx1"/>
                        </a:solidFill>
                      </a:endParaRPr>
                    </a:p>
                  </a:txBody>
                  <a:tcPr>
                    <a:solidFill>
                      <a:srgbClr val="92D050"/>
                    </a:solidFill>
                  </a:tcPr>
                </a:tc>
                <a:tc>
                  <a:txBody>
                    <a:bodyPr/>
                    <a:lstStyle/>
                    <a:p>
                      <a:r>
                        <a:rPr lang="nl-NL" sz="800" dirty="0" smtClean="0"/>
                        <a:t>4 en 5</a:t>
                      </a:r>
                      <a:endParaRPr lang="nl-NL" sz="800" dirty="0"/>
                    </a:p>
                  </a:txBody>
                  <a:tcPr>
                    <a:solidFill>
                      <a:srgbClr val="92D050"/>
                    </a:solidFill>
                  </a:tcPr>
                </a:tc>
                <a:tc>
                  <a:txBody>
                    <a:bodyPr/>
                    <a:lstStyle/>
                    <a:p>
                      <a:r>
                        <a:rPr lang="nl-NL" sz="800" dirty="0" smtClean="0"/>
                        <a:t>5 en 6</a:t>
                      </a:r>
                      <a:endParaRPr lang="nl-NL" sz="800" dirty="0"/>
                    </a:p>
                  </a:txBody>
                  <a:tcPr>
                    <a:solidFill>
                      <a:srgbClr val="92D050"/>
                    </a:solidFill>
                  </a:tcPr>
                </a:tc>
                <a:tc>
                  <a:txBody>
                    <a:bodyPr/>
                    <a:lstStyle/>
                    <a:p>
                      <a:r>
                        <a:rPr lang="nl-NL" sz="800" dirty="0" smtClean="0"/>
                        <a:t>6 en 7</a:t>
                      </a:r>
                      <a:endParaRPr lang="nl-NL" sz="800" dirty="0"/>
                    </a:p>
                  </a:txBody>
                  <a:tcPr>
                    <a:solidFill>
                      <a:srgbClr val="92D050"/>
                    </a:solidFill>
                  </a:tcPr>
                </a:tc>
              </a:tr>
              <a:tr h="31204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800" b="1" kern="1200" dirty="0" smtClean="0">
                          <a:solidFill>
                            <a:schemeClr val="tx1"/>
                          </a:solidFill>
                          <a:latin typeface="+mn-lt"/>
                          <a:ea typeface="+mn-ea"/>
                          <a:cs typeface="+mn-cs"/>
                        </a:rPr>
                        <a:t>Naatje 19-01-1850 / .. (Den Helder)</a:t>
                      </a:r>
                    </a:p>
                    <a:p>
                      <a:r>
                        <a:rPr lang="nl-NL" sz="800" b="1" dirty="0" smtClean="0"/>
                        <a:t>Simon Abraham Korper 30</a:t>
                      </a:r>
                      <a:r>
                        <a:rPr lang="nl-NL" sz="800" b="1" kern="1200" dirty="0" smtClean="0">
                          <a:solidFill>
                            <a:schemeClr val="tx1"/>
                          </a:solidFill>
                          <a:latin typeface="+mn-lt"/>
                          <a:ea typeface="+mn-ea"/>
                          <a:cs typeface="+mn-cs"/>
                        </a:rPr>
                        <a:t>-6-1851/18-12-1893</a:t>
                      </a:r>
                    </a:p>
                    <a:p>
                      <a:pPr marL="88900" indent="-88900">
                        <a:buFont typeface="Arial" pitchFamily="34" charset="0"/>
                        <a:buChar char="•"/>
                      </a:pPr>
                      <a:r>
                        <a:rPr lang="nl-NL" sz="800" b="0" kern="1200" dirty="0" err="1" smtClean="0">
                          <a:solidFill>
                            <a:schemeClr val="tx1"/>
                          </a:solidFill>
                          <a:latin typeface="+mn-lt"/>
                          <a:ea typeface="+mn-ea"/>
                          <a:cs typeface="+mn-cs"/>
                        </a:rPr>
                        <a:t>Fijtje</a:t>
                      </a:r>
                      <a:r>
                        <a:rPr lang="nl-NL" sz="800" b="0" kern="1200" dirty="0" smtClean="0">
                          <a:solidFill>
                            <a:schemeClr val="tx1"/>
                          </a:solidFill>
                          <a:latin typeface="+mn-lt"/>
                          <a:ea typeface="+mn-ea"/>
                          <a:cs typeface="+mn-cs"/>
                        </a:rPr>
                        <a:t> Korper </a:t>
                      </a:r>
                      <a:r>
                        <a:rPr lang="nl-NL" sz="800" dirty="0" smtClean="0">
                          <a:sym typeface="Wingdings" pitchFamily="2" charset="2"/>
                        </a:rPr>
                        <a:t>14-06-1881/14-05-1943 </a:t>
                      </a:r>
                      <a:r>
                        <a:rPr lang="nl-NL" sz="800" dirty="0" smtClean="0">
                          <a:solidFill>
                            <a:srgbClr val="FF0000"/>
                          </a:solidFill>
                          <a:sym typeface="Wingdings" pitchFamily="2" charset="2"/>
                        </a:rPr>
                        <a:t>Sobibor</a:t>
                      </a:r>
                      <a:endParaRPr lang="nl-NL" sz="800" b="0" kern="1200" dirty="0" smtClean="0">
                        <a:solidFill>
                          <a:schemeClr val="tx1"/>
                        </a:solidFill>
                        <a:latin typeface="+mn-lt"/>
                        <a:ea typeface="+mn-ea"/>
                        <a:cs typeface="+mn-cs"/>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None/>
                        <a:tabLst/>
                        <a:defRPr/>
                      </a:pPr>
                      <a:r>
                        <a:rPr lang="nl-NL" sz="800" b="1" dirty="0" smtClean="0"/>
                        <a:t>Hartog Abraham Korper 17</a:t>
                      </a:r>
                      <a:r>
                        <a:rPr lang="nl-NL" sz="800" b="1" kern="1200" dirty="0" smtClean="0">
                          <a:solidFill>
                            <a:schemeClr val="tx1"/>
                          </a:solidFill>
                          <a:latin typeface="+mn-lt"/>
                          <a:ea typeface="+mn-ea"/>
                          <a:cs typeface="+mn-cs"/>
                        </a:rPr>
                        <a:t>-12-1852/11-10-1927</a:t>
                      </a: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b="0" kern="1200" dirty="0" smtClean="0">
                          <a:solidFill>
                            <a:schemeClr val="tx1"/>
                          </a:solidFill>
                          <a:latin typeface="+mn-lt"/>
                          <a:ea typeface="+mn-ea"/>
                          <a:cs typeface="+mn-cs"/>
                        </a:rPr>
                        <a:t>Abraham Korper </a:t>
                      </a:r>
                      <a:r>
                        <a:rPr lang="nl-NL" sz="800" kern="1200" dirty="0" smtClean="0">
                          <a:solidFill>
                            <a:schemeClr val="tx1"/>
                          </a:solidFill>
                          <a:latin typeface="+mn-lt"/>
                          <a:ea typeface="+mn-ea"/>
                          <a:cs typeface="+mn-cs"/>
                          <a:sym typeface="Wingdings" pitchFamily="2" charset="2"/>
                        </a:rPr>
                        <a:t>17-02-1891/04-06-1943 </a:t>
                      </a:r>
                      <a:r>
                        <a:rPr lang="nl-NL" sz="800" kern="1200" dirty="0" smtClean="0">
                          <a:solidFill>
                            <a:srgbClr val="FF0000"/>
                          </a:solidFill>
                          <a:latin typeface="+mn-lt"/>
                          <a:ea typeface="+mn-ea"/>
                          <a:cs typeface="+mn-cs"/>
                          <a:sym typeface="Wingdings" pitchFamily="2" charset="2"/>
                        </a:rPr>
                        <a:t>Sobibor</a:t>
                      </a:r>
                      <a:endParaRPr lang="nl-NL" sz="800" b="0" kern="1200" dirty="0" smtClean="0">
                        <a:solidFill>
                          <a:schemeClr val="tx1"/>
                        </a:solidFill>
                        <a:latin typeface="+mn-lt"/>
                        <a:ea typeface="+mn-ea"/>
                        <a:cs typeface="+mn-cs"/>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b="0" kern="1200" dirty="0" smtClean="0">
                          <a:solidFill>
                            <a:schemeClr val="tx1"/>
                          </a:solidFill>
                          <a:latin typeface="+mn-lt"/>
                          <a:ea typeface="+mn-ea"/>
                          <a:cs typeface="+mn-cs"/>
                        </a:rPr>
                        <a:t>Lea Korper </a:t>
                      </a:r>
                      <a:r>
                        <a:rPr lang="nl-NL" sz="800" kern="1200" dirty="0" smtClean="0">
                          <a:solidFill>
                            <a:schemeClr val="tx1"/>
                          </a:solidFill>
                          <a:latin typeface="+mn-lt"/>
                          <a:ea typeface="+mn-ea"/>
                          <a:cs typeface="+mn-cs"/>
                          <a:sym typeface="Wingdings" pitchFamily="2" charset="2"/>
                        </a:rPr>
                        <a:t>24-10-1892/8-10-1942 </a:t>
                      </a:r>
                      <a:r>
                        <a:rPr lang="de-DE" sz="800" kern="1200" dirty="0" smtClean="0">
                          <a:solidFill>
                            <a:srgbClr val="FF0000"/>
                          </a:solidFill>
                          <a:latin typeface="+mn-lt"/>
                          <a:ea typeface="+mn-ea"/>
                          <a:cs typeface="+mn-cs"/>
                          <a:sym typeface="Wingdings" pitchFamily="2" charset="2"/>
                        </a:rPr>
                        <a:t>Auschwitz</a:t>
                      </a:r>
                      <a:endParaRPr lang="nl-NL" sz="800" b="0" dirty="0" smtClean="0"/>
                    </a:p>
                    <a:p>
                      <a:r>
                        <a:rPr lang="nl-NL" sz="800" b="1" dirty="0" smtClean="0"/>
                        <a:t>Wolf Abraham Korper 0-09-1854/23-10-1929</a:t>
                      </a:r>
                    </a:p>
                    <a:p>
                      <a:pPr marL="88900" indent="-88900">
                        <a:buFont typeface="Arial" pitchFamily="34" charset="0"/>
                        <a:buChar char="•"/>
                      </a:pPr>
                      <a:r>
                        <a:rPr lang="nl-NL" sz="800" dirty="0" smtClean="0"/>
                        <a:t>Barend Korper 17-9-1882/22-10-1942 </a:t>
                      </a:r>
                      <a:r>
                        <a:rPr lang="nl-NL" sz="800" dirty="0" smtClean="0">
                          <a:solidFill>
                            <a:srgbClr val="FF0000"/>
                          </a:solidFill>
                        </a:rPr>
                        <a:t>Auschwitz</a:t>
                      </a:r>
                      <a:endParaRPr lang="nl-NL" sz="800" dirty="0" smtClean="0"/>
                    </a:p>
                    <a:p>
                      <a:pPr marL="88900" indent="-88900">
                        <a:buFont typeface="Arial" pitchFamily="34" charset="0"/>
                        <a:buChar char="•"/>
                      </a:pPr>
                      <a:r>
                        <a:rPr lang="nl-NL" sz="800" dirty="0" smtClean="0"/>
                        <a:t>Naatje Korper 4-10-1884/7-12-1942 </a:t>
                      </a:r>
                      <a:r>
                        <a:rPr lang="nl-NL" sz="800" dirty="0" err="1" smtClean="0">
                          <a:solidFill>
                            <a:srgbClr val="FF0000"/>
                          </a:solidFill>
                        </a:rPr>
                        <a:t>Auschwitz</a:t>
                      </a:r>
                      <a:r>
                        <a:rPr lang="nl-NL" sz="800" dirty="0" smtClean="0"/>
                        <a:t> </a:t>
                      </a:r>
                    </a:p>
                    <a:p>
                      <a:pPr marL="88900" indent="-88900">
                        <a:buFont typeface="Arial" pitchFamily="34" charset="0"/>
                        <a:buChar char="•"/>
                      </a:pPr>
                      <a:r>
                        <a:rPr lang="nl-NL" sz="800" dirty="0" smtClean="0"/>
                        <a:t>Sara Korper  24-1-1887</a:t>
                      </a:r>
                      <a:r>
                        <a:rPr lang="nl-NL" sz="800" dirty="0" smtClean="0">
                          <a:solidFill>
                            <a:schemeClr val="tx1"/>
                          </a:solidFill>
                        </a:rPr>
                        <a:t>/2-4-1943 </a:t>
                      </a:r>
                      <a:r>
                        <a:rPr lang="nl-NL" sz="800" dirty="0" smtClean="0">
                          <a:solidFill>
                            <a:srgbClr val="FF0000"/>
                          </a:solidFill>
                        </a:rPr>
                        <a:t>Sobibor </a:t>
                      </a:r>
                    </a:p>
                    <a:p>
                      <a:pPr marL="88900" indent="-88900">
                        <a:buFont typeface="Arial" pitchFamily="34" charset="0"/>
                        <a:buChar char="•"/>
                      </a:pPr>
                      <a:r>
                        <a:rPr lang="nl-NL" sz="800" dirty="0" smtClean="0"/>
                        <a:t>Abraham Korper 27-2-1889/21-1-1943 </a:t>
                      </a:r>
                      <a:r>
                        <a:rPr lang="nl-NL" sz="800" dirty="0" smtClean="0">
                          <a:solidFill>
                            <a:srgbClr val="FF0000"/>
                          </a:solidFill>
                        </a:rPr>
                        <a:t>Auschwitz</a:t>
                      </a:r>
                    </a:p>
                    <a:p>
                      <a:r>
                        <a:rPr lang="nl-NL" sz="800" b="1" dirty="0" smtClean="0"/>
                        <a:t>Jacob Korper 8-03-1857/18-03-1911</a:t>
                      </a:r>
                    </a:p>
                    <a:p>
                      <a:pPr marL="88900" indent="-88900">
                        <a:buFont typeface="Arial" pitchFamily="34" charset="0"/>
                        <a:buChar char="•"/>
                      </a:pPr>
                      <a:r>
                        <a:rPr lang="nl-NL" sz="800" dirty="0" err="1" smtClean="0"/>
                        <a:t>Dina</a:t>
                      </a:r>
                      <a:r>
                        <a:rPr lang="nl-NL" sz="800" dirty="0" smtClean="0"/>
                        <a:t> Korper 23-12-1882/9-4-1943 </a:t>
                      </a:r>
                      <a:r>
                        <a:rPr lang="nl-NL" sz="800" dirty="0" smtClean="0">
                          <a:solidFill>
                            <a:srgbClr val="FF0000"/>
                          </a:solidFill>
                        </a:rPr>
                        <a:t>Sobibor</a:t>
                      </a:r>
                    </a:p>
                    <a:p>
                      <a:pPr marL="88900" indent="-88900">
                        <a:buFont typeface="Arial" pitchFamily="34" charset="0"/>
                        <a:buChar char="•"/>
                      </a:pPr>
                      <a:r>
                        <a:rPr lang="nl-NL" sz="800" dirty="0" smtClean="0"/>
                        <a:t>Naatje Korper 17-3-1886/19-10-1942 </a:t>
                      </a:r>
                      <a:r>
                        <a:rPr lang="nl-NL" sz="800" dirty="0" smtClean="0">
                          <a:solidFill>
                            <a:srgbClr val="FF0000"/>
                          </a:solidFill>
                        </a:rPr>
                        <a:t>Auschwitz</a:t>
                      </a:r>
                    </a:p>
                    <a:p>
                      <a:pPr marL="88900" indent="-88900">
                        <a:buFont typeface="Arial" pitchFamily="34" charset="0"/>
                        <a:buChar char="•"/>
                      </a:pPr>
                      <a:r>
                        <a:rPr lang="nl-NL" sz="800" dirty="0" err="1" smtClean="0"/>
                        <a:t>Fijtje</a:t>
                      </a:r>
                      <a:r>
                        <a:rPr lang="nl-NL" sz="800" dirty="0" smtClean="0"/>
                        <a:t> Korper  21-7-1888/16-7-1943 </a:t>
                      </a:r>
                      <a:r>
                        <a:rPr lang="nl-NL" sz="800" dirty="0" smtClean="0">
                          <a:solidFill>
                            <a:srgbClr val="FF0000"/>
                          </a:solidFill>
                        </a:rPr>
                        <a:t>Sobibor </a:t>
                      </a:r>
                    </a:p>
                    <a:p>
                      <a:pPr marL="88900" indent="-88900">
                        <a:buFont typeface="Arial" pitchFamily="34" charset="0"/>
                        <a:buChar char="•"/>
                      </a:pPr>
                      <a:r>
                        <a:rPr lang="nl-NL" sz="800" dirty="0" smtClean="0"/>
                        <a:t>Joseph Korper 31-3-1891/9-7-1943 </a:t>
                      </a:r>
                      <a:r>
                        <a:rPr lang="nl-NL" sz="800" dirty="0" smtClean="0">
                          <a:solidFill>
                            <a:srgbClr val="FF0000"/>
                          </a:solidFill>
                        </a:rPr>
                        <a:t>Sobibor</a:t>
                      </a:r>
                    </a:p>
                    <a:p>
                      <a:pPr marL="88900" indent="-88900">
                        <a:buFont typeface="Arial" pitchFamily="34" charset="0"/>
                        <a:buChar char="•"/>
                      </a:pPr>
                      <a:r>
                        <a:rPr lang="nl-NL" sz="800" dirty="0" smtClean="0"/>
                        <a:t>Rijna Korper 15-3-1894/26-10-1942 </a:t>
                      </a:r>
                      <a:r>
                        <a:rPr lang="nl-NL" sz="800" dirty="0" err="1" smtClean="0">
                          <a:solidFill>
                            <a:srgbClr val="FF0000"/>
                          </a:solidFill>
                        </a:rPr>
                        <a:t>Auschwitz</a:t>
                      </a:r>
                      <a:r>
                        <a:rPr lang="nl-NL" sz="800" dirty="0" smtClean="0">
                          <a:solidFill>
                            <a:srgbClr val="FF0000"/>
                          </a:solidFill>
                        </a:rPr>
                        <a:t> </a:t>
                      </a:r>
                    </a:p>
                    <a:p>
                      <a:pPr marL="88900" marR="0" indent="-88900" algn="l" defTabSz="914400" rtl="0" eaLnBrk="1" fontAlgn="auto" latinLnBrk="0" hangingPunct="1">
                        <a:lnSpc>
                          <a:spcPct val="100000"/>
                        </a:lnSpc>
                        <a:spcBef>
                          <a:spcPts val="0"/>
                        </a:spcBef>
                        <a:spcAft>
                          <a:spcPts val="0"/>
                        </a:spcAft>
                        <a:buClrTx/>
                        <a:buSzTx/>
                        <a:buFont typeface="Arial" pitchFamily="34" charset="0"/>
                        <a:buNone/>
                        <a:tabLst/>
                        <a:defRPr/>
                      </a:pPr>
                      <a:r>
                        <a:rPr lang="nl-NL" sz="800" b="1" dirty="0" smtClean="0"/>
                        <a:t>Meijer</a:t>
                      </a:r>
                      <a:r>
                        <a:rPr lang="nl-NL" sz="800" b="1" baseline="0" dirty="0" smtClean="0"/>
                        <a:t> </a:t>
                      </a:r>
                      <a:r>
                        <a:rPr lang="nl-NL" sz="800" b="1" dirty="0" smtClean="0"/>
                        <a:t>Korper 30-4-1859/23-1-1943</a:t>
                      </a:r>
                      <a:r>
                        <a:rPr lang="nl-NL" sz="800" b="1" baseline="0" dirty="0" smtClean="0"/>
                        <a:t> </a:t>
                      </a:r>
                      <a:r>
                        <a:rPr lang="nl-NL" sz="800" b="1" baseline="0" dirty="0" smtClean="0">
                          <a:solidFill>
                            <a:srgbClr val="FF0000"/>
                          </a:solidFill>
                        </a:rPr>
                        <a:t>Sobibor</a:t>
                      </a:r>
                      <a:endParaRPr lang="nl-NL" sz="800" b="1" dirty="0" smtClean="0"/>
                    </a:p>
                    <a:p>
                      <a:pPr marL="88900" indent="-88900">
                        <a:buFont typeface="Arial" pitchFamily="34" charset="0"/>
                        <a:buChar char="•"/>
                      </a:pPr>
                      <a:r>
                        <a:rPr lang="nl-NL" sz="800" dirty="0" smtClean="0"/>
                        <a:t>Abraham Korper 30-4-1887/12-2-1943 </a:t>
                      </a:r>
                      <a:r>
                        <a:rPr lang="nl-NL" sz="800" dirty="0" err="1" smtClean="0">
                          <a:solidFill>
                            <a:srgbClr val="FF0000"/>
                          </a:solidFill>
                        </a:rPr>
                        <a:t>Auschwitz</a:t>
                      </a:r>
                      <a:endParaRPr lang="nl-NL" sz="800" dirty="0" smtClean="0">
                        <a:solidFill>
                          <a:srgbClr val="FF0000"/>
                        </a:solidFill>
                      </a:endParaRPr>
                    </a:p>
                    <a:p>
                      <a:pPr marL="88900" indent="-88900">
                        <a:buFont typeface="Arial" pitchFamily="34" charset="0"/>
                        <a:buChar char="•"/>
                      </a:pPr>
                      <a:r>
                        <a:rPr lang="nl-NL" sz="800" dirty="0" smtClean="0"/>
                        <a:t>Emanuel Korper 23-8-1888/2-10-1942</a:t>
                      </a:r>
                      <a:r>
                        <a:rPr lang="nl-NL" sz="800" baseline="0" dirty="0" smtClean="0"/>
                        <a:t> </a:t>
                      </a:r>
                      <a:r>
                        <a:rPr lang="nl-NL" sz="800" baseline="0" dirty="0" err="1" smtClean="0">
                          <a:solidFill>
                            <a:srgbClr val="FF0000"/>
                          </a:solidFill>
                        </a:rPr>
                        <a:t>Auschwitz</a:t>
                      </a:r>
                      <a:endParaRPr lang="nl-NL" sz="800" dirty="0" smtClean="0">
                        <a:solidFill>
                          <a:srgbClr val="FF0000"/>
                        </a:solidFill>
                      </a:endParaRPr>
                    </a:p>
                    <a:p>
                      <a:pPr marL="88900" indent="-88900">
                        <a:buFont typeface="Arial" pitchFamily="34" charset="0"/>
                        <a:buChar char="•"/>
                      </a:pPr>
                      <a:r>
                        <a:rPr lang="nl-NL" sz="800" b="0" dirty="0" smtClean="0">
                          <a:solidFill>
                            <a:schemeClr val="tx1"/>
                          </a:solidFill>
                        </a:rPr>
                        <a:t>Simon Korper  8-9-1890/29-10-1942 </a:t>
                      </a:r>
                      <a:r>
                        <a:rPr lang="nl-NL" sz="800" dirty="0" err="1" smtClean="0">
                          <a:solidFill>
                            <a:srgbClr val="FF0000"/>
                          </a:solidFill>
                        </a:rPr>
                        <a:t>Auschwitz</a:t>
                      </a:r>
                      <a:endParaRPr lang="nl-NL" sz="800" dirty="0" smtClean="0">
                        <a:solidFill>
                          <a:srgbClr val="FF0000"/>
                        </a:solidFill>
                      </a:endParaRPr>
                    </a:p>
                    <a:p>
                      <a:pPr marL="88900" indent="-88900">
                        <a:buFont typeface="Arial" pitchFamily="34" charset="0"/>
                        <a:buChar char="•"/>
                      </a:pPr>
                      <a:r>
                        <a:rPr lang="nl-NL" sz="800" dirty="0" smtClean="0"/>
                        <a:t>Hartog Korper 28-11-1892 na oorlog zelfmoord</a:t>
                      </a:r>
                      <a:endParaRPr lang="nl-NL" sz="800" dirty="0" smtClean="0">
                        <a:solidFill>
                          <a:srgbClr val="FF0000"/>
                        </a:solidFill>
                      </a:endParaRPr>
                    </a:p>
                    <a:p>
                      <a:pPr marL="88900" indent="-88900">
                        <a:buFont typeface="Arial" pitchFamily="34" charset="0"/>
                        <a:buChar char="•"/>
                      </a:pPr>
                      <a:r>
                        <a:rPr lang="nl-NL" sz="800" b="1" dirty="0" smtClean="0">
                          <a:solidFill>
                            <a:srgbClr val="0070C0"/>
                          </a:solidFill>
                        </a:rPr>
                        <a:t>Wolf Korper </a:t>
                      </a:r>
                      <a:r>
                        <a:rPr lang="nl-NL" sz="800" b="1" kern="1200" dirty="0" smtClean="0">
                          <a:solidFill>
                            <a:srgbClr val="0070C0"/>
                          </a:solidFill>
                          <a:latin typeface="+mn-lt"/>
                          <a:ea typeface="+mn-ea"/>
                          <a:cs typeface="+mn-cs"/>
                        </a:rPr>
                        <a:t>4-3-1895/10-3-1977</a:t>
                      </a:r>
                    </a:p>
                    <a:p>
                      <a:pPr marL="88900" indent="-88900">
                        <a:buFont typeface="Arial" pitchFamily="34" charset="0"/>
                        <a:buChar char="•"/>
                      </a:pPr>
                      <a:r>
                        <a:rPr lang="nl-NL" sz="800" dirty="0" smtClean="0"/>
                        <a:t>Jacob Korper 19-2-1897/28-2-1943 </a:t>
                      </a:r>
                      <a:r>
                        <a:rPr lang="nl-NL" sz="800" dirty="0" err="1" smtClean="0">
                          <a:solidFill>
                            <a:srgbClr val="FF0000"/>
                          </a:solidFill>
                        </a:rPr>
                        <a:t>Auschwitz</a:t>
                      </a:r>
                      <a:endParaRPr lang="nl-NL" sz="800" dirty="0" smtClean="0">
                        <a:solidFill>
                          <a:srgbClr val="FF0000"/>
                        </a:solidFill>
                      </a:endParaRPr>
                    </a:p>
                    <a:p>
                      <a:pPr marL="88900" indent="-88900">
                        <a:buFont typeface="Arial" pitchFamily="34" charset="0"/>
                        <a:buChar char="•"/>
                      </a:pPr>
                      <a:r>
                        <a:rPr lang="nl-NL" sz="800" dirty="0" smtClean="0"/>
                        <a:t>Feitje Korper 21-8-1899/26-1-1943 </a:t>
                      </a:r>
                      <a:r>
                        <a:rPr lang="nl-NL" sz="800" dirty="0" err="1" smtClean="0">
                          <a:solidFill>
                            <a:srgbClr val="FF0000"/>
                          </a:solidFill>
                        </a:rPr>
                        <a:t>Auschwitz</a:t>
                      </a:r>
                      <a:endParaRPr lang="nl-NL" sz="800" dirty="0" smtClean="0">
                        <a:solidFill>
                          <a:srgbClr val="FF0000"/>
                        </a:solidFill>
                      </a:endParaRPr>
                    </a:p>
                    <a:p>
                      <a:pPr marL="88900" indent="-88900">
                        <a:buFont typeface="Arial" pitchFamily="34" charset="0"/>
                        <a:buChar char="•"/>
                      </a:pPr>
                      <a:r>
                        <a:rPr lang="nl-NL" sz="800" dirty="0" smtClean="0"/>
                        <a:t>Esther Korper 22-3-1906/30-4-1943 </a:t>
                      </a:r>
                      <a:r>
                        <a:rPr lang="nl-NL" sz="800" b="0" dirty="0" smtClean="0">
                          <a:solidFill>
                            <a:srgbClr val="FF0000"/>
                          </a:solidFill>
                        </a:rPr>
                        <a:t>Sobibor</a:t>
                      </a:r>
                    </a:p>
                    <a:p>
                      <a:pPr marL="88900" marR="0" indent="-88900" algn="l" defTabSz="914400" rtl="0" eaLnBrk="1" fontAlgn="auto" latinLnBrk="0" hangingPunct="1">
                        <a:lnSpc>
                          <a:spcPct val="100000"/>
                        </a:lnSpc>
                        <a:spcBef>
                          <a:spcPts val="0"/>
                        </a:spcBef>
                        <a:spcAft>
                          <a:spcPts val="0"/>
                        </a:spcAft>
                        <a:buClrTx/>
                        <a:buSzTx/>
                        <a:buFont typeface="Arial" pitchFamily="34" charset="0"/>
                        <a:buNone/>
                        <a:tabLst/>
                        <a:defRPr/>
                      </a:pPr>
                      <a:r>
                        <a:rPr lang="nl-NL" sz="800" b="1" dirty="0" smtClean="0"/>
                        <a:t>Levie Abraham Korper </a:t>
                      </a:r>
                      <a:r>
                        <a:rPr lang="nl-NL" sz="800" b="1" kern="1200" dirty="0" smtClean="0">
                          <a:solidFill>
                            <a:schemeClr val="tx1"/>
                          </a:solidFill>
                          <a:latin typeface="+mn-lt"/>
                          <a:ea typeface="+mn-ea"/>
                          <a:cs typeface="+mn-cs"/>
                        </a:rPr>
                        <a:t>23-03-1861/06-05-1915</a:t>
                      </a: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b="0" kern="1200" dirty="0" err="1" smtClean="0">
                          <a:solidFill>
                            <a:schemeClr val="tx1"/>
                          </a:solidFill>
                          <a:latin typeface="+mn-lt"/>
                          <a:ea typeface="+mn-ea"/>
                          <a:cs typeface="+mn-cs"/>
                        </a:rPr>
                        <a:t>Emanuël</a:t>
                      </a:r>
                      <a:r>
                        <a:rPr lang="nl-NL" sz="800" b="0" kern="1200" dirty="0" smtClean="0">
                          <a:solidFill>
                            <a:schemeClr val="tx1"/>
                          </a:solidFill>
                          <a:latin typeface="+mn-lt"/>
                          <a:ea typeface="+mn-ea"/>
                          <a:cs typeface="+mn-cs"/>
                        </a:rPr>
                        <a:t> 26-07-1884/..</a:t>
                      </a: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b="0" kern="1200" dirty="0" err="1" smtClean="0">
                          <a:solidFill>
                            <a:schemeClr val="tx1"/>
                          </a:solidFill>
                          <a:latin typeface="+mn-lt"/>
                          <a:ea typeface="+mn-ea"/>
                          <a:cs typeface="+mn-cs"/>
                        </a:rPr>
                        <a:t>Fijtje</a:t>
                      </a:r>
                      <a:r>
                        <a:rPr lang="nl-NL" sz="800" b="0" kern="1200" dirty="0" smtClean="0">
                          <a:solidFill>
                            <a:schemeClr val="tx1"/>
                          </a:solidFill>
                          <a:latin typeface="+mn-lt"/>
                          <a:ea typeface="+mn-ea"/>
                          <a:cs typeface="+mn-cs"/>
                        </a:rPr>
                        <a:t> 31-10-1885/26-02-1943 </a:t>
                      </a:r>
                      <a:r>
                        <a:rPr lang="nl-NL" sz="800" dirty="0" err="1" smtClean="0">
                          <a:solidFill>
                            <a:srgbClr val="FF0000"/>
                          </a:solidFill>
                        </a:rPr>
                        <a:t>Auschwitz</a:t>
                      </a:r>
                      <a:endParaRPr lang="nl-NL" sz="800" b="0" kern="1200" dirty="0" smtClean="0">
                        <a:solidFill>
                          <a:schemeClr val="tx1"/>
                        </a:solidFill>
                        <a:latin typeface="+mn-lt"/>
                        <a:ea typeface="+mn-ea"/>
                        <a:cs typeface="+mn-cs"/>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b="0" kern="1200" dirty="0" smtClean="0">
                          <a:solidFill>
                            <a:schemeClr val="tx1"/>
                          </a:solidFill>
                          <a:latin typeface="+mn-lt"/>
                          <a:ea typeface="+mn-ea"/>
                          <a:cs typeface="+mn-cs"/>
                        </a:rPr>
                        <a:t>Esther 14-04-1887/..</a:t>
                      </a: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b="0" kern="1200" dirty="0" smtClean="0">
                          <a:solidFill>
                            <a:schemeClr val="tx1"/>
                          </a:solidFill>
                          <a:latin typeface="+mn-lt"/>
                          <a:ea typeface="+mn-ea"/>
                          <a:cs typeface="+mn-cs"/>
                        </a:rPr>
                        <a:t>Naatje 25-10-1888/10-09-1943 </a:t>
                      </a:r>
                      <a:r>
                        <a:rPr lang="nl-NL" sz="800" dirty="0" err="1" smtClean="0">
                          <a:solidFill>
                            <a:srgbClr val="FF0000"/>
                          </a:solidFill>
                        </a:rPr>
                        <a:t>Auschwitz</a:t>
                      </a:r>
                      <a:endParaRPr lang="nl-NL" sz="800" b="0" kern="1200" dirty="0" smtClean="0">
                        <a:solidFill>
                          <a:schemeClr val="tx1"/>
                        </a:solidFill>
                        <a:latin typeface="+mn-lt"/>
                        <a:ea typeface="+mn-ea"/>
                        <a:cs typeface="+mn-cs"/>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b="0" kern="1200" dirty="0" smtClean="0">
                          <a:solidFill>
                            <a:schemeClr val="tx1"/>
                          </a:solidFill>
                          <a:latin typeface="+mn-lt"/>
                          <a:ea typeface="+mn-ea"/>
                          <a:cs typeface="+mn-cs"/>
                        </a:rPr>
                        <a:t>Abraham 18-06-1890/25-07-1892</a:t>
                      </a: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b="0" kern="1200" dirty="0" smtClean="0">
                          <a:solidFill>
                            <a:schemeClr val="tx1"/>
                          </a:solidFill>
                          <a:latin typeface="+mn-lt"/>
                          <a:ea typeface="+mn-ea"/>
                          <a:cs typeface="+mn-cs"/>
                        </a:rPr>
                        <a:t>Duifje 16-12-1891/12-10-1942</a:t>
                      </a:r>
                      <a:r>
                        <a:rPr lang="nl-NL" sz="800" b="0" kern="1200" baseline="0" dirty="0" smtClean="0">
                          <a:solidFill>
                            <a:schemeClr val="tx1"/>
                          </a:solidFill>
                          <a:latin typeface="+mn-lt"/>
                          <a:ea typeface="+mn-ea"/>
                          <a:cs typeface="+mn-cs"/>
                        </a:rPr>
                        <a:t> </a:t>
                      </a:r>
                      <a:r>
                        <a:rPr lang="nl-NL" sz="800" dirty="0" err="1" smtClean="0">
                          <a:solidFill>
                            <a:srgbClr val="FF0000"/>
                          </a:solidFill>
                        </a:rPr>
                        <a:t>Auschwitz</a:t>
                      </a:r>
                      <a:endParaRPr lang="nl-NL" sz="800" b="0" kern="1200" dirty="0" smtClean="0">
                        <a:solidFill>
                          <a:schemeClr val="tx1"/>
                        </a:solidFill>
                        <a:latin typeface="+mn-lt"/>
                        <a:ea typeface="+mn-ea"/>
                        <a:cs typeface="+mn-cs"/>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b="0" kern="1200" dirty="0" smtClean="0">
                          <a:solidFill>
                            <a:schemeClr val="tx1"/>
                          </a:solidFill>
                          <a:latin typeface="+mn-lt"/>
                          <a:ea typeface="+mn-ea"/>
                          <a:cs typeface="+mn-cs"/>
                        </a:rPr>
                        <a:t>Simon 28-06-1893/.. </a:t>
                      </a: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b="0" kern="1200" dirty="0" err="1" smtClean="0">
                          <a:solidFill>
                            <a:schemeClr val="tx1"/>
                          </a:solidFill>
                          <a:latin typeface="+mn-lt"/>
                          <a:ea typeface="+mn-ea"/>
                          <a:cs typeface="+mn-cs"/>
                        </a:rPr>
                        <a:t>Debora</a:t>
                      </a:r>
                      <a:r>
                        <a:rPr lang="nl-NL" sz="800" b="0" kern="1200" dirty="0" smtClean="0">
                          <a:solidFill>
                            <a:schemeClr val="tx1"/>
                          </a:solidFill>
                          <a:latin typeface="+mn-lt"/>
                          <a:ea typeface="+mn-ea"/>
                          <a:cs typeface="+mn-cs"/>
                        </a:rPr>
                        <a:t> 22-02-1895/03-04-1896</a:t>
                      </a: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b="0" kern="1200" dirty="0" smtClean="0">
                          <a:solidFill>
                            <a:schemeClr val="tx1"/>
                          </a:solidFill>
                          <a:latin typeface="+mn-lt"/>
                          <a:ea typeface="+mn-ea"/>
                          <a:cs typeface="+mn-cs"/>
                        </a:rPr>
                        <a:t>Hartog 27-01-1884/11-06-1943 </a:t>
                      </a:r>
                      <a:r>
                        <a:rPr lang="nl-NL" sz="800" b="0" baseline="0" dirty="0" smtClean="0">
                          <a:solidFill>
                            <a:srgbClr val="FF0000"/>
                          </a:solidFill>
                        </a:rPr>
                        <a:t>Sobibor</a:t>
                      </a:r>
                      <a:endParaRPr lang="nl-NL" sz="800" b="0" kern="1200" dirty="0" smtClean="0">
                        <a:solidFill>
                          <a:schemeClr val="tx1"/>
                        </a:solidFill>
                        <a:latin typeface="+mn-lt"/>
                        <a:ea typeface="+mn-ea"/>
                        <a:cs typeface="+mn-cs"/>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b="0" kern="1200" dirty="0" smtClean="0">
                          <a:solidFill>
                            <a:schemeClr val="tx1"/>
                          </a:solidFill>
                          <a:latin typeface="+mn-lt"/>
                          <a:ea typeface="+mn-ea"/>
                          <a:cs typeface="+mn-cs"/>
                        </a:rPr>
                        <a:t>Clara 25-11-1899/30-09-1942 </a:t>
                      </a:r>
                      <a:r>
                        <a:rPr lang="nl-NL" sz="800" dirty="0" err="1" smtClean="0">
                          <a:solidFill>
                            <a:srgbClr val="FF0000"/>
                          </a:solidFill>
                        </a:rPr>
                        <a:t>Auschwitz</a:t>
                      </a:r>
                      <a:endParaRPr lang="nl-NL" sz="800" b="0" kern="1200" dirty="0" smtClean="0">
                        <a:solidFill>
                          <a:schemeClr val="tx1"/>
                        </a:solidFill>
                        <a:latin typeface="+mn-lt"/>
                        <a:ea typeface="+mn-ea"/>
                        <a:cs typeface="+mn-cs"/>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b="0" kern="1200" dirty="0" smtClean="0">
                          <a:solidFill>
                            <a:schemeClr val="tx1"/>
                          </a:solidFill>
                          <a:latin typeface="+mn-lt"/>
                          <a:ea typeface="+mn-ea"/>
                          <a:cs typeface="+mn-cs"/>
                        </a:rPr>
                        <a:t>Sara</a:t>
                      </a:r>
                      <a:r>
                        <a:rPr lang="nl-NL" sz="800" b="0" kern="1200" baseline="0" dirty="0" smtClean="0">
                          <a:solidFill>
                            <a:schemeClr val="tx1"/>
                          </a:solidFill>
                          <a:latin typeface="+mn-lt"/>
                          <a:ea typeface="+mn-ea"/>
                          <a:cs typeface="+mn-cs"/>
                        </a:rPr>
                        <a:t> 05-09-1902/..</a:t>
                      </a:r>
                      <a:endParaRPr lang="nl-NL" sz="800" b="0" dirty="0" smtClean="0">
                        <a:solidFill>
                          <a:srgbClr val="FF0000"/>
                        </a:solidFill>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None/>
                        <a:tabLst/>
                        <a:defRPr/>
                      </a:pPr>
                      <a:r>
                        <a:rPr lang="nl-NL" sz="800" b="1" dirty="0" smtClean="0"/>
                        <a:t>Willem </a:t>
                      </a:r>
                      <a:r>
                        <a:rPr lang="nl-NL" sz="800" b="1" dirty="0" err="1" smtClean="0"/>
                        <a:t>Eliazer</a:t>
                      </a:r>
                      <a:r>
                        <a:rPr lang="nl-NL" sz="800" b="1" dirty="0" smtClean="0"/>
                        <a:t> Korper </a:t>
                      </a:r>
                      <a:r>
                        <a:rPr lang="nl-NL" sz="800" b="1" kern="1200" dirty="0" smtClean="0">
                          <a:solidFill>
                            <a:schemeClr val="tx1"/>
                          </a:solidFill>
                          <a:latin typeface="+mn-lt"/>
                          <a:ea typeface="+mn-ea"/>
                          <a:cs typeface="+mn-cs"/>
                        </a:rPr>
                        <a:t>23-1-1863/13-3-1943</a:t>
                      </a:r>
                      <a:r>
                        <a:rPr lang="nl-NL" sz="800" b="1" kern="1200" baseline="0" dirty="0" smtClean="0">
                          <a:solidFill>
                            <a:schemeClr val="tx1"/>
                          </a:solidFill>
                          <a:latin typeface="+mn-lt"/>
                          <a:ea typeface="+mn-ea"/>
                          <a:cs typeface="+mn-cs"/>
                        </a:rPr>
                        <a:t> </a:t>
                      </a:r>
                      <a:r>
                        <a:rPr lang="nl-NL" sz="800" b="0" baseline="0" dirty="0" smtClean="0">
                          <a:solidFill>
                            <a:srgbClr val="FF0000"/>
                          </a:solidFill>
                        </a:rPr>
                        <a:t>Sobibor</a:t>
                      </a:r>
                      <a:endParaRPr lang="nl-NL" sz="800" b="0" dirty="0" smtClean="0">
                        <a:solidFill>
                          <a:srgbClr val="FF0000"/>
                        </a:solidFill>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None/>
                        <a:tabLst/>
                        <a:defRPr/>
                      </a:pPr>
                      <a:r>
                        <a:rPr lang="nl-NL" sz="800" b="1" dirty="0" smtClean="0"/>
                        <a:t>David Abraham Korper </a:t>
                      </a:r>
                      <a:r>
                        <a:rPr lang="nl-NL" sz="800" b="1" kern="1200" dirty="0" smtClean="0">
                          <a:solidFill>
                            <a:schemeClr val="tx1"/>
                          </a:solidFill>
                          <a:latin typeface="+mn-lt"/>
                          <a:ea typeface="+mn-ea"/>
                          <a:cs typeface="+mn-cs"/>
                        </a:rPr>
                        <a:t>10-12-1864/..</a:t>
                      </a:r>
                      <a:r>
                        <a:rPr lang="nl-NL" sz="800" b="1" kern="1200" baseline="0" dirty="0" smtClean="0">
                          <a:solidFill>
                            <a:schemeClr val="tx1"/>
                          </a:solidFill>
                          <a:latin typeface="+mn-lt"/>
                          <a:ea typeface="+mn-ea"/>
                          <a:cs typeface="+mn-cs"/>
                        </a:rPr>
                        <a:t> </a:t>
                      </a:r>
                      <a:endParaRPr lang="nl-NL" sz="800" b="0" dirty="0" smtClean="0">
                        <a:solidFill>
                          <a:srgbClr val="FF0000"/>
                        </a:solidFill>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b="0" kern="1200" dirty="0" smtClean="0">
                          <a:solidFill>
                            <a:schemeClr val="tx1"/>
                          </a:solidFill>
                          <a:latin typeface="+mn-lt"/>
                          <a:ea typeface="+mn-ea"/>
                          <a:cs typeface="+mn-cs"/>
                        </a:rPr>
                        <a:t>Abraham 25-08-1893/08-04-1944 </a:t>
                      </a:r>
                      <a:r>
                        <a:rPr lang="nl-NL" sz="800" dirty="0" err="1" smtClean="0">
                          <a:solidFill>
                            <a:srgbClr val="FF0000"/>
                          </a:solidFill>
                        </a:rPr>
                        <a:t>Auschwitz</a:t>
                      </a:r>
                      <a:endParaRPr lang="nl-NL" sz="800" b="0" kern="1200" dirty="0" smtClean="0">
                        <a:solidFill>
                          <a:schemeClr val="tx1"/>
                        </a:solidFill>
                        <a:latin typeface="+mn-lt"/>
                        <a:ea typeface="+mn-ea"/>
                        <a:cs typeface="+mn-cs"/>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b="0" kern="1200" dirty="0" smtClean="0">
                          <a:solidFill>
                            <a:schemeClr val="tx1"/>
                          </a:solidFill>
                          <a:latin typeface="+mn-lt"/>
                          <a:ea typeface="+mn-ea"/>
                          <a:cs typeface="+mn-cs"/>
                        </a:rPr>
                        <a:t>Rachel 1895/..</a:t>
                      </a: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b="0" kern="1200" dirty="0" err="1" smtClean="0">
                          <a:solidFill>
                            <a:schemeClr val="tx1"/>
                          </a:solidFill>
                          <a:latin typeface="+mn-lt"/>
                          <a:ea typeface="+mn-ea"/>
                          <a:cs typeface="+mn-cs"/>
                        </a:rPr>
                        <a:t>Fijtje</a:t>
                      </a:r>
                      <a:r>
                        <a:rPr lang="nl-NL" sz="800" b="0" kern="1200" dirty="0" smtClean="0">
                          <a:solidFill>
                            <a:schemeClr val="tx1"/>
                          </a:solidFill>
                          <a:latin typeface="+mn-lt"/>
                          <a:ea typeface="+mn-ea"/>
                          <a:cs typeface="+mn-cs"/>
                        </a:rPr>
                        <a:t> 1897/..</a:t>
                      </a: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b="0" kern="1200" dirty="0" smtClean="0">
                          <a:solidFill>
                            <a:schemeClr val="tx1"/>
                          </a:solidFill>
                          <a:latin typeface="+mn-lt"/>
                          <a:ea typeface="+mn-ea"/>
                          <a:cs typeface="+mn-cs"/>
                        </a:rPr>
                        <a:t>Elisabeth 29-07-1898/17-09-1943 </a:t>
                      </a:r>
                      <a:r>
                        <a:rPr lang="nl-NL" sz="800" dirty="0" err="1" smtClean="0">
                          <a:solidFill>
                            <a:srgbClr val="FF0000"/>
                          </a:solidFill>
                        </a:rPr>
                        <a:t>Auschwitz</a:t>
                      </a:r>
                      <a:endParaRPr lang="nl-NL" sz="800" b="0" kern="1200" dirty="0" smtClean="0">
                        <a:solidFill>
                          <a:schemeClr val="tx1"/>
                        </a:solidFill>
                        <a:latin typeface="+mn-lt"/>
                        <a:ea typeface="+mn-ea"/>
                        <a:cs typeface="+mn-cs"/>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b="0" kern="1200" dirty="0" smtClean="0">
                          <a:solidFill>
                            <a:schemeClr val="tx1"/>
                          </a:solidFill>
                          <a:latin typeface="+mn-lt"/>
                          <a:ea typeface="+mn-ea"/>
                          <a:cs typeface="+mn-cs"/>
                        </a:rPr>
                        <a:t>Rachel 25-04-1902/14-01-1943</a:t>
                      </a:r>
                      <a:r>
                        <a:rPr lang="nl-NL" sz="800" b="0" kern="1200" baseline="0" dirty="0" smtClean="0">
                          <a:solidFill>
                            <a:schemeClr val="tx1"/>
                          </a:solidFill>
                          <a:latin typeface="+mn-lt"/>
                          <a:ea typeface="+mn-ea"/>
                          <a:cs typeface="+mn-cs"/>
                        </a:rPr>
                        <a:t> </a:t>
                      </a:r>
                      <a:r>
                        <a:rPr lang="nl-NL" sz="800" dirty="0" err="1" smtClean="0">
                          <a:solidFill>
                            <a:srgbClr val="FF0000"/>
                          </a:solidFill>
                        </a:rPr>
                        <a:t>Auschwitz</a:t>
                      </a:r>
                      <a:endParaRPr lang="nl-NL" sz="800" b="0" kern="1200" dirty="0" smtClean="0">
                        <a:solidFill>
                          <a:schemeClr val="tx1"/>
                        </a:solidFill>
                        <a:latin typeface="+mn-lt"/>
                        <a:ea typeface="+mn-ea"/>
                        <a:cs typeface="+mn-cs"/>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b="0" kern="1200" dirty="0" smtClean="0">
                          <a:solidFill>
                            <a:schemeClr val="tx1"/>
                          </a:solidFill>
                          <a:latin typeface="+mn-lt"/>
                          <a:ea typeface="+mn-ea"/>
                          <a:cs typeface="+mn-cs"/>
                        </a:rPr>
                        <a:t>Johanna 27-05-1904/19-11-1943 </a:t>
                      </a:r>
                      <a:r>
                        <a:rPr lang="nl-NL" sz="800" dirty="0" err="1" smtClean="0">
                          <a:solidFill>
                            <a:srgbClr val="FF0000"/>
                          </a:solidFill>
                        </a:rPr>
                        <a:t>Auschwitz</a:t>
                      </a:r>
                      <a:endParaRPr lang="nl-NL" sz="800" b="0" kern="1200" dirty="0" smtClean="0">
                        <a:solidFill>
                          <a:schemeClr val="tx1"/>
                        </a:solidFill>
                        <a:latin typeface="+mn-lt"/>
                        <a:ea typeface="+mn-ea"/>
                        <a:cs typeface="+mn-cs"/>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b="0" kern="1200" dirty="0" smtClean="0">
                          <a:solidFill>
                            <a:schemeClr val="tx1"/>
                          </a:solidFill>
                          <a:latin typeface="+mn-lt"/>
                          <a:ea typeface="+mn-ea"/>
                          <a:cs typeface="+mn-cs"/>
                        </a:rPr>
                        <a:t>Rosa 05-02-1906/..</a:t>
                      </a: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b="0" kern="1200" dirty="0" smtClean="0">
                          <a:solidFill>
                            <a:schemeClr val="tx1"/>
                          </a:solidFill>
                          <a:latin typeface="+mn-lt"/>
                          <a:ea typeface="+mn-ea"/>
                          <a:cs typeface="+mn-cs"/>
                        </a:rPr>
                        <a:t>Simon 25-09-1907/..</a:t>
                      </a:r>
                    </a:p>
                    <a:p>
                      <a:pPr marL="88900" marR="0" indent="-88900" algn="l" defTabSz="914400" rtl="0" eaLnBrk="1" fontAlgn="auto" latinLnBrk="0" hangingPunct="1">
                        <a:lnSpc>
                          <a:spcPct val="100000"/>
                        </a:lnSpc>
                        <a:spcBef>
                          <a:spcPts val="0"/>
                        </a:spcBef>
                        <a:spcAft>
                          <a:spcPts val="0"/>
                        </a:spcAft>
                        <a:buClrTx/>
                        <a:buSzTx/>
                        <a:buFont typeface="Arial" pitchFamily="34" charset="0"/>
                        <a:buNone/>
                        <a:tabLst/>
                        <a:defRPr/>
                      </a:pPr>
                      <a:r>
                        <a:rPr lang="nl-NL" sz="800" b="1" dirty="0" smtClean="0"/>
                        <a:t>Eduard Abraham Korper 10-11-1866/16-04-1938</a:t>
                      </a: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b="0" baseline="0" dirty="0" smtClean="0">
                          <a:solidFill>
                            <a:schemeClr val="tx1"/>
                          </a:solidFill>
                        </a:rPr>
                        <a:t>Jacob 11-05-1889/15-10-1942 </a:t>
                      </a:r>
                      <a:r>
                        <a:rPr lang="nl-NL" sz="800" dirty="0" err="1" smtClean="0">
                          <a:solidFill>
                            <a:srgbClr val="FF0000"/>
                          </a:solidFill>
                        </a:rPr>
                        <a:t>Auschwitz</a:t>
                      </a:r>
                      <a:endParaRPr lang="nl-NL" sz="800" b="0" baseline="0" dirty="0" smtClean="0">
                        <a:solidFill>
                          <a:schemeClr val="tx1"/>
                        </a:solidFill>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None/>
                        <a:tabLst/>
                        <a:defRPr/>
                      </a:pPr>
                      <a:r>
                        <a:rPr lang="nl-NL" sz="800" b="1" baseline="0" dirty="0" smtClean="0">
                          <a:solidFill>
                            <a:schemeClr val="tx1"/>
                          </a:solidFill>
                        </a:rPr>
                        <a:t>Joseph Korper 1868/30-07-1869 </a:t>
                      </a:r>
                      <a:endParaRPr lang="nl-NL" sz="800" b="1" kern="1200" dirty="0" smtClean="0">
                        <a:solidFill>
                          <a:schemeClr val="tx1"/>
                        </a:solidFill>
                        <a:latin typeface="+mn-lt"/>
                        <a:ea typeface="+mn-ea"/>
                        <a:cs typeface="+mn-cs"/>
                      </a:endParaRPr>
                    </a:p>
                  </a:txBody>
                  <a:tcPr/>
                </a:tc>
                <a:tc>
                  <a:txBody>
                    <a:bodyPr/>
                    <a:lstStyle/>
                    <a:p>
                      <a:endParaRPr lang="nl-NL" sz="800" dirty="0" smtClean="0"/>
                    </a:p>
                    <a:p>
                      <a:endParaRPr lang="nl-NL" sz="800" dirty="0" smtClean="0"/>
                    </a:p>
                  </a:txBody>
                  <a:tcPr/>
                </a:tc>
                <a:tc>
                  <a:txBody>
                    <a:bodyPr/>
                    <a:lstStyle/>
                    <a:p>
                      <a:pPr marL="90488" indent="-90488">
                        <a:buFont typeface="Arial" pitchFamily="34" charset="0"/>
                        <a:buNone/>
                      </a:pPr>
                      <a:endParaRPr lang="nl-NL" sz="800" dirty="0" smtClean="0"/>
                    </a:p>
                    <a:p>
                      <a:pPr marL="90488" indent="-90488">
                        <a:buFont typeface="Arial" pitchFamily="34" charset="0"/>
                        <a:buNone/>
                      </a:pPr>
                      <a:endParaRPr lang="nl-NL" sz="800" dirty="0"/>
                    </a:p>
                  </a:txBody>
                  <a:tcPr/>
                </a:tc>
                <a:tc>
                  <a:txBody>
                    <a:bodyPr/>
                    <a:lstStyle/>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r>
                        <a:rPr lang="nl-NL" sz="800" baseline="0" dirty="0" smtClean="0"/>
                        <a:t> </a:t>
                      </a:r>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txBody>
                  <a:tcPr/>
                </a:tc>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hoek 11"/>
          <p:cNvSpPr/>
          <p:nvPr/>
        </p:nvSpPr>
        <p:spPr>
          <a:xfrm>
            <a:off x="3075641" y="3741188"/>
            <a:ext cx="2787277" cy="2614787"/>
          </a:xfrm>
          <a:prstGeom prst="rect">
            <a:avLst/>
          </a:prstGeom>
          <a:solidFill>
            <a:srgbClr val="0000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p:cNvSpPr/>
          <p:nvPr/>
        </p:nvSpPr>
        <p:spPr>
          <a:xfrm>
            <a:off x="209550" y="816169"/>
            <a:ext cx="2857500" cy="483713"/>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p:cNvSpPr/>
          <p:nvPr/>
        </p:nvSpPr>
        <p:spPr>
          <a:xfrm>
            <a:off x="5868893" y="654423"/>
            <a:ext cx="2961342" cy="6006353"/>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p:cNvSpPr/>
          <p:nvPr/>
        </p:nvSpPr>
        <p:spPr>
          <a:xfrm>
            <a:off x="3079750" y="654804"/>
            <a:ext cx="2768600" cy="3074513"/>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5" name="Tabel 4"/>
          <p:cNvGraphicFramePr>
            <a:graphicFrameLocks noGrp="1"/>
          </p:cNvGraphicFramePr>
          <p:nvPr/>
        </p:nvGraphicFramePr>
        <p:xfrm>
          <a:off x="197224" y="165850"/>
          <a:ext cx="8629276" cy="6547816"/>
        </p:xfrm>
        <a:graphic>
          <a:graphicData uri="http://schemas.openxmlformats.org/drawingml/2006/table">
            <a:tbl>
              <a:tblPr firstRow="1" bandRow="1">
                <a:tableStyleId>{5940675A-B579-460E-94D1-54222C63F5DA}</a:tableStyleId>
              </a:tblPr>
              <a:tblGrid>
                <a:gridCol w="2873917"/>
                <a:gridCol w="2780074"/>
                <a:gridCol w="2975285"/>
              </a:tblGrid>
              <a:tr h="482296">
                <a:tc>
                  <a:txBody>
                    <a:bodyPr/>
                    <a:lstStyle/>
                    <a:p>
                      <a:r>
                        <a:rPr lang="nl-NL" sz="800" dirty="0" smtClean="0"/>
                        <a:t>4 en </a:t>
                      </a:r>
                      <a:r>
                        <a:rPr lang="nl-NL" sz="800" dirty="0" smtClean="0">
                          <a:sym typeface="Wingdings" pitchFamily="2" charset="2"/>
                        </a:rPr>
                        <a:t>5</a:t>
                      </a:r>
                      <a:r>
                        <a:rPr lang="nl-NL" sz="800" dirty="0" smtClean="0"/>
                        <a:t> </a:t>
                      </a:r>
                      <a:endParaRPr lang="nl-NL" sz="800" dirty="0" smtClean="0">
                        <a:solidFill>
                          <a:srgbClr val="FF0000"/>
                        </a:solidFill>
                      </a:endParaRPr>
                    </a:p>
                    <a:p>
                      <a:r>
                        <a:rPr lang="nl-NL" sz="800" dirty="0" smtClean="0"/>
                        <a:t>Rachel Simon </a:t>
                      </a:r>
                      <a:r>
                        <a:rPr lang="nl-NL" sz="800" baseline="0" dirty="0" smtClean="0"/>
                        <a:t>Korper x David Meijer Wagenhuizen</a:t>
                      </a:r>
                    </a:p>
                    <a:p>
                      <a:r>
                        <a:rPr lang="nl-NL" sz="800" baseline="0" dirty="0" smtClean="0"/>
                        <a:t>(33/</a:t>
                      </a:r>
                      <a:r>
                        <a:rPr lang="nl-NL" sz="800" baseline="0" dirty="0" smtClean="0">
                          <a:solidFill>
                            <a:srgbClr val="FF0000"/>
                          </a:solidFill>
                        </a:rPr>
                        <a:t>7</a:t>
                      </a:r>
                      <a:r>
                        <a:rPr lang="nl-NL" sz="800" baseline="0" dirty="0" smtClean="0"/>
                        <a:t>)  </a:t>
                      </a:r>
                      <a:r>
                        <a:rPr lang="nl-NL" sz="800" baseline="0" dirty="0" smtClean="0">
                          <a:solidFill>
                            <a:srgbClr val="0070C0"/>
                          </a:solidFill>
                        </a:rPr>
                        <a:t>0</a:t>
                      </a:r>
                    </a:p>
                  </a:txBody>
                  <a:tcPr>
                    <a:solidFill>
                      <a:schemeClr val="tx2">
                        <a:lumMod val="20000"/>
                        <a:lumOff val="80000"/>
                      </a:schemeClr>
                    </a:solidFill>
                  </a:tcPr>
                </a:tc>
                <a:tc>
                  <a:txBody>
                    <a:bodyPr/>
                    <a:lstStyle/>
                    <a:p>
                      <a:r>
                        <a:rPr lang="nl-NL" sz="800" dirty="0" smtClean="0"/>
                        <a:t>5 en 6 </a:t>
                      </a:r>
                    </a:p>
                    <a:p>
                      <a:pPr marL="0" marR="0" indent="0" algn="l" defTabSz="914400" rtl="0" eaLnBrk="1" fontAlgn="auto" latinLnBrk="0" hangingPunct="1">
                        <a:lnSpc>
                          <a:spcPct val="100000"/>
                        </a:lnSpc>
                        <a:spcBef>
                          <a:spcPts val="0"/>
                        </a:spcBef>
                        <a:spcAft>
                          <a:spcPts val="0"/>
                        </a:spcAft>
                        <a:buClrTx/>
                        <a:buSzTx/>
                        <a:buFontTx/>
                        <a:buNone/>
                        <a:tabLst/>
                        <a:defRPr/>
                      </a:pPr>
                      <a:r>
                        <a:rPr lang="nl-NL" sz="800" dirty="0" smtClean="0"/>
                        <a:t>±1808/15-2-1860-30-11-1870</a:t>
                      </a:r>
                    </a:p>
                    <a:p>
                      <a:pPr marL="0" marR="0" indent="0" algn="l" defTabSz="914400" rtl="0" eaLnBrk="1" fontAlgn="auto" latinLnBrk="0" hangingPunct="1">
                        <a:lnSpc>
                          <a:spcPct val="100000"/>
                        </a:lnSpc>
                        <a:spcBef>
                          <a:spcPts val="0"/>
                        </a:spcBef>
                        <a:spcAft>
                          <a:spcPts val="0"/>
                        </a:spcAft>
                        <a:buClrTx/>
                        <a:buSzTx/>
                        <a:buFontTx/>
                        <a:buNone/>
                        <a:tabLst/>
                        <a:defRPr/>
                      </a:pPr>
                      <a:r>
                        <a:rPr lang="nl-NL" sz="800" baseline="0" dirty="0" smtClean="0"/>
                        <a:t>(37/</a:t>
                      </a:r>
                      <a:r>
                        <a:rPr lang="nl-NL" sz="800" baseline="0" dirty="0" smtClean="0">
                          <a:solidFill>
                            <a:srgbClr val="FF0000"/>
                          </a:solidFill>
                        </a:rPr>
                        <a:t>18</a:t>
                      </a:r>
                      <a:r>
                        <a:rPr lang="nl-NL" sz="800" baseline="0" dirty="0" smtClean="0"/>
                        <a:t>)  </a:t>
                      </a:r>
                      <a:r>
                        <a:rPr lang="nl-NL" sz="800" baseline="0" dirty="0" smtClean="0">
                          <a:solidFill>
                            <a:srgbClr val="0070C0"/>
                          </a:solidFill>
                        </a:rPr>
                        <a:t>11</a:t>
                      </a:r>
                    </a:p>
                  </a:txBody>
                  <a:tcPr>
                    <a:solidFill>
                      <a:schemeClr val="tx2">
                        <a:lumMod val="20000"/>
                        <a:lumOff val="80000"/>
                      </a:schemeClr>
                    </a:solidFill>
                  </a:tcPr>
                </a:tc>
                <a:tc>
                  <a:txBody>
                    <a:bodyPr/>
                    <a:lstStyle/>
                    <a:p>
                      <a:r>
                        <a:rPr lang="nl-NL" sz="800" dirty="0" smtClean="0"/>
                        <a:t>6 en 7</a:t>
                      </a:r>
                    </a:p>
                    <a:p>
                      <a:endParaRPr lang="nl-NL" sz="8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l-NL" sz="800" baseline="0" dirty="0" smtClean="0"/>
                        <a:t>(34/</a:t>
                      </a:r>
                      <a:r>
                        <a:rPr lang="nl-NL" sz="800" baseline="0" dirty="0" smtClean="0">
                          <a:solidFill>
                            <a:srgbClr val="FF0000"/>
                          </a:solidFill>
                        </a:rPr>
                        <a:t>20</a:t>
                      </a:r>
                      <a:r>
                        <a:rPr lang="nl-NL" sz="800" baseline="0" dirty="0" smtClean="0"/>
                        <a:t>)  </a:t>
                      </a:r>
                      <a:r>
                        <a:rPr lang="nl-NL" sz="800" baseline="0" dirty="0" smtClean="0">
                          <a:solidFill>
                            <a:srgbClr val="0070C0"/>
                          </a:solidFill>
                        </a:rPr>
                        <a:t>10</a:t>
                      </a:r>
                    </a:p>
                  </a:txBody>
                  <a:tcPr>
                    <a:solidFill>
                      <a:schemeClr val="tx2">
                        <a:lumMod val="20000"/>
                        <a:lumOff val="80000"/>
                      </a:schemeClr>
                    </a:solidFill>
                  </a:tcPr>
                </a:tc>
              </a:tr>
              <a:tr h="6012630">
                <a:tc>
                  <a:txBody>
                    <a:bodyPr/>
                    <a:lstStyle/>
                    <a:p>
                      <a:r>
                        <a:rPr lang="nl-NL" sz="800" b="1" dirty="0" smtClean="0"/>
                        <a:t>Meijer</a:t>
                      </a:r>
                      <a:r>
                        <a:rPr lang="nl-NL" sz="800" b="1" baseline="0" dirty="0" smtClean="0"/>
                        <a:t> David </a:t>
                      </a:r>
                      <a:r>
                        <a:rPr lang="nl-NL" sz="800" b="1" baseline="0" dirty="0" err="1" smtClean="0"/>
                        <a:t>Wagenhuijzen</a:t>
                      </a:r>
                      <a:r>
                        <a:rPr lang="nl-NL" sz="800" b="1" baseline="0" dirty="0" smtClean="0"/>
                        <a:t> ± 1829/</a:t>
                      </a:r>
                      <a:endParaRPr lang="nl-NL" sz="800" b="1" dirty="0" smtClean="0"/>
                    </a:p>
                    <a:p>
                      <a:r>
                        <a:rPr lang="nl-NL" sz="800" b="1" dirty="0" smtClean="0"/>
                        <a:t>Eva </a:t>
                      </a:r>
                      <a:r>
                        <a:rPr lang="nl-NL" sz="800" b="1" baseline="0" dirty="0" err="1" smtClean="0"/>
                        <a:t>Wagenhuijzen</a:t>
                      </a:r>
                      <a:r>
                        <a:rPr lang="nl-NL" sz="800" b="1" baseline="0" dirty="0" smtClean="0"/>
                        <a:t> ± 1831/&gt;7-7-1880</a:t>
                      </a:r>
                    </a:p>
                    <a:p>
                      <a:pPr marL="90488" indent="-90488">
                        <a:buFont typeface="Arial" pitchFamily="34" charset="0"/>
                        <a:buChar char="•"/>
                      </a:pPr>
                      <a:r>
                        <a:rPr lang="nl-NL" sz="800" b="0" baseline="0" dirty="0" smtClean="0"/>
                        <a:t>David </a:t>
                      </a:r>
                      <a:r>
                        <a:rPr lang="nl-NL" sz="800" b="0" baseline="0" dirty="0" err="1" smtClean="0"/>
                        <a:t>Moscou</a:t>
                      </a:r>
                      <a:r>
                        <a:rPr lang="nl-NL" sz="800" b="0" baseline="0" dirty="0" smtClean="0"/>
                        <a:t> 18-8-1857/2-11-1910</a:t>
                      </a:r>
                      <a:endParaRPr lang="nl-NL" sz="800" b="0" dirty="0" smtClean="0"/>
                    </a:p>
                    <a:p>
                      <a:pPr marL="88900" indent="-88900">
                        <a:buFont typeface="Arial" pitchFamily="34" charset="0"/>
                        <a:buChar char="•"/>
                      </a:pPr>
                      <a:r>
                        <a:rPr lang="nl-NL" sz="800" dirty="0" err="1" smtClean="0">
                          <a:solidFill>
                            <a:schemeClr val="tx1"/>
                          </a:solidFill>
                        </a:rPr>
                        <a:t>Hijman</a:t>
                      </a:r>
                      <a:r>
                        <a:rPr lang="nl-NL" sz="800" dirty="0" smtClean="0">
                          <a:solidFill>
                            <a:schemeClr val="tx1"/>
                          </a:solidFill>
                        </a:rPr>
                        <a:t> </a:t>
                      </a:r>
                      <a:r>
                        <a:rPr lang="nl-NL" sz="800" dirty="0" err="1" smtClean="0">
                          <a:solidFill>
                            <a:schemeClr val="tx1"/>
                          </a:solidFill>
                        </a:rPr>
                        <a:t>Moscou</a:t>
                      </a:r>
                      <a:r>
                        <a:rPr lang="nl-NL" sz="800" dirty="0" smtClean="0">
                          <a:solidFill>
                            <a:schemeClr val="tx1"/>
                          </a:solidFill>
                        </a:rPr>
                        <a:t> 24-1-1860/16-1-1926</a:t>
                      </a:r>
                    </a:p>
                    <a:p>
                      <a:pPr marL="88900" indent="-88900">
                        <a:buFont typeface="Arial" pitchFamily="34" charset="0"/>
                        <a:buChar char="•"/>
                      </a:pPr>
                      <a:r>
                        <a:rPr lang="nl-NL" sz="800" dirty="0" smtClean="0">
                          <a:solidFill>
                            <a:schemeClr val="tx1"/>
                          </a:solidFill>
                        </a:rPr>
                        <a:t>Simon </a:t>
                      </a:r>
                      <a:r>
                        <a:rPr lang="nl-NL" sz="800" dirty="0" err="1" smtClean="0">
                          <a:solidFill>
                            <a:schemeClr val="tx1"/>
                          </a:solidFill>
                        </a:rPr>
                        <a:t>Moscou</a:t>
                      </a:r>
                      <a:r>
                        <a:rPr lang="nl-NL" sz="800" dirty="0" smtClean="0">
                          <a:solidFill>
                            <a:schemeClr val="tx1"/>
                          </a:solidFill>
                        </a:rPr>
                        <a:t> 31-5-1862/4-6-1917 </a:t>
                      </a:r>
                      <a:endParaRPr lang="nl-NL" sz="800" dirty="0" smtClean="0">
                        <a:solidFill>
                          <a:srgbClr val="FF0000"/>
                        </a:solidFill>
                      </a:endParaRPr>
                    </a:p>
                    <a:p>
                      <a:r>
                        <a:rPr lang="nl-NL" sz="800" b="1" dirty="0" smtClean="0"/>
                        <a:t>Simon David </a:t>
                      </a:r>
                      <a:r>
                        <a:rPr lang="nl-NL" sz="800" b="1" baseline="0" dirty="0" err="1" smtClean="0"/>
                        <a:t>Wagenhuijzen</a:t>
                      </a:r>
                      <a:r>
                        <a:rPr lang="nl-NL" sz="800" b="1" baseline="0" dirty="0" smtClean="0"/>
                        <a:t> ± 1834/</a:t>
                      </a:r>
                      <a:endParaRPr lang="nl-NL" sz="800" b="1" dirty="0" smtClean="0"/>
                    </a:p>
                    <a:p>
                      <a:r>
                        <a:rPr lang="nl-NL" sz="800" b="1" dirty="0" smtClean="0"/>
                        <a:t>Philip David </a:t>
                      </a:r>
                      <a:r>
                        <a:rPr lang="nl-NL" sz="800" b="1" baseline="0" dirty="0" smtClean="0"/>
                        <a:t>Wagenhuis ± 1836/&gt;30-1-1889</a:t>
                      </a:r>
                      <a:endParaRPr lang="nl-NL" sz="800" b="1" dirty="0" smtClean="0"/>
                    </a:p>
                    <a:p>
                      <a:pPr marL="88900" indent="-88900">
                        <a:buFont typeface="Arial" pitchFamily="34" charset="0"/>
                        <a:buChar char="•"/>
                      </a:pPr>
                      <a:r>
                        <a:rPr lang="nl-NL" sz="800" dirty="0" smtClean="0">
                          <a:solidFill>
                            <a:schemeClr val="tx1"/>
                          </a:solidFill>
                        </a:rPr>
                        <a:t>David Wagenhuis 28-1-1858/4-3-1935</a:t>
                      </a:r>
                    </a:p>
                    <a:p>
                      <a:pPr marL="88900" indent="-88900">
                        <a:buFont typeface="Arial" pitchFamily="34" charset="0"/>
                        <a:buChar char="•"/>
                      </a:pPr>
                      <a:r>
                        <a:rPr lang="nl-NL" sz="800" dirty="0" smtClean="0">
                          <a:solidFill>
                            <a:schemeClr val="tx1"/>
                          </a:solidFill>
                        </a:rPr>
                        <a:t>Juda</a:t>
                      </a:r>
                      <a:r>
                        <a:rPr lang="nl-NL" sz="800" baseline="0" dirty="0" smtClean="0">
                          <a:solidFill>
                            <a:schemeClr val="tx1"/>
                          </a:solidFill>
                        </a:rPr>
                        <a:t> Wagenhuis 13-11-1860/23-2-1939</a:t>
                      </a:r>
                    </a:p>
                    <a:p>
                      <a:pPr marL="88900" indent="-88900">
                        <a:buFont typeface="Arial" pitchFamily="34" charset="0"/>
                        <a:buChar char="•"/>
                      </a:pPr>
                      <a:r>
                        <a:rPr lang="nl-NL" sz="800" baseline="0" dirty="0" err="1" smtClean="0">
                          <a:solidFill>
                            <a:schemeClr val="tx1"/>
                          </a:solidFill>
                        </a:rPr>
                        <a:t>Fijtje</a:t>
                      </a:r>
                      <a:r>
                        <a:rPr lang="nl-NL" sz="800" baseline="0" dirty="0" smtClean="0">
                          <a:solidFill>
                            <a:schemeClr val="tx1"/>
                          </a:solidFill>
                        </a:rPr>
                        <a:t> Wagenhuis 3-6-1863/1-12-1928</a:t>
                      </a:r>
                    </a:p>
                    <a:p>
                      <a:pPr marL="88900" indent="-88900">
                        <a:buFont typeface="Arial" pitchFamily="34" charset="0"/>
                        <a:buChar char="•"/>
                      </a:pPr>
                      <a:r>
                        <a:rPr lang="nl-NL" sz="800" baseline="0" dirty="0" smtClean="0">
                          <a:solidFill>
                            <a:schemeClr val="tx1"/>
                          </a:solidFill>
                        </a:rPr>
                        <a:t>Rachel Wagenhuis 16-7-1865/..</a:t>
                      </a:r>
                    </a:p>
                    <a:p>
                      <a:pPr marL="88900" indent="-88900">
                        <a:buFont typeface="Arial" pitchFamily="34" charset="0"/>
                        <a:buChar char="•"/>
                      </a:pPr>
                      <a:r>
                        <a:rPr lang="nl-NL" sz="800" baseline="0" dirty="0" smtClean="0">
                          <a:solidFill>
                            <a:schemeClr val="tx1"/>
                          </a:solidFill>
                        </a:rPr>
                        <a:t>Eva Wagenhuis 7-4-1868/..</a:t>
                      </a:r>
                    </a:p>
                    <a:p>
                      <a:pPr marL="88900" indent="-88900">
                        <a:buFont typeface="Arial" pitchFamily="34" charset="0"/>
                        <a:buChar char="•"/>
                      </a:pPr>
                      <a:r>
                        <a:rPr lang="nl-NL" sz="800" baseline="0" dirty="0" smtClean="0">
                          <a:solidFill>
                            <a:schemeClr val="tx1"/>
                          </a:solidFill>
                        </a:rPr>
                        <a:t>Meijer Wagenhuis 7-3-1870/4-1-1931</a:t>
                      </a:r>
                    </a:p>
                    <a:p>
                      <a:pPr marL="88900" indent="-88900">
                        <a:buFont typeface="Arial" pitchFamily="34" charset="0"/>
                        <a:buChar char="•"/>
                      </a:pPr>
                      <a:r>
                        <a:rPr lang="nl-NL" sz="800" baseline="0" dirty="0" smtClean="0">
                          <a:solidFill>
                            <a:schemeClr val="tx1"/>
                          </a:solidFill>
                        </a:rPr>
                        <a:t>Sara Wagenhuis 5-3-1872/..</a:t>
                      </a:r>
                    </a:p>
                    <a:p>
                      <a:pPr marL="88900" indent="-88900">
                        <a:buFont typeface="Arial" pitchFamily="34" charset="0"/>
                        <a:buChar char="•"/>
                      </a:pPr>
                      <a:r>
                        <a:rPr lang="nl-NL" sz="800" baseline="0" dirty="0" smtClean="0">
                          <a:solidFill>
                            <a:schemeClr val="tx1"/>
                          </a:solidFill>
                        </a:rPr>
                        <a:t>Esther Wagenhuis27-2-1874/..</a:t>
                      </a:r>
                    </a:p>
                    <a:p>
                      <a:pPr marL="88900" indent="-88900">
                        <a:buFont typeface="Arial" pitchFamily="34" charset="0"/>
                        <a:buChar char="•"/>
                      </a:pPr>
                      <a:r>
                        <a:rPr lang="nl-NL" sz="800" baseline="0" dirty="0" smtClean="0">
                          <a:solidFill>
                            <a:schemeClr val="tx1"/>
                          </a:solidFill>
                        </a:rPr>
                        <a:t>Rebecca Wagenhuis 12-2-1876/7-5-1943 </a:t>
                      </a:r>
                      <a:r>
                        <a:rPr lang="nl-NL" sz="800" baseline="0" dirty="0" smtClean="0">
                          <a:solidFill>
                            <a:srgbClr val="FF0000"/>
                          </a:solidFill>
                        </a:rPr>
                        <a:t>Sobibor</a:t>
                      </a:r>
                    </a:p>
                    <a:p>
                      <a:pPr marL="88900" indent="-88900">
                        <a:buFont typeface="Arial" pitchFamily="34" charset="0"/>
                        <a:buChar char="•"/>
                      </a:pPr>
                      <a:r>
                        <a:rPr lang="nl-NL" sz="800" baseline="0" dirty="0" smtClean="0">
                          <a:solidFill>
                            <a:schemeClr val="tx1"/>
                          </a:solidFill>
                        </a:rPr>
                        <a:t>Klaartje Wagenhuis 22-9-1878/11-10-1880</a:t>
                      </a:r>
                      <a:endParaRPr lang="nl-NL" sz="800" dirty="0" smtClean="0">
                        <a:solidFill>
                          <a:schemeClr val="tx1"/>
                        </a:solidFill>
                      </a:endParaRPr>
                    </a:p>
                    <a:p>
                      <a:r>
                        <a:rPr lang="nl-NL" sz="800" b="1" dirty="0" smtClean="0"/>
                        <a:t>Esther </a:t>
                      </a:r>
                      <a:r>
                        <a:rPr lang="nl-NL" sz="800" b="1" baseline="0" dirty="0" err="1" smtClean="0"/>
                        <a:t>Wagenhuijzen</a:t>
                      </a:r>
                      <a:r>
                        <a:rPr lang="nl-NL" sz="800" b="1" baseline="0" dirty="0" smtClean="0"/>
                        <a:t> ± 1840/</a:t>
                      </a:r>
                      <a:endParaRPr lang="nl-NL" sz="800" b="1" dirty="0" smtClean="0"/>
                    </a:p>
                    <a:p>
                      <a:r>
                        <a:rPr lang="nl-NL" sz="800" b="1" dirty="0" err="1" smtClean="0"/>
                        <a:t>Rebekka</a:t>
                      </a:r>
                      <a:r>
                        <a:rPr lang="nl-NL" sz="800" b="1" dirty="0" smtClean="0"/>
                        <a:t> </a:t>
                      </a:r>
                      <a:r>
                        <a:rPr lang="nl-NL" sz="800" b="1" baseline="0" dirty="0" err="1" smtClean="0"/>
                        <a:t>Wagenhuijzen</a:t>
                      </a:r>
                      <a:r>
                        <a:rPr lang="nl-NL" sz="800" b="1" baseline="0" dirty="0" smtClean="0"/>
                        <a:t> ± 1842/</a:t>
                      </a:r>
                      <a:endParaRPr lang="nl-NL" sz="800" b="1" dirty="0" smtClean="0"/>
                    </a:p>
                    <a:p>
                      <a:pPr marL="88900" indent="-88900">
                        <a:buFont typeface="Arial" pitchFamily="34" charset="0"/>
                        <a:buChar char="•"/>
                      </a:pPr>
                      <a:r>
                        <a:rPr lang="nl-NL" sz="800" dirty="0" smtClean="0">
                          <a:solidFill>
                            <a:schemeClr val="tx1"/>
                          </a:solidFill>
                        </a:rPr>
                        <a:t>Mietje </a:t>
                      </a:r>
                      <a:r>
                        <a:rPr lang="nl-NL" sz="800" dirty="0" err="1" smtClean="0">
                          <a:solidFill>
                            <a:schemeClr val="tx1"/>
                          </a:solidFill>
                        </a:rPr>
                        <a:t>Krieker</a:t>
                      </a:r>
                      <a:r>
                        <a:rPr lang="nl-NL" sz="800" baseline="0" dirty="0" smtClean="0">
                          <a:solidFill>
                            <a:schemeClr val="tx1"/>
                          </a:solidFill>
                        </a:rPr>
                        <a:t> 11-8-1885/9-4-1943 </a:t>
                      </a:r>
                      <a:r>
                        <a:rPr lang="nl-NL" sz="800" baseline="0" dirty="0" smtClean="0">
                          <a:solidFill>
                            <a:srgbClr val="FF0000"/>
                          </a:solidFill>
                        </a:rPr>
                        <a:t>Sobibor</a:t>
                      </a:r>
                    </a:p>
                    <a:p>
                      <a:pPr marL="88900" indent="-88900">
                        <a:buFont typeface="Arial" pitchFamily="34" charset="0"/>
                        <a:buNone/>
                      </a:pPr>
                      <a:r>
                        <a:rPr lang="nl-NL" sz="800" b="1" dirty="0" smtClean="0"/>
                        <a:t>Jacob </a:t>
                      </a:r>
                      <a:r>
                        <a:rPr lang="nl-NL" sz="800" b="1" baseline="0" dirty="0" err="1" smtClean="0"/>
                        <a:t>Wagenhuijzen</a:t>
                      </a:r>
                      <a:r>
                        <a:rPr lang="nl-NL" sz="800" b="1" baseline="0" dirty="0" smtClean="0"/>
                        <a:t> 24-12-1848/17-9-1921</a:t>
                      </a:r>
                      <a:endParaRPr lang="nl-NL" sz="800" b="1" dirty="0" smtClean="0"/>
                    </a:p>
                    <a:p>
                      <a:pPr marL="88900" indent="-88900">
                        <a:buFont typeface="Arial" pitchFamily="34" charset="0"/>
                        <a:buChar char="•"/>
                      </a:pPr>
                      <a:r>
                        <a:rPr lang="nl-NL" sz="800" dirty="0" err="1" smtClean="0">
                          <a:solidFill>
                            <a:schemeClr val="tx1"/>
                          </a:solidFill>
                        </a:rPr>
                        <a:t>Rachael</a:t>
                      </a:r>
                      <a:r>
                        <a:rPr lang="nl-NL" sz="800" baseline="0" dirty="0" smtClean="0">
                          <a:solidFill>
                            <a:schemeClr val="tx1"/>
                          </a:solidFill>
                        </a:rPr>
                        <a:t> Wagenhuizen 23-12-1874/1-3-1944 </a:t>
                      </a:r>
                      <a:r>
                        <a:rPr lang="nl-NL" sz="800" baseline="0" dirty="0" smtClean="0">
                          <a:solidFill>
                            <a:srgbClr val="FF0000"/>
                          </a:solidFill>
                        </a:rPr>
                        <a:t>Bergen-Belsen</a:t>
                      </a:r>
                    </a:p>
                    <a:p>
                      <a:pPr marL="88900" indent="-88900">
                        <a:buFont typeface="Arial" pitchFamily="34" charset="0"/>
                        <a:buChar char="•"/>
                      </a:pPr>
                      <a:r>
                        <a:rPr lang="nl-NL" sz="800" baseline="0" dirty="0" smtClean="0">
                          <a:solidFill>
                            <a:schemeClr val="tx1"/>
                          </a:solidFill>
                        </a:rPr>
                        <a:t>Morris Wagenhuizen 28-2-1876/..</a:t>
                      </a:r>
                    </a:p>
                    <a:p>
                      <a:pPr marL="88900" indent="-88900">
                        <a:buFont typeface="Arial" pitchFamily="34" charset="0"/>
                        <a:buChar char="•"/>
                      </a:pPr>
                      <a:r>
                        <a:rPr lang="nl-NL" sz="800" baseline="0" dirty="0" smtClean="0">
                          <a:solidFill>
                            <a:schemeClr val="tx1"/>
                          </a:solidFill>
                        </a:rPr>
                        <a:t>David Wagenhuizen 9-11-1877/18-9-1942 </a:t>
                      </a:r>
                      <a:r>
                        <a:rPr lang="nl-NL" sz="800" kern="1200" baseline="0" dirty="0" smtClean="0">
                          <a:solidFill>
                            <a:srgbClr val="FF0000"/>
                          </a:solidFill>
                          <a:latin typeface="+mn-lt"/>
                          <a:ea typeface="+mn-ea"/>
                          <a:cs typeface="+mn-cs"/>
                        </a:rPr>
                        <a:t>Auschwitz</a:t>
                      </a:r>
                    </a:p>
                    <a:p>
                      <a:pPr marL="88900" indent="-88900">
                        <a:buFont typeface="Arial" pitchFamily="34" charset="0"/>
                        <a:buChar char="•"/>
                      </a:pPr>
                      <a:r>
                        <a:rPr lang="nl-NL" sz="800" baseline="0" dirty="0" err="1" smtClean="0">
                          <a:solidFill>
                            <a:schemeClr val="tx1"/>
                          </a:solidFill>
                        </a:rPr>
                        <a:t>Barnett</a:t>
                      </a:r>
                      <a:r>
                        <a:rPr lang="nl-NL" sz="800" baseline="0" dirty="0" smtClean="0">
                          <a:solidFill>
                            <a:schemeClr val="tx1"/>
                          </a:solidFill>
                        </a:rPr>
                        <a:t> Wagenhuizen 29-7-1879/18-9-1929</a:t>
                      </a:r>
                    </a:p>
                    <a:p>
                      <a:pPr marL="88900" indent="-88900">
                        <a:buFont typeface="Arial" pitchFamily="34" charset="0"/>
                        <a:buChar char="•"/>
                      </a:pPr>
                      <a:r>
                        <a:rPr lang="nl-NL" sz="800" baseline="0" dirty="0" smtClean="0">
                          <a:solidFill>
                            <a:schemeClr val="tx1"/>
                          </a:solidFill>
                        </a:rPr>
                        <a:t>Simon Wagenhuizen 14-5-1881/12-2-1943 </a:t>
                      </a:r>
                      <a:r>
                        <a:rPr lang="nl-NL" sz="800" kern="1200" baseline="0" dirty="0" smtClean="0">
                          <a:solidFill>
                            <a:srgbClr val="FF0000"/>
                          </a:solidFill>
                          <a:latin typeface="+mn-lt"/>
                          <a:ea typeface="+mn-ea"/>
                          <a:cs typeface="+mn-cs"/>
                        </a:rPr>
                        <a:t>Auschwitz</a:t>
                      </a:r>
                    </a:p>
                    <a:p>
                      <a:pPr marL="88900" indent="-88900">
                        <a:buFont typeface="Arial" pitchFamily="34" charset="0"/>
                        <a:buChar char="•"/>
                      </a:pPr>
                      <a:r>
                        <a:rPr lang="nl-NL" sz="800" baseline="0" dirty="0" err="1" smtClean="0">
                          <a:solidFill>
                            <a:schemeClr val="tx1"/>
                          </a:solidFill>
                        </a:rPr>
                        <a:t>Bella</a:t>
                      </a:r>
                      <a:r>
                        <a:rPr lang="nl-NL" sz="800" baseline="0" dirty="0" smtClean="0">
                          <a:solidFill>
                            <a:schemeClr val="tx1"/>
                          </a:solidFill>
                        </a:rPr>
                        <a:t> Wagenhuizen 23-8-1882/16-1-1933</a:t>
                      </a:r>
                    </a:p>
                    <a:p>
                      <a:pPr marL="88900" indent="-88900">
                        <a:buFont typeface="Arial" pitchFamily="34" charset="0"/>
                        <a:buChar char="•"/>
                      </a:pPr>
                      <a:r>
                        <a:rPr lang="nl-NL" sz="800" baseline="0" dirty="0" smtClean="0">
                          <a:solidFill>
                            <a:schemeClr val="tx1"/>
                          </a:solidFill>
                        </a:rPr>
                        <a:t>Joseph Wagenhuizen 18-3-1884/4-12-1884</a:t>
                      </a:r>
                    </a:p>
                    <a:p>
                      <a:pPr marL="88900" indent="-88900">
                        <a:buFont typeface="Arial" pitchFamily="34" charset="0"/>
                        <a:buChar char="•"/>
                      </a:pPr>
                      <a:r>
                        <a:rPr lang="nl-NL" sz="800" baseline="0" dirty="0" smtClean="0">
                          <a:solidFill>
                            <a:schemeClr val="tx1"/>
                          </a:solidFill>
                        </a:rPr>
                        <a:t>Michel Wagenhuizen 4-9-1885/7-5-1886 </a:t>
                      </a:r>
                    </a:p>
                    <a:p>
                      <a:pPr marL="88900" indent="-88900">
                        <a:buFont typeface="Arial" pitchFamily="34" charset="0"/>
                        <a:buChar char="•"/>
                      </a:pPr>
                      <a:r>
                        <a:rPr lang="nl-NL" sz="800" baseline="0" dirty="0" smtClean="0">
                          <a:solidFill>
                            <a:schemeClr val="tx1"/>
                          </a:solidFill>
                        </a:rPr>
                        <a:t>Eva Wagenhuizen 26-12-1886/1-10-1942 </a:t>
                      </a:r>
                      <a:r>
                        <a:rPr lang="nl-NL" sz="800" kern="1200" baseline="0" dirty="0" smtClean="0">
                          <a:solidFill>
                            <a:srgbClr val="FF0000"/>
                          </a:solidFill>
                          <a:latin typeface="+mn-lt"/>
                          <a:ea typeface="+mn-ea"/>
                          <a:cs typeface="+mn-cs"/>
                        </a:rPr>
                        <a:t>Auschwitz</a:t>
                      </a:r>
                    </a:p>
                    <a:p>
                      <a:pPr marL="88900" indent="-88900">
                        <a:buFont typeface="Arial" pitchFamily="34" charset="0"/>
                        <a:buChar char="•"/>
                      </a:pPr>
                      <a:r>
                        <a:rPr lang="nl-NL" sz="800" baseline="0" dirty="0" err="1" smtClean="0">
                          <a:solidFill>
                            <a:schemeClr val="tx1"/>
                          </a:solidFill>
                        </a:rPr>
                        <a:t>Bertha</a:t>
                      </a:r>
                      <a:r>
                        <a:rPr lang="nl-NL" sz="800" baseline="0" dirty="0" smtClean="0">
                          <a:solidFill>
                            <a:schemeClr val="tx1"/>
                          </a:solidFill>
                        </a:rPr>
                        <a:t> Wagenhuizen 24-7-1888/4-6-1943 </a:t>
                      </a:r>
                      <a:r>
                        <a:rPr lang="nl-NL" sz="800" kern="1200" baseline="0" dirty="0" smtClean="0">
                          <a:solidFill>
                            <a:srgbClr val="FF0000"/>
                          </a:solidFill>
                          <a:latin typeface="+mn-lt"/>
                          <a:ea typeface="+mn-ea"/>
                          <a:cs typeface="+mn-cs"/>
                        </a:rPr>
                        <a:t>Sobibor</a:t>
                      </a:r>
                    </a:p>
                    <a:p>
                      <a:pPr marL="88900" indent="-88900">
                        <a:buFont typeface="Arial" pitchFamily="34" charset="0"/>
                        <a:buChar char="•"/>
                      </a:pPr>
                      <a:r>
                        <a:rPr lang="nl-NL" sz="800" baseline="0" dirty="0" smtClean="0">
                          <a:solidFill>
                            <a:schemeClr val="tx1"/>
                          </a:solidFill>
                        </a:rPr>
                        <a:t>Pauline Wagenhuizen 25-8-1889/15-2-1890</a:t>
                      </a:r>
                    </a:p>
                    <a:p>
                      <a:pPr marL="88900" indent="-88900">
                        <a:buFont typeface="Arial" pitchFamily="34" charset="0"/>
                        <a:buChar char="•"/>
                      </a:pPr>
                      <a:r>
                        <a:rPr lang="nl-NL" sz="800" baseline="0" dirty="0" smtClean="0">
                          <a:solidFill>
                            <a:schemeClr val="tx1"/>
                          </a:solidFill>
                        </a:rPr>
                        <a:t>Philip Wagenhuizen 17-4-1891/14-5-1891</a:t>
                      </a:r>
                      <a:endParaRPr lang="nl-NL" sz="800" dirty="0" smtClean="0">
                        <a:solidFill>
                          <a:schemeClr val="tx1"/>
                        </a:solidFill>
                      </a:endParaRPr>
                    </a:p>
                  </a:txBody>
                  <a:tcPr/>
                </a:tc>
                <a:tc>
                  <a:txBody>
                    <a:bodyPr/>
                    <a:lstStyle/>
                    <a:p>
                      <a:r>
                        <a:rPr lang="nl-NL" sz="800" dirty="0" smtClean="0">
                          <a:solidFill>
                            <a:schemeClr val="tx1"/>
                          </a:solidFill>
                        </a:rPr>
                        <a:t>David </a:t>
                      </a:r>
                      <a:r>
                        <a:rPr lang="nl-NL" sz="800" dirty="0" err="1" smtClean="0">
                          <a:solidFill>
                            <a:schemeClr val="tx1"/>
                          </a:solidFill>
                        </a:rPr>
                        <a:t>Moscou</a:t>
                      </a:r>
                      <a:endParaRPr lang="nl-NL" sz="800" dirty="0" smtClean="0">
                        <a:solidFill>
                          <a:schemeClr val="tx1"/>
                        </a:solidFill>
                      </a:endParaRPr>
                    </a:p>
                    <a:p>
                      <a:pPr marL="90488" indent="-90488">
                        <a:buFont typeface="Arial" pitchFamily="34" charset="0"/>
                        <a:buChar char="•"/>
                      </a:pPr>
                      <a:r>
                        <a:rPr lang="nl-NL" sz="800" dirty="0" smtClean="0">
                          <a:solidFill>
                            <a:schemeClr val="tx1"/>
                          </a:solidFill>
                        </a:rPr>
                        <a:t>Joseph </a:t>
                      </a:r>
                      <a:r>
                        <a:rPr lang="nl-NL" sz="800" dirty="0" err="1" smtClean="0">
                          <a:solidFill>
                            <a:schemeClr val="tx1"/>
                          </a:solidFill>
                        </a:rPr>
                        <a:t>Moscou</a:t>
                      </a:r>
                      <a:r>
                        <a:rPr lang="nl-NL" sz="800" dirty="0" smtClean="0">
                          <a:solidFill>
                            <a:schemeClr val="tx1"/>
                          </a:solidFill>
                        </a:rPr>
                        <a:t> 20-11-1880/6-8-1942 </a:t>
                      </a:r>
                      <a:r>
                        <a:rPr lang="nl-NL" sz="800" dirty="0" err="1" smtClean="0">
                          <a:solidFill>
                            <a:srgbClr val="FF0000"/>
                          </a:solidFill>
                        </a:rPr>
                        <a:t>Auschwitz</a:t>
                      </a:r>
                      <a:endParaRPr lang="nl-NL" sz="800" dirty="0" smtClean="0">
                        <a:solidFill>
                          <a:srgbClr val="FF0000"/>
                        </a:solidFill>
                      </a:endParaRPr>
                    </a:p>
                    <a:p>
                      <a:pPr marL="90488" indent="-90488">
                        <a:buFont typeface="Arial" pitchFamily="34" charset="0"/>
                        <a:buChar char="•"/>
                      </a:pPr>
                      <a:r>
                        <a:rPr lang="nl-NL" sz="800" dirty="0" smtClean="0">
                          <a:solidFill>
                            <a:schemeClr val="tx1"/>
                          </a:solidFill>
                        </a:rPr>
                        <a:t>Herman </a:t>
                      </a:r>
                      <a:r>
                        <a:rPr lang="nl-NL" sz="800" dirty="0" err="1" smtClean="0">
                          <a:solidFill>
                            <a:schemeClr val="tx1"/>
                          </a:solidFill>
                        </a:rPr>
                        <a:t>Moscou</a:t>
                      </a:r>
                      <a:r>
                        <a:rPr lang="nl-NL" sz="800" dirty="0" smtClean="0">
                          <a:solidFill>
                            <a:schemeClr val="tx1"/>
                          </a:solidFill>
                        </a:rPr>
                        <a:t> 3-11-1888/22-10-1942 </a:t>
                      </a:r>
                      <a:r>
                        <a:rPr lang="nl-NL" sz="800" dirty="0" err="1" smtClean="0">
                          <a:solidFill>
                            <a:srgbClr val="FF0000"/>
                          </a:solidFill>
                        </a:rPr>
                        <a:t>Auschwitz</a:t>
                      </a:r>
                      <a:endParaRPr lang="nl-NL" sz="800" dirty="0" smtClean="0">
                        <a:solidFill>
                          <a:srgbClr val="FF0000"/>
                        </a:solidFill>
                      </a:endParaRPr>
                    </a:p>
                    <a:p>
                      <a:pPr marL="90488" indent="-90488">
                        <a:buFont typeface="Arial" pitchFamily="34" charset="0"/>
                        <a:buChar char="•"/>
                      </a:pPr>
                      <a:r>
                        <a:rPr lang="nl-NL" sz="800" dirty="0" smtClean="0">
                          <a:solidFill>
                            <a:schemeClr val="tx1"/>
                          </a:solidFill>
                        </a:rPr>
                        <a:t>Emanuel </a:t>
                      </a:r>
                      <a:r>
                        <a:rPr lang="nl-NL" sz="800" dirty="0" err="1" smtClean="0">
                          <a:solidFill>
                            <a:schemeClr val="tx1"/>
                          </a:solidFill>
                        </a:rPr>
                        <a:t>Moscou</a:t>
                      </a:r>
                      <a:r>
                        <a:rPr lang="nl-NL" sz="800" dirty="0" smtClean="0">
                          <a:solidFill>
                            <a:schemeClr val="tx1"/>
                          </a:solidFill>
                        </a:rPr>
                        <a:t> 22-2-1891/30-4-1943 </a:t>
                      </a:r>
                      <a:r>
                        <a:rPr lang="nl-NL" sz="800" dirty="0" smtClean="0">
                          <a:solidFill>
                            <a:srgbClr val="FF0000"/>
                          </a:solidFill>
                        </a:rPr>
                        <a:t>Sobibor</a:t>
                      </a:r>
                    </a:p>
                    <a:p>
                      <a:r>
                        <a:rPr lang="nl-NL" sz="800" dirty="0" err="1" smtClean="0">
                          <a:solidFill>
                            <a:schemeClr val="tx1"/>
                          </a:solidFill>
                        </a:rPr>
                        <a:t>Hijman</a:t>
                      </a:r>
                      <a:r>
                        <a:rPr lang="nl-NL" sz="800" dirty="0" smtClean="0">
                          <a:solidFill>
                            <a:schemeClr val="tx1"/>
                          </a:solidFill>
                        </a:rPr>
                        <a:t> </a:t>
                      </a:r>
                      <a:r>
                        <a:rPr lang="nl-NL" sz="800" dirty="0" err="1" smtClean="0">
                          <a:solidFill>
                            <a:schemeClr val="tx1"/>
                          </a:solidFill>
                        </a:rPr>
                        <a:t>Moscou</a:t>
                      </a:r>
                      <a:endParaRPr lang="nl-NL" sz="800" dirty="0" smtClean="0">
                        <a:solidFill>
                          <a:srgbClr val="FF0000"/>
                        </a:solidFill>
                        <a:sym typeface="Wingdings" pitchFamily="2" charset="2"/>
                      </a:endParaRPr>
                    </a:p>
                    <a:p>
                      <a:pPr marL="88900" indent="-88900">
                        <a:buFont typeface="Arial" pitchFamily="34" charset="0"/>
                        <a:buChar char="•"/>
                      </a:pPr>
                      <a:r>
                        <a:rPr lang="nl-NL" sz="800" kern="1200" dirty="0" smtClean="0">
                          <a:solidFill>
                            <a:schemeClr val="tx1"/>
                          </a:solidFill>
                          <a:latin typeface="+mn-lt"/>
                          <a:ea typeface="+mn-ea"/>
                          <a:cs typeface="+mn-cs"/>
                        </a:rPr>
                        <a:t>Joseph </a:t>
                      </a:r>
                      <a:r>
                        <a:rPr lang="nl-NL" sz="800" kern="1200" dirty="0" err="1" smtClean="0">
                          <a:solidFill>
                            <a:schemeClr val="tx1"/>
                          </a:solidFill>
                          <a:latin typeface="+mn-lt"/>
                          <a:ea typeface="+mn-ea"/>
                          <a:cs typeface="+mn-cs"/>
                        </a:rPr>
                        <a:t>Moscou</a:t>
                      </a:r>
                      <a:r>
                        <a:rPr lang="nl-NL" sz="800" kern="1200" dirty="0" smtClean="0">
                          <a:solidFill>
                            <a:schemeClr val="tx1"/>
                          </a:solidFill>
                          <a:latin typeface="+mn-lt"/>
                          <a:ea typeface="+mn-ea"/>
                          <a:cs typeface="+mn-cs"/>
                        </a:rPr>
                        <a:t> 8-4-1883/16-4-1943 </a:t>
                      </a:r>
                      <a:r>
                        <a:rPr lang="nl-NL" sz="800" kern="1200" dirty="0" smtClean="0">
                          <a:solidFill>
                            <a:srgbClr val="FF0000"/>
                          </a:solidFill>
                          <a:latin typeface="+mn-lt"/>
                          <a:ea typeface="+mn-ea"/>
                          <a:cs typeface="+mn-cs"/>
                        </a:rPr>
                        <a:t>Sobibor</a:t>
                      </a:r>
                    </a:p>
                    <a:p>
                      <a:pPr marL="88900" indent="-88900">
                        <a:buFont typeface="Arial" pitchFamily="34" charset="0"/>
                        <a:buChar char="•"/>
                      </a:pPr>
                      <a:r>
                        <a:rPr lang="nl-NL" sz="800" kern="1200" dirty="0" smtClean="0">
                          <a:solidFill>
                            <a:schemeClr val="tx1"/>
                          </a:solidFill>
                          <a:latin typeface="+mn-lt"/>
                          <a:ea typeface="+mn-ea"/>
                          <a:cs typeface="+mn-cs"/>
                        </a:rPr>
                        <a:t>Nathan </a:t>
                      </a:r>
                      <a:r>
                        <a:rPr lang="nl-NL" sz="800" kern="1200" dirty="0" err="1" smtClean="0">
                          <a:solidFill>
                            <a:schemeClr val="tx1"/>
                          </a:solidFill>
                          <a:latin typeface="+mn-lt"/>
                          <a:ea typeface="+mn-ea"/>
                          <a:cs typeface="+mn-cs"/>
                        </a:rPr>
                        <a:t>Moscou</a:t>
                      </a:r>
                      <a:r>
                        <a:rPr lang="nl-NL" sz="800" kern="1200" dirty="0" smtClean="0">
                          <a:solidFill>
                            <a:schemeClr val="tx1"/>
                          </a:solidFill>
                          <a:latin typeface="+mn-lt"/>
                          <a:ea typeface="+mn-ea"/>
                          <a:cs typeface="+mn-cs"/>
                        </a:rPr>
                        <a:t> 18-12-1887/7-12-1942 </a:t>
                      </a:r>
                      <a:r>
                        <a:rPr lang="nl-NL" sz="800" kern="1200" dirty="0" smtClean="0">
                          <a:solidFill>
                            <a:srgbClr val="FF0000"/>
                          </a:solidFill>
                          <a:latin typeface="+mn-lt"/>
                          <a:ea typeface="+mn-ea"/>
                          <a:cs typeface="+mn-cs"/>
                        </a:rPr>
                        <a:t>Auschwitz</a:t>
                      </a:r>
                    </a:p>
                    <a:p>
                      <a:pPr marL="88900" indent="-88900">
                        <a:buFont typeface="Arial" pitchFamily="34" charset="0"/>
                        <a:buChar char="•"/>
                      </a:pPr>
                      <a:r>
                        <a:rPr lang="nl-NL" sz="800" kern="1200" dirty="0" smtClean="0">
                          <a:solidFill>
                            <a:schemeClr val="tx1"/>
                          </a:solidFill>
                          <a:latin typeface="+mn-lt"/>
                          <a:ea typeface="+mn-ea"/>
                          <a:cs typeface="+mn-cs"/>
                        </a:rPr>
                        <a:t>Sara </a:t>
                      </a:r>
                      <a:r>
                        <a:rPr lang="nl-NL" sz="800" kern="1200" dirty="0" err="1" smtClean="0">
                          <a:solidFill>
                            <a:schemeClr val="tx1"/>
                          </a:solidFill>
                          <a:latin typeface="+mn-lt"/>
                          <a:ea typeface="+mn-ea"/>
                          <a:cs typeface="+mn-cs"/>
                        </a:rPr>
                        <a:t>Moscou</a:t>
                      </a:r>
                      <a:r>
                        <a:rPr lang="nl-NL" sz="800" kern="1200" dirty="0" smtClean="0">
                          <a:solidFill>
                            <a:schemeClr val="tx1"/>
                          </a:solidFill>
                          <a:latin typeface="+mn-lt"/>
                          <a:ea typeface="+mn-ea"/>
                          <a:cs typeface="+mn-cs"/>
                        </a:rPr>
                        <a:t> 3-5-1889/23-5-1902</a:t>
                      </a:r>
                    </a:p>
                    <a:p>
                      <a:pPr marL="88900" indent="-88900">
                        <a:buFont typeface="Arial" pitchFamily="34" charset="0"/>
                        <a:buChar char="•"/>
                      </a:pPr>
                      <a:r>
                        <a:rPr lang="nl-NL" sz="800" kern="1200" dirty="0" smtClean="0">
                          <a:solidFill>
                            <a:schemeClr val="tx1"/>
                          </a:solidFill>
                          <a:latin typeface="+mn-lt"/>
                          <a:ea typeface="+mn-ea"/>
                          <a:cs typeface="+mn-cs"/>
                        </a:rPr>
                        <a:t>Rosette </a:t>
                      </a:r>
                      <a:r>
                        <a:rPr lang="nl-NL" sz="800" kern="1200" dirty="0" err="1" smtClean="0">
                          <a:solidFill>
                            <a:schemeClr val="tx1"/>
                          </a:solidFill>
                          <a:latin typeface="+mn-lt"/>
                          <a:ea typeface="+mn-ea"/>
                          <a:cs typeface="+mn-cs"/>
                        </a:rPr>
                        <a:t>Moscou</a:t>
                      </a:r>
                      <a:r>
                        <a:rPr lang="nl-NL" sz="800" kern="1200" dirty="0" smtClean="0">
                          <a:solidFill>
                            <a:schemeClr val="tx1"/>
                          </a:solidFill>
                          <a:latin typeface="+mn-lt"/>
                          <a:ea typeface="+mn-ea"/>
                          <a:cs typeface="+mn-cs"/>
                        </a:rPr>
                        <a:t> 9-1-1891/26-2-1938</a:t>
                      </a:r>
                    </a:p>
                    <a:p>
                      <a:pPr marL="88900" indent="-88900">
                        <a:buFont typeface="Arial" pitchFamily="34" charset="0"/>
                        <a:buChar char="•"/>
                      </a:pPr>
                      <a:r>
                        <a:rPr lang="nl-NL" sz="800" kern="1200" dirty="0" smtClean="0">
                          <a:solidFill>
                            <a:srgbClr val="0070C0"/>
                          </a:solidFill>
                          <a:latin typeface="+mn-lt"/>
                          <a:ea typeface="+mn-ea"/>
                          <a:cs typeface="+mn-cs"/>
                        </a:rPr>
                        <a:t>David </a:t>
                      </a:r>
                      <a:r>
                        <a:rPr lang="nl-NL" sz="800" kern="1200" dirty="0" err="1" smtClean="0">
                          <a:solidFill>
                            <a:srgbClr val="0070C0"/>
                          </a:solidFill>
                          <a:latin typeface="+mn-lt"/>
                          <a:ea typeface="+mn-ea"/>
                          <a:cs typeface="+mn-cs"/>
                        </a:rPr>
                        <a:t>Moscou</a:t>
                      </a:r>
                      <a:r>
                        <a:rPr lang="nl-NL" sz="800" kern="1200" dirty="0" smtClean="0">
                          <a:solidFill>
                            <a:srgbClr val="0070C0"/>
                          </a:solidFill>
                          <a:latin typeface="+mn-lt"/>
                          <a:ea typeface="+mn-ea"/>
                          <a:cs typeface="+mn-cs"/>
                        </a:rPr>
                        <a:t> 19-10-1893/24-5-1970 (Laren)</a:t>
                      </a:r>
                    </a:p>
                    <a:p>
                      <a:pPr marL="88900" indent="-88900">
                        <a:buFont typeface="Arial" pitchFamily="34" charset="0"/>
                        <a:buChar char="•"/>
                      </a:pPr>
                      <a:r>
                        <a:rPr lang="nl-NL" sz="800" kern="1200" dirty="0" smtClean="0">
                          <a:solidFill>
                            <a:srgbClr val="0070C0"/>
                          </a:solidFill>
                          <a:latin typeface="+mn-lt"/>
                          <a:ea typeface="+mn-ea"/>
                          <a:cs typeface="+mn-cs"/>
                        </a:rPr>
                        <a:t>Levie </a:t>
                      </a:r>
                      <a:r>
                        <a:rPr lang="nl-NL" sz="800" kern="1200" dirty="0" err="1" smtClean="0">
                          <a:solidFill>
                            <a:srgbClr val="0070C0"/>
                          </a:solidFill>
                          <a:latin typeface="+mn-lt"/>
                          <a:ea typeface="+mn-ea"/>
                          <a:cs typeface="+mn-cs"/>
                        </a:rPr>
                        <a:t>Moscou</a:t>
                      </a:r>
                      <a:r>
                        <a:rPr lang="nl-NL" sz="800" kern="1200" dirty="0" smtClean="0">
                          <a:solidFill>
                            <a:srgbClr val="0070C0"/>
                          </a:solidFill>
                          <a:latin typeface="+mn-lt"/>
                          <a:ea typeface="+mn-ea"/>
                          <a:cs typeface="+mn-cs"/>
                        </a:rPr>
                        <a:t> 18-5-1895/1-8-1957</a:t>
                      </a:r>
                    </a:p>
                    <a:p>
                      <a:pPr marL="88900" indent="-88900">
                        <a:buFont typeface="Arial" pitchFamily="34" charset="0"/>
                        <a:buChar char="•"/>
                      </a:pPr>
                      <a:r>
                        <a:rPr lang="nl-NL" sz="800" kern="1200" dirty="0" smtClean="0">
                          <a:solidFill>
                            <a:schemeClr val="tx1"/>
                          </a:solidFill>
                          <a:latin typeface="+mn-lt"/>
                          <a:ea typeface="+mn-ea"/>
                          <a:cs typeface="+mn-cs"/>
                        </a:rPr>
                        <a:t>Flora </a:t>
                      </a:r>
                      <a:r>
                        <a:rPr lang="nl-NL" sz="800" kern="1200" dirty="0" err="1" smtClean="0">
                          <a:solidFill>
                            <a:schemeClr val="tx1"/>
                          </a:solidFill>
                          <a:latin typeface="+mn-lt"/>
                          <a:ea typeface="+mn-ea"/>
                          <a:cs typeface="+mn-cs"/>
                        </a:rPr>
                        <a:t>Moscou</a:t>
                      </a:r>
                      <a:r>
                        <a:rPr lang="nl-NL" sz="800" kern="1200" dirty="0" smtClean="0">
                          <a:solidFill>
                            <a:schemeClr val="tx1"/>
                          </a:solidFill>
                          <a:latin typeface="+mn-lt"/>
                          <a:ea typeface="+mn-ea"/>
                          <a:cs typeface="+mn-cs"/>
                        </a:rPr>
                        <a:t> 5-4-1897/14-9-1942 </a:t>
                      </a:r>
                      <a:r>
                        <a:rPr lang="nl-NL" sz="800" kern="1200" dirty="0" smtClean="0">
                          <a:solidFill>
                            <a:srgbClr val="FF0000"/>
                          </a:solidFill>
                          <a:latin typeface="+mn-lt"/>
                          <a:ea typeface="+mn-ea"/>
                          <a:cs typeface="+mn-cs"/>
                        </a:rPr>
                        <a:t>Auschwitz</a:t>
                      </a:r>
                    </a:p>
                    <a:p>
                      <a:pPr marL="88900" indent="-88900">
                        <a:buFont typeface="Arial" pitchFamily="34" charset="0"/>
                        <a:buChar char="•"/>
                      </a:pPr>
                      <a:r>
                        <a:rPr lang="nl-NL" sz="800" kern="1200" dirty="0" smtClean="0">
                          <a:solidFill>
                            <a:schemeClr val="tx1"/>
                          </a:solidFill>
                          <a:latin typeface="+mn-lt"/>
                          <a:ea typeface="+mn-ea"/>
                          <a:cs typeface="+mn-cs"/>
                        </a:rPr>
                        <a:t>Isaac </a:t>
                      </a:r>
                      <a:r>
                        <a:rPr lang="nl-NL" sz="800" kern="1200" dirty="0" err="1" smtClean="0">
                          <a:solidFill>
                            <a:schemeClr val="tx1"/>
                          </a:solidFill>
                          <a:latin typeface="+mn-lt"/>
                          <a:ea typeface="+mn-ea"/>
                          <a:cs typeface="+mn-cs"/>
                        </a:rPr>
                        <a:t>Moscou</a:t>
                      </a:r>
                      <a:r>
                        <a:rPr lang="nl-NL" sz="800" kern="1200" dirty="0" smtClean="0">
                          <a:solidFill>
                            <a:schemeClr val="tx1"/>
                          </a:solidFill>
                          <a:latin typeface="+mn-lt"/>
                          <a:ea typeface="+mn-ea"/>
                          <a:cs typeface="+mn-cs"/>
                        </a:rPr>
                        <a:t> 4-6-1899/30-6-1944 </a:t>
                      </a:r>
                      <a:r>
                        <a:rPr lang="nl-NL" sz="800" kern="1200" dirty="0" smtClean="0">
                          <a:solidFill>
                            <a:srgbClr val="FF0000"/>
                          </a:solidFill>
                          <a:latin typeface="+mn-lt"/>
                          <a:ea typeface="+mn-ea"/>
                          <a:cs typeface="+mn-cs"/>
                        </a:rPr>
                        <a:t>Auschwitz</a:t>
                      </a:r>
                    </a:p>
                    <a:p>
                      <a:pPr marL="88900" indent="-88900">
                        <a:buFont typeface="Arial" pitchFamily="34" charset="0"/>
                        <a:buChar char="•"/>
                      </a:pPr>
                      <a:r>
                        <a:rPr lang="nl-NL" sz="800" kern="1200" dirty="0" err="1" smtClean="0">
                          <a:solidFill>
                            <a:schemeClr val="tx1"/>
                          </a:solidFill>
                          <a:latin typeface="+mn-lt"/>
                          <a:ea typeface="+mn-ea"/>
                          <a:cs typeface="+mn-cs"/>
                        </a:rPr>
                        <a:t>Greta</a:t>
                      </a:r>
                      <a:r>
                        <a:rPr lang="nl-NL" sz="800" kern="1200" dirty="0" smtClean="0">
                          <a:solidFill>
                            <a:schemeClr val="tx1"/>
                          </a:solidFill>
                          <a:latin typeface="+mn-lt"/>
                          <a:ea typeface="+mn-ea"/>
                          <a:cs typeface="+mn-cs"/>
                        </a:rPr>
                        <a:t> </a:t>
                      </a:r>
                      <a:r>
                        <a:rPr lang="nl-NL" sz="800" kern="1200" dirty="0" err="1" smtClean="0">
                          <a:solidFill>
                            <a:schemeClr val="tx1"/>
                          </a:solidFill>
                          <a:latin typeface="+mn-lt"/>
                          <a:ea typeface="+mn-ea"/>
                          <a:cs typeface="+mn-cs"/>
                        </a:rPr>
                        <a:t>Moscou</a:t>
                      </a:r>
                      <a:r>
                        <a:rPr lang="nl-NL" sz="800" kern="1200" dirty="0" smtClean="0">
                          <a:solidFill>
                            <a:schemeClr val="tx1"/>
                          </a:solidFill>
                          <a:latin typeface="+mn-lt"/>
                          <a:ea typeface="+mn-ea"/>
                          <a:cs typeface="+mn-cs"/>
                        </a:rPr>
                        <a:t> 24-12-1901/8-4-1944 </a:t>
                      </a:r>
                      <a:r>
                        <a:rPr lang="nl-NL" sz="800" kern="1200" dirty="0" smtClean="0">
                          <a:solidFill>
                            <a:srgbClr val="FF0000"/>
                          </a:solidFill>
                          <a:latin typeface="+mn-lt"/>
                          <a:ea typeface="+mn-ea"/>
                          <a:cs typeface="+mn-cs"/>
                        </a:rPr>
                        <a:t>Auschwitz</a:t>
                      </a:r>
                    </a:p>
                    <a:p>
                      <a:pPr marL="88900" indent="-88900">
                        <a:buFont typeface="Arial" pitchFamily="34" charset="0"/>
                        <a:buNone/>
                      </a:pPr>
                      <a:r>
                        <a:rPr lang="nl-NL" sz="800" dirty="0" smtClean="0">
                          <a:solidFill>
                            <a:schemeClr val="tx1"/>
                          </a:solidFill>
                        </a:rPr>
                        <a:t>Simon </a:t>
                      </a:r>
                      <a:r>
                        <a:rPr lang="nl-NL" sz="800" dirty="0" err="1" smtClean="0">
                          <a:solidFill>
                            <a:schemeClr val="tx1"/>
                          </a:solidFill>
                        </a:rPr>
                        <a:t>Moscou</a:t>
                      </a:r>
                      <a:r>
                        <a:rPr lang="nl-NL" sz="800" dirty="0" smtClean="0">
                          <a:solidFill>
                            <a:schemeClr val="tx1"/>
                          </a:solidFill>
                        </a:rPr>
                        <a:t> </a:t>
                      </a:r>
                      <a:endParaRPr lang="nl-NL" sz="800" kern="1200" dirty="0" smtClean="0">
                        <a:solidFill>
                          <a:schemeClr val="tx1"/>
                        </a:solidFill>
                        <a:latin typeface="+mn-lt"/>
                        <a:ea typeface="+mn-ea"/>
                        <a:cs typeface="+mn-cs"/>
                      </a:endParaRPr>
                    </a:p>
                    <a:p>
                      <a:pPr marL="88900" indent="-88900">
                        <a:buFont typeface="Arial" pitchFamily="34" charset="0"/>
                        <a:buChar char="•"/>
                      </a:pPr>
                      <a:r>
                        <a:rPr lang="nl-NL" sz="800" kern="1200" dirty="0" smtClean="0">
                          <a:solidFill>
                            <a:schemeClr val="tx1"/>
                          </a:solidFill>
                          <a:latin typeface="+mn-lt"/>
                          <a:ea typeface="+mn-ea"/>
                          <a:cs typeface="+mn-cs"/>
                        </a:rPr>
                        <a:t>Deborah</a:t>
                      </a:r>
                      <a:r>
                        <a:rPr lang="nl-NL" sz="800" kern="1200" baseline="0" dirty="0" smtClean="0">
                          <a:solidFill>
                            <a:schemeClr val="tx1"/>
                          </a:solidFill>
                          <a:latin typeface="+mn-lt"/>
                          <a:ea typeface="+mn-ea"/>
                          <a:cs typeface="+mn-cs"/>
                        </a:rPr>
                        <a:t> </a:t>
                      </a:r>
                      <a:r>
                        <a:rPr lang="nl-NL" sz="800" kern="1200" baseline="0" dirty="0" err="1" smtClean="0">
                          <a:solidFill>
                            <a:schemeClr val="tx1"/>
                          </a:solidFill>
                          <a:latin typeface="+mn-lt"/>
                          <a:ea typeface="+mn-ea"/>
                          <a:cs typeface="+mn-cs"/>
                        </a:rPr>
                        <a:t>Moscou</a:t>
                      </a:r>
                      <a:r>
                        <a:rPr lang="nl-NL" sz="800" kern="1200" baseline="0" dirty="0" smtClean="0">
                          <a:solidFill>
                            <a:schemeClr val="tx1"/>
                          </a:solidFill>
                          <a:latin typeface="+mn-lt"/>
                          <a:ea typeface="+mn-ea"/>
                          <a:cs typeface="+mn-cs"/>
                        </a:rPr>
                        <a:t> 14-11-1890/1-10-1942 </a:t>
                      </a:r>
                      <a:r>
                        <a:rPr lang="nl-NL" sz="800" kern="1200" dirty="0" smtClean="0">
                          <a:solidFill>
                            <a:srgbClr val="FF0000"/>
                          </a:solidFill>
                          <a:latin typeface="+mn-lt"/>
                          <a:ea typeface="+mn-ea"/>
                          <a:cs typeface="+mn-cs"/>
                        </a:rPr>
                        <a:t>Auschwitz</a:t>
                      </a:r>
                    </a:p>
                    <a:p>
                      <a:pPr marL="88900" indent="-88900">
                        <a:buFont typeface="Arial" pitchFamily="34" charset="0"/>
                        <a:buChar char="•"/>
                      </a:pPr>
                      <a:r>
                        <a:rPr lang="nl-NL" sz="800" kern="1200" dirty="0" smtClean="0">
                          <a:solidFill>
                            <a:srgbClr val="0070C0"/>
                          </a:solidFill>
                          <a:latin typeface="+mn-lt"/>
                          <a:ea typeface="+mn-ea"/>
                          <a:cs typeface="+mn-cs"/>
                        </a:rPr>
                        <a:t>Samuel</a:t>
                      </a:r>
                      <a:r>
                        <a:rPr lang="nl-NL" sz="800" kern="1200" baseline="0" dirty="0" smtClean="0">
                          <a:solidFill>
                            <a:srgbClr val="0070C0"/>
                          </a:solidFill>
                          <a:latin typeface="+mn-lt"/>
                          <a:ea typeface="+mn-ea"/>
                          <a:cs typeface="+mn-cs"/>
                        </a:rPr>
                        <a:t> </a:t>
                      </a:r>
                      <a:r>
                        <a:rPr lang="nl-NL" sz="800" kern="1200" baseline="0" dirty="0" err="1" smtClean="0">
                          <a:solidFill>
                            <a:srgbClr val="0070C0"/>
                          </a:solidFill>
                          <a:latin typeface="+mn-lt"/>
                          <a:ea typeface="+mn-ea"/>
                          <a:cs typeface="+mn-cs"/>
                        </a:rPr>
                        <a:t>Moscou</a:t>
                      </a:r>
                      <a:r>
                        <a:rPr lang="nl-NL" sz="800" kern="1200" baseline="0" dirty="0" smtClean="0">
                          <a:solidFill>
                            <a:srgbClr val="0070C0"/>
                          </a:solidFill>
                          <a:latin typeface="+mn-lt"/>
                          <a:ea typeface="+mn-ea"/>
                          <a:cs typeface="+mn-cs"/>
                        </a:rPr>
                        <a:t> 23-1-1892/1-5-1955</a:t>
                      </a:r>
                      <a:endParaRPr lang="nl-NL" sz="800" kern="1200" dirty="0" smtClean="0">
                        <a:solidFill>
                          <a:srgbClr val="0070C0"/>
                        </a:solidFill>
                        <a:latin typeface="+mn-lt"/>
                        <a:ea typeface="+mn-ea"/>
                        <a:cs typeface="+mn-cs"/>
                      </a:endParaRPr>
                    </a:p>
                    <a:p>
                      <a:pPr marL="88900" indent="-88900">
                        <a:buFont typeface="Arial" pitchFamily="34" charset="0"/>
                        <a:buChar char="•"/>
                      </a:pPr>
                      <a:r>
                        <a:rPr lang="nl-NL" sz="800" kern="1200" dirty="0" smtClean="0">
                          <a:solidFill>
                            <a:schemeClr val="tx1"/>
                          </a:solidFill>
                          <a:latin typeface="+mn-lt"/>
                          <a:ea typeface="+mn-ea"/>
                          <a:cs typeface="+mn-cs"/>
                        </a:rPr>
                        <a:t>Roosje </a:t>
                      </a:r>
                      <a:r>
                        <a:rPr lang="nl-NL" sz="800" kern="1200" dirty="0" err="1" smtClean="0">
                          <a:solidFill>
                            <a:schemeClr val="tx1"/>
                          </a:solidFill>
                          <a:latin typeface="+mn-lt"/>
                          <a:ea typeface="+mn-ea"/>
                          <a:cs typeface="+mn-cs"/>
                        </a:rPr>
                        <a:t>Moscou</a:t>
                      </a:r>
                      <a:r>
                        <a:rPr lang="nl-NL" sz="800" kern="1200" dirty="0" smtClean="0">
                          <a:solidFill>
                            <a:schemeClr val="tx1"/>
                          </a:solidFill>
                          <a:latin typeface="+mn-lt"/>
                          <a:ea typeface="+mn-ea"/>
                          <a:cs typeface="+mn-cs"/>
                        </a:rPr>
                        <a:t> 15-11-1893/9-4-1943 </a:t>
                      </a:r>
                      <a:r>
                        <a:rPr lang="nl-NL" sz="800" kern="1200" dirty="0" smtClean="0">
                          <a:solidFill>
                            <a:srgbClr val="FF0000"/>
                          </a:solidFill>
                          <a:latin typeface="+mn-lt"/>
                          <a:ea typeface="+mn-ea"/>
                          <a:cs typeface="+mn-cs"/>
                        </a:rPr>
                        <a:t>Sobibor</a:t>
                      </a:r>
                    </a:p>
                    <a:p>
                      <a:pPr marL="88900" indent="-88900">
                        <a:buFont typeface="Arial" pitchFamily="34" charset="0"/>
                        <a:buChar char="•"/>
                      </a:pPr>
                      <a:r>
                        <a:rPr lang="nl-NL" sz="800" kern="1200" dirty="0" smtClean="0">
                          <a:solidFill>
                            <a:srgbClr val="0070C0"/>
                          </a:solidFill>
                          <a:latin typeface="+mn-lt"/>
                          <a:ea typeface="+mn-ea"/>
                          <a:cs typeface="+mn-cs"/>
                        </a:rPr>
                        <a:t>Joseph</a:t>
                      </a:r>
                      <a:r>
                        <a:rPr lang="nl-NL" sz="800" kern="1200" baseline="0" dirty="0" smtClean="0">
                          <a:solidFill>
                            <a:srgbClr val="0070C0"/>
                          </a:solidFill>
                          <a:latin typeface="+mn-lt"/>
                          <a:ea typeface="+mn-ea"/>
                          <a:cs typeface="+mn-cs"/>
                        </a:rPr>
                        <a:t> </a:t>
                      </a:r>
                      <a:r>
                        <a:rPr lang="nl-NL" sz="800" kern="1200" baseline="0" dirty="0" err="1" smtClean="0">
                          <a:solidFill>
                            <a:srgbClr val="0070C0"/>
                          </a:solidFill>
                          <a:latin typeface="+mn-lt"/>
                          <a:ea typeface="+mn-ea"/>
                          <a:cs typeface="+mn-cs"/>
                        </a:rPr>
                        <a:t>Moscou</a:t>
                      </a:r>
                      <a:r>
                        <a:rPr lang="nl-NL" sz="800" kern="1200" baseline="0" dirty="0" smtClean="0">
                          <a:solidFill>
                            <a:srgbClr val="0070C0"/>
                          </a:solidFill>
                          <a:latin typeface="+mn-lt"/>
                          <a:ea typeface="+mn-ea"/>
                          <a:cs typeface="+mn-cs"/>
                        </a:rPr>
                        <a:t> 27-9-1895/6-1-1967</a:t>
                      </a:r>
                      <a:endParaRPr lang="nl-NL" sz="800" kern="1200" dirty="0" smtClean="0">
                        <a:solidFill>
                          <a:srgbClr val="0070C0"/>
                        </a:solidFill>
                        <a:latin typeface="+mn-lt"/>
                        <a:ea typeface="+mn-ea"/>
                        <a:cs typeface="+mn-cs"/>
                      </a:endParaRPr>
                    </a:p>
                    <a:p>
                      <a:pPr marL="88900" indent="-88900">
                        <a:buFont typeface="Arial" pitchFamily="34" charset="0"/>
                        <a:buChar char="•"/>
                      </a:pPr>
                      <a:r>
                        <a:rPr lang="nl-NL" sz="800" kern="1200" dirty="0" err="1" smtClean="0">
                          <a:solidFill>
                            <a:srgbClr val="0070C0"/>
                          </a:solidFill>
                          <a:latin typeface="+mn-lt"/>
                          <a:ea typeface="+mn-ea"/>
                          <a:cs typeface="+mn-cs"/>
                        </a:rPr>
                        <a:t>Schoontje</a:t>
                      </a:r>
                      <a:r>
                        <a:rPr lang="nl-NL" sz="800" kern="1200" baseline="0" dirty="0" smtClean="0">
                          <a:solidFill>
                            <a:srgbClr val="0070C0"/>
                          </a:solidFill>
                          <a:latin typeface="+mn-lt"/>
                          <a:ea typeface="+mn-ea"/>
                          <a:cs typeface="+mn-cs"/>
                        </a:rPr>
                        <a:t> </a:t>
                      </a:r>
                      <a:r>
                        <a:rPr lang="nl-NL" sz="800" kern="1200" baseline="0" dirty="0" err="1" smtClean="0">
                          <a:solidFill>
                            <a:srgbClr val="0070C0"/>
                          </a:solidFill>
                          <a:latin typeface="+mn-lt"/>
                          <a:ea typeface="+mn-ea"/>
                          <a:cs typeface="+mn-cs"/>
                        </a:rPr>
                        <a:t>Moscou</a:t>
                      </a:r>
                      <a:r>
                        <a:rPr lang="nl-NL" sz="800" kern="1200" baseline="0" dirty="0" smtClean="0">
                          <a:solidFill>
                            <a:srgbClr val="0070C0"/>
                          </a:solidFill>
                          <a:latin typeface="+mn-lt"/>
                          <a:ea typeface="+mn-ea"/>
                          <a:cs typeface="+mn-cs"/>
                        </a:rPr>
                        <a:t> 10-9-1897/overlevende</a:t>
                      </a:r>
                      <a:endParaRPr lang="nl-NL" sz="800" kern="1200" dirty="0" smtClean="0">
                        <a:solidFill>
                          <a:srgbClr val="0070C0"/>
                        </a:solidFill>
                        <a:latin typeface="+mn-lt"/>
                        <a:ea typeface="+mn-ea"/>
                        <a:cs typeface="+mn-cs"/>
                      </a:endParaRPr>
                    </a:p>
                    <a:p>
                      <a:pPr marL="88900" indent="-88900">
                        <a:buFont typeface="Arial" pitchFamily="34" charset="0"/>
                        <a:buChar char="•"/>
                      </a:pPr>
                      <a:r>
                        <a:rPr lang="nl-NL" sz="800" kern="1200" dirty="0" smtClean="0">
                          <a:solidFill>
                            <a:srgbClr val="0070C0"/>
                          </a:solidFill>
                          <a:latin typeface="+mn-lt"/>
                          <a:ea typeface="+mn-ea"/>
                          <a:cs typeface="+mn-cs"/>
                        </a:rPr>
                        <a:t>David </a:t>
                      </a:r>
                      <a:r>
                        <a:rPr lang="nl-NL" sz="800" kern="1200" dirty="0" err="1" smtClean="0">
                          <a:solidFill>
                            <a:srgbClr val="0070C0"/>
                          </a:solidFill>
                          <a:latin typeface="+mn-lt"/>
                          <a:ea typeface="+mn-ea"/>
                          <a:cs typeface="+mn-cs"/>
                        </a:rPr>
                        <a:t>Moscou</a:t>
                      </a:r>
                      <a:r>
                        <a:rPr lang="nl-NL" sz="800" kern="1200" dirty="0" smtClean="0">
                          <a:solidFill>
                            <a:srgbClr val="0070C0"/>
                          </a:solidFill>
                          <a:latin typeface="+mn-lt"/>
                          <a:ea typeface="+mn-ea"/>
                          <a:cs typeface="+mn-cs"/>
                        </a:rPr>
                        <a:t> 25-7-1899/11-2-1960</a:t>
                      </a:r>
                    </a:p>
                    <a:p>
                      <a:pPr marL="88900" indent="-88900">
                        <a:buFont typeface="Arial" pitchFamily="34" charset="0"/>
                        <a:buChar char="•"/>
                      </a:pPr>
                      <a:r>
                        <a:rPr lang="nl-NL" sz="800" kern="1200" dirty="0" smtClean="0">
                          <a:solidFill>
                            <a:srgbClr val="0070C0"/>
                          </a:solidFill>
                          <a:latin typeface="+mn-lt"/>
                          <a:ea typeface="+mn-ea"/>
                          <a:cs typeface="+mn-cs"/>
                        </a:rPr>
                        <a:t>Jetje </a:t>
                      </a:r>
                      <a:r>
                        <a:rPr lang="nl-NL" sz="800" kern="1200" dirty="0" err="1" smtClean="0">
                          <a:solidFill>
                            <a:srgbClr val="0070C0"/>
                          </a:solidFill>
                          <a:latin typeface="+mn-lt"/>
                          <a:ea typeface="+mn-ea"/>
                          <a:cs typeface="+mn-cs"/>
                        </a:rPr>
                        <a:t>Moscou</a:t>
                      </a:r>
                      <a:r>
                        <a:rPr lang="nl-NL" sz="800" kern="1200" dirty="0" smtClean="0">
                          <a:solidFill>
                            <a:srgbClr val="0070C0"/>
                          </a:solidFill>
                          <a:latin typeface="+mn-lt"/>
                          <a:ea typeface="+mn-ea"/>
                          <a:cs typeface="+mn-cs"/>
                        </a:rPr>
                        <a:t> 17-8-1901/overlevende</a:t>
                      </a:r>
                    </a:p>
                    <a:p>
                      <a:pPr marL="88900" indent="-88900">
                        <a:buFont typeface="Arial" pitchFamily="34" charset="0"/>
                        <a:buChar char="•"/>
                      </a:pPr>
                      <a:r>
                        <a:rPr lang="nl-NL" sz="800" kern="1200" dirty="0" smtClean="0">
                          <a:solidFill>
                            <a:schemeClr val="tx1"/>
                          </a:solidFill>
                          <a:latin typeface="+mn-lt"/>
                          <a:ea typeface="+mn-ea"/>
                          <a:cs typeface="+mn-cs"/>
                        </a:rPr>
                        <a:t>Esther </a:t>
                      </a:r>
                      <a:r>
                        <a:rPr lang="nl-NL" sz="800" kern="1200" dirty="0" err="1" smtClean="0">
                          <a:solidFill>
                            <a:schemeClr val="tx1"/>
                          </a:solidFill>
                          <a:latin typeface="+mn-lt"/>
                          <a:ea typeface="+mn-ea"/>
                          <a:cs typeface="+mn-cs"/>
                        </a:rPr>
                        <a:t>Moscou</a:t>
                      </a:r>
                      <a:r>
                        <a:rPr lang="nl-NL" sz="800" kern="1200" dirty="0" smtClean="0">
                          <a:solidFill>
                            <a:schemeClr val="tx1"/>
                          </a:solidFill>
                          <a:latin typeface="+mn-lt"/>
                          <a:ea typeface="+mn-ea"/>
                          <a:cs typeface="+mn-cs"/>
                        </a:rPr>
                        <a:t> 22-9-1903/9-7-1943 </a:t>
                      </a:r>
                      <a:r>
                        <a:rPr lang="nl-NL" sz="800" kern="1200" dirty="0" smtClean="0">
                          <a:solidFill>
                            <a:srgbClr val="FF0000"/>
                          </a:solidFill>
                          <a:latin typeface="+mn-lt"/>
                          <a:ea typeface="+mn-ea"/>
                          <a:cs typeface="+mn-cs"/>
                        </a:rPr>
                        <a:t>Sobibor</a:t>
                      </a:r>
                    </a:p>
                    <a:p>
                      <a:pPr marL="88900" indent="-88900">
                        <a:buFont typeface="Arial" pitchFamily="34" charset="0"/>
                        <a:buChar char="•"/>
                      </a:pPr>
                      <a:r>
                        <a:rPr lang="nl-NL" sz="800" kern="1200" dirty="0" smtClean="0">
                          <a:solidFill>
                            <a:schemeClr val="tx1"/>
                          </a:solidFill>
                          <a:latin typeface="+mn-lt"/>
                          <a:ea typeface="+mn-ea"/>
                          <a:cs typeface="+mn-cs"/>
                        </a:rPr>
                        <a:t>Rachel </a:t>
                      </a:r>
                      <a:r>
                        <a:rPr lang="nl-NL" sz="800" kern="1200" dirty="0" err="1" smtClean="0">
                          <a:solidFill>
                            <a:schemeClr val="tx1"/>
                          </a:solidFill>
                          <a:latin typeface="+mn-lt"/>
                          <a:ea typeface="+mn-ea"/>
                          <a:cs typeface="+mn-cs"/>
                        </a:rPr>
                        <a:t>Moscou</a:t>
                      </a:r>
                      <a:r>
                        <a:rPr lang="nl-NL" sz="800" kern="1200" dirty="0" smtClean="0">
                          <a:solidFill>
                            <a:schemeClr val="tx1"/>
                          </a:solidFill>
                          <a:latin typeface="+mn-lt"/>
                          <a:ea typeface="+mn-ea"/>
                          <a:cs typeface="+mn-cs"/>
                        </a:rPr>
                        <a:t> 19-3-1906/</a:t>
                      </a:r>
                    </a:p>
                    <a:p>
                      <a:pPr marL="88900" indent="-88900">
                        <a:buFont typeface="Arial" pitchFamily="34" charset="0"/>
                        <a:buChar char="•"/>
                      </a:pPr>
                      <a:r>
                        <a:rPr lang="nl-NL" sz="800" kern="1200" dirty="0" err="1" smtClean="0">
                          <a:solidFill>
                            <a:srgbClr val="0070C0"/>
                          </a:solidFill>
                          <a:latin typeface="+mn-lt"/>
                          <a:ea typeface="+mn-ea"/>
                          <a:cs typeface="+mn-cs"/>
                        </a:rPr>
                        <a:t>Hijman</a:t>
                      </a:r>
                      <a:r>
                        <a:rPr lang="nl-NL" sz="800" kern="1200" dirty="0" smtClean="0">
                          <a:solidFill>
                            <a:srgbClr val="0070C0"/>
                          </a:solidFill>
                          <a:latin typeface="+mn-lt"/>
                          <a:ea typeface="+mn-ea"/>
                          <a:cs typeface="+mn-cs"/>
                        </a:rPr>
                        <a:t> </a:t>
                      </a:r>
                      <a:r>
                        <a:rPr lang="nl-NL" sz="800" kern="1200" dirty="0" err="1" smtClean="0">
                          <a:solidFill>
                            <a:srgbClr val="0070C0"/>
                          </a:solidFill>
                          <a:latin typeface="+mn-lt"/>
                          <a:ea typeface="+mn-ea"/>
                          <a:cs typeface="+mn-cs"/>
                        </a:rPr>
                        <a:t>Moscou</a:t>
                      </a:r>
                      <a:r>
                        <a:rPr lang="nl-NL" sz="800" kern="1200" dirty="0" smtClean="0">
                          <a:solidFill>
                            <a:srgbClr val="0070C0"/>
                          </a:solidFill>
                          <a:latin typeface="+mn-lt"/>
                          <a:ea typeface="+mn-ea"/>
                          <a:cs typeface="+mn-cs"/>
                        </a:rPr>
                        <a:t> 27-2-1910/overlevende</a:t>
                      </a:r>
                    </a:p>
                    <a:p>
                      <a:pPr marL="88900" indent="-88900">
                        <a:buFont typeface="Arial" pitchFamily="34" charset="0"/>
                        <a:buNone/>
                      </a:pPr>
                      <a:r>
                        <a:rPr lang="nl-NL" sz="800" i="0" kern="1200" baseline="0" dirty="0" err="1" smtClean="0">
                          <a:solidFill>
                            <a:schemeClr val="tx1"/>
                          </a:solidFill>
                          <a:latin typeface="+mn-lt"/>
                          <a:ea typeface="+mn-ea"/>
                          <a:cs typeface="+mn-cs"/>
                        </a:rPr>
                        <a:t>Rachael</a:t>
                      </a:r>
                      <a:r>
                        <a:rPr lang="nl-NL" sz="800" i="0" kern="1200" baseline="0" dirty="0" smtClean="0">
                          <a:solidFill>
                            <a:schemeClr val="tx1"/>
                          </a:solidFill>
                          <a:latin typeface="+mn-lt"/>
                          <a:ea typeface="+mn-ea"/>
                          <a:cs typeface="+mn-cs"/>
                        </a:rPr>
                        <a:t> </a:t>
                      </a:r>
                      <a:r>
                        <a:rPr lang="nl-NL" sz="800" i="0" kern="1200" baseline="0" dirty="0" err="1" smtClean="0">
                          <a:solidFill>
                            <a:schemeClr val="tx1"/>
                          </a:solidFill>
                          <a:latin typeface="+mn-lt"/>
                          <a:ea typeface="+mn-ea"/>
                          <a:cs typeface="+mn-cs"/>
                        </a:rPr>
                        <a:t>Wagenhuijzen</a:t>
                      </a:r>
                      <a:endParaRPr lang="nl-NL" sz="800" i="0" kern="1200" baseline="0" dirty="0" smtClean="0">
                        <a:solidFill>
                          <a:schemeClr val="tx1"/>
                        </a:solidFill>
                        <a:latin typeface="+mn-lt"/>
                        <a:ea typeface="+mn-ea"/>
                        <a:cs typeface="+mn-cs"/>
                      </a:endParaRPr>
                    </a:p>
                    <a:p>
                      <a:pPr marL="88900" indent="-88900">
                        <a:buFont typeface="Arial" pitchFamily="34" charset="0"/>
                        <a:buChar char="•"/>
                      </a:pPr>
                      <a:r>
                        <a:rPr lang="nl-NL" sz="800" i="0" kern="1200" baseline="0" dirty="0" smtClean="0">
                          <a:solidFill>
                            <a:srgbClr val="0070C0"/>
                          </a:solidFill>
                          <a:latin typeface="+mn-lt"/>
                          <a:ea typeface="+mn-ea"/>
                          <a:cs typeface="+mn-cs"/>
                        </a:rPr>
                        <a:t>Maria de Vries 2-2-1896/9-3-1985 (Bussum)</a:t>
                      </a: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i="0" kern="1200" baseline="0" dirty="0" smtClean="0">
                          <a:solidFill>
                            <a:schemeClr val="tx1"/>
                          </a:solidFill>
                          <a:latin typeface="+mn-lt"/>
                          <a:ea typeface="+mn-ea"/>
                          <a:cs typeface="+mn-cs"/>
                        </a:rPr>
                        <a:t>Rebecca de Vries 3-1-1989/6-12-1938</a:t>
                      </a:r>
                    </a:p>
                    <a:p>
                      <a:pPr marL="88900" marR="0" indent="-88900" algn="l" defTabSz="914400" rtl="0" eaLnBrk="1" fontAlgn="auto" latinLnBrk="0" hangingPunct="1">
                        <a:lnSpc>
                          <a:spcPct val="100000"/>
                        </a:lnSpc>
                        <a:spcBef>
                          <a:spcPts val="0"/>
                        </a:spcBef>
                        <a:spcAft>
                          <a:spcPts val="0"/>
                        </a:spcAft>
                        <a:buClrTx/>
                        <a:buSzTx/>
                        <a:buFont typeface="Arial" pitchFamily="34" charset="0"/>
                        <a:buNone/>
                        <a:tabLst/>
                        <a:defRPr/>
                      </a:pPr>
                      <a:r>
                        <a:rPr lang="nl-NL" sz="800" i="0" kern="1200" baseline="0" dirty="0" smtClean="0">
                          <a:solidFill>
                            <a:schemeClr val="tx1"/>
                          </a:solidFill>
                          <a:latin typeface="+mn-lt"/>
                          <a:ea typeface="+mn-ea"/>
                          <a:cs typeface="+mn-cs"/>
                        </a:rPr>
                        <a:t>Morris </a:t>
                      </a:r>
                      <a:r>
                        <a:rPr lang="nl-NL" sz="800" i="0" kern="1200" baseline="0" dirty="0" err="1" smtClean="0">
                          <a:solidFill>
                            <a:schemeClr val="tx1"/>
                          </a:solidFill>
                          <a:latin typeface="+mn-lt"/>
                          <a:ea typeface="+mn-ea"/>
                          <a:cs typeface="+mn-cs"/>
                        </a:rPr>
                        <a:t>Wagenhuijzen</a:t>
                      </a:r>
                      <a:endParaRPr lang="nl-NL" sz="800" i="0" kern="1200" baseline="0" dirty="0" smtClean="0">
                        <a:solidFill>
                          <a:schemeClr val="tx1"/>
                        </a:solidFill>
                        <a:latin typeface="+mn-lt"/>
                        <a:ea typeface="+mn-ea"/>
                        <a:cs typeface="+mn-cs"/>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i="0" kern="1200" baseline="0" dirty="0" smtClean="0">
                          <a:solidFill>
                            <a:schemeClr val="tx1"/>
                          </a:solidFill>
                          <a:latin typeface="+mn-lt"/>
                          <a:ea typeface="+mn-ea"/>
                          <a:cs typeface="+mn-cs"/>
                        </a:rPr>
                        <a:t>Rebecca </a:t>
                      </a:r>
                      <a:r>
                        <a:rPr lang="nl-NL" sz="800" i="0" kern="1200" baseline="0" dirty="0" err="1" smtClean="0">
                          <a:solidFill>
                            <a:schemeClr val="tx1"/>
                          </a:solidFill>
                          <a:latin typeface="+mn-lt"/>
                          <a:ea typeface="+mn-ea"/>
                          <a:cs typeface="+mn-cs"/>
                        </a:rPr>
                        <a:t>Wagenhuijzen</a:t>
                      </a:r>
                      <a:r>
                        <a:rPr lang="nl-NL" sz="800" i="0" kern="1200" baseline="0" dirty="0" smtClean="0">
                          <a:solidFill>
                            <a:schemeClr val="tx1"/>
                          </a:solidFill>
                          <a:latin typeface="+mn-lt"/>
                          <a:ea typeface="+mn-ea"/>
                          <a:cs typeface="+mn-cs"/>
                        </a:rPr>
                        <a:t> 19-4-1906/..</a:t>
                      </a:r>
                    </a:p>
                    <a:p>
                      <a:pPr marL="88900" marR="0" indent="-88900" algn="l" defTabSz="914400" rtl="0" eaLnBrk="1" fontAlgn="auto" latinLnBrk="0" hangingPunct="1">
                        <a:lnSpc>
                          <a:spcPct val="100000"/>
                        </a:lnSpc>
                        <a:spcBef>
                          <a:spcPts val="0"/>
                        </a:spcBef>
                        <a:spcAft>
                          <a:spcPts val="0"/>
                        </a:spcAft>
                        <a:buClrTx/>
                        <a:buSzTx/>
                        <a:buFont typeface="Arial" pitchFamily="34" charset="0"/>
                        <a:buNone/>
                        <a:tabLst/>
                        <a:defRPr/>
                      </a:pPr>
                      <a:r>
                        <a:rPr lang="nl-NL" sz="800" i="0" kern="1200" baseline="0" dirty="0" smtClean="0">
                          <a:solidFill>
                            <a:schemeClr val="tx1"/>
                          </a:solidFill>
                          <a:latin typeface="+mn-lt"/>
                          <a:ea typeface="+mn-ea"/>
                          <a:cs typeface="+mn-cs"/>
                        </a:rPr>
                        <a:t>David </a:t>
                      </a:r>
                      <a:r>
                        <a:rPr lang="nl-NL" sz="800" i="0" kern="1200" baseline="0" dirty="0" err="1" smtClean="0">
                          <a:solidFill>
                            <a:schemeClr val="tx1"/>
                          </a:solidFill>
                          <a:latin typeface="+mn-lt"/>
                          <a:ea typeface="+mn-ea"/>
                          <a:cs typeface="+mn-cs"/>
                        </a:rPr>
                        <a:t>Wagenhuijzen</a:t>
                      </a:r>
                      <a:endParaRPr lang="nl-NL" sz="800" i="0" kern="1200" baseline="0" dirty="0" smtClean="0">
                        <a:solidFill>
                          <a:schemeClr val="tx1"/>
                        </a:solidFill>
                        <a:latin typeface="+mn-lt"/>
                        <a:ea typeface="+mn-ea"/>
                        <a:cs typeface="+mn-cs"/>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i="0" kern="1200" baseline="0" dirty="0" smtClean="0">
                          <a:solidFill>
                            <a:schemeClr val="tx1"/>
                          </a:solidFill>
                          <a:latin typeface="+mn-lt"/>
                          <a:ea typeface="+mn-ea"/>
                          <a:cs typeface="+mn-cs"/>
                        </a:rPr>
                        <a:t>Jacob </a:t>
                      </a:r>
                      <a:r>
                        <a:rPr lang="nl-NL" sz="800" i="0" kern="1200" baseline="0" dirty="0" err="1" smtClean="0">
                          <a:solidFill>
                            <a:schemeClr val="tx1"/>
                          </a:solidFill>
                          <a:latin typeface="+mn-lt"/>
                          <a:ea typeface="+mn-ea"/>
                          <a:cs typeface="+mn-cs"/>
                        </a:rPr>
                        <a:t>Wagenhuijzen</a:t>
                      </a:r>
                      <a:r>
                        <a:rPr lang="nl-NL" sz="800" i="0" kern="1200" baseline="0" dirty="0" smtClean="0">
                          <a:solidFill>
                            <a:schemeClr val="tx1"/>
                          </a:solidFill>
                          <a:latin typeface="+mn-lt"/>
                          <a:ea typeface="+mn-ea"/>
                          <a:cs typeface="+mn-cs"/>
                        </a:rPr>
                        <a:t> 8-3-1903/19-4-1908</a:t>
                      </a: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i="0" kern="1200" baseline="0" dirty="0" smtClean="0">
                          <a:solidFill>
                            <a:srgbClr val="0070C0"/>
                          </a:solidFill>
                          <a:latin typeface="+mn-lt"/>
                          <a:ea typeface="+mn-ea"/>
                          <a:cs typeface="+mn-cs"/>
                        </a:rPr>
                        <a:t>Samuel </a:t>
                      </a:r>
                      <a:r>
                        <a:rPr lang="nl-NL" sz="800" i="0" kern="1200" baseline="0" dirty="0" err="1" smtClean="0">
                          <a:solidFill>
                            <a:srgbClr val="0070C0"/>
                          </a:solidFill>
                          <a:latin typeface="+mn-lt"/>
                          <a:ea typeface="+mn-ea"/>
                          <a:cs typeface="+mn-cs"/>
                        </a:rPr>
                        <a:t>Wagenhuijzen</a:t>
                      </a:r>
                      <a:r>
                        <a:rPr lang="nl-NL" sz="800" i="0" kern="1200" baseline="0" dirty="0" smtClean="0">
                          <a:solidFill>
                            <a:srgbClr val="0070C0"/>
                          </a:solidFill>
                          <a:latin typeface="+mn-lt"/>
                          <a:ea typeface="+mn-ea"/>
                          <a:cs typeface="+mn-cs"/>
                        </a:rPr>
                        <a:t> 1-8-1905/19-12-1985</a:t>
                      </a: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i="0" kern="1200" baseline="0" dirty="0" smtClean="0">
                          <a:solidFill>
                            <a:schemeClr val="tx1"/>
                          </a:solidFill>
                          <a:latin typeface="+mn-lt"/>
                          <a:ea typeface="+mn-ea"/>
                          <a:cs typeface="+mn-cs"/>
                        </a:rPr>
                        <a:t>Maurits </a:t>
                      </a:r>
                      <a:r>
                        <a:rPr lang="nl-NL" sz="800" i="0" kern="1200" baseline="0" dirty="0" err="1" smtClean="0">
                          <a:solidFill>
                            <a:schemeClr val="tx1"/>
                          </a:solidFill>
                          <a:latin typeface="+mn-lt"/>
                          <a:ea typeface="+mn-ea"/>
                          <a:cs typeface="+mn-cs"/>
                        </a:rPr>
                        <a:t>Wagenhuijzen</a:t>
                      </a:r>
                      <a:r>
                        <a:rPr lang="nl-NL" sz="800" i="0" kern="1200" baseline="0" dirty="0" smtClean="0">
                          <a:solidFill>
                            <a:schemeClr val="tx1"/>
                          </a:solidFill>
                          <a:latin typeface="+mn-lt"/>
                          <a:ea typeface="+mn-ea"/>
                          <a:cs typeface="+mn-cs"/>
                        </a:rPr>
                        <a:t> 13-12-1908/23-6-1942 </a:t>
                      </a:r>
                      <a:r>
                        <a:rPr lang="nl-NL" sz="800" i="0" kern="1200" baseline="0" dirty="0" err="1" smtClean="0">
                          <a:solidFill>
                            <a:srgbClr val="FF0000"/>
                          </a:solidFill>
                          <a:latin typeface="+mn-lt"/>
                          <a:ea typeface="+mn-ea"/>
                          <a:cs typeface="+mn-cs"/>
                        </a:rPr>
                        <a:t>Mauthausen</a:t>
                      </a:r>
                      <a:endParaRPr lang="nl-NL" sz="800" i="0" kern="1200" baseline="0" dirty="0" smtClean="0">
                        <a:solidFill>
                          <a:srgbClr val="FF0000"/>
                        </a:solidFill>
                        <a:latin typeface="+mn-lt"/>
                        <a:ea typeface="+mn-ea"/>
                        <a:cs typeface="+mn-cs"/>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i="0" kern="1200" baseline="0" dirty="0" smtClean="0">
                          <a:solidFill>
                            <a:schemeClr val="tx1"/>
                          </a:solidFill>
                          <a:latin typeface="+mn-lt"/>
                          <a:ea typeface="+mn-ea"/>
                          <a:cs typeface="+mn-cs"/>
                        </a:rPr>
                        <a:t>Willem </a:t>
                      </a:r>
                      <a:r>
                        <a:rPr lang="nl-NL" sz="800" i="0" kern="1200" baseline="0" dirty="0" err="1" smtClean="0">
                          <a:solidFill>
                            <a:schemeClr val="tx1"/>
                          </a:solidFill>
                          <a:latin typeface="+mn-lt"/>
                          <a:ea typeface="+mn-ea"/>
                          <a:cs typeface="+mn-cs"/>
                        </a:rPr>
                        <a:t>Wagenhuijzen</a:t>
                      </a:r>
                      <a:r>
                        <a:rPr lang="nl-NL" sz="800" i="0" kern="1200" baseline="0" dirty="0" smtClean="0">
                          <a:solidFill>
                            <a:schemeClr val="tx1"/>
                          </a:solidFill>
                          <a:latin typeface="+mn-lt"/>
                          <a:ea typeface="+mn-ea"/>
                          <a:cs typeface="+mn-cs"/>
                        </a:rPr>
                        <a:t> 15-4-1921/30-9-1942 </a:t>
                      </a:r>
                      <a:r>
                        <a:rPr lang="nl-NL" sz="800" i="0" kern="1200" baseline="0" dirty="0" err="1" smtClean="0">
                          <a:solidFill>
                            <a:srgbClr val="FF0000"/>
                          </a:solidFill>
                          <a:latin typeface="+mn-lt"/>
                          <a:ea typeface="+mn-ea"/>
                          <a:cs typeface="+mn-cs"/>
                        </a:rPr>
                        <a:t>Auschwitz</a:t>
                      </a:r>
                      <a:endParaRPr lang="nl-NL" sz="800" i="0" kern="1200" dirty="0" smtClean="0">
                        <a:solidFill>
                          <a:srgbClr val="FF0000"/>
                        </a:solidFill>
                        <a:latin typeface="+mn-lt"/>
                        <a:ea typeface="+mn-ea"/>
                        <a:cs typeface="+mn-cs"/>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None/>
                        <a:tabLst/>
                        <a:defRPr/>
                      </a:pPr>
                      <a:r>
                        <a:rPr lang="nl-NL" sz="800" i="0" kern="1200" baseline="0" dirty="0" smtClean="0">
                          <a:solidFill>
                            <a:schemeClr val="tx1"/>
                          </a:solidFill>
                          <a:latin typeface="+mn-lt"/>
                          <a:ea typeface="+mn-ea"/>
                          <a:cs typeface="+mn-cs"/>
                        </a:rPr>
                        <a:t>Simon </a:t>
                      </a:r>
                      <a:r>
                        <a:rPr lang="nl-NL" sz="800" i="0" kern="1200" baseline="0" dirty="0" err="1" smtClean="0">
                          <a:solidFill>
                            <a:schemeClr val="tx1"/>
                          </a:solidFill>
                          <a:latin typeface="+mn-lt"/>
                          <a:ea typeface="+mn-ea"/>
                          <a:cs typeface="+mn-cs"/>
                        </a:rPr>
                        <a:t>Wagenhuijzen</a:t>
                      </a:r>
                      <a:endParaRPr lang="nl-NL" sz="800" i="0" kern="1200" baseline="0" dirty="0" smtClean="0">
                        <a:solidFill>
                          <a:schemeClr val="tx1"/>
                        </a:solidFill>
                        <a:latin typeface="+mn-lt"/>
                        <a:ea typeface="+mn-ea"/>
                        <a:cs typeface="+mn-cs"/>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i="0" kern="1200" baseline="0" dirty="0" smtClean="0">
                          <a:solidFill>
                            <a:schemeClr val="tx1"/>
                          </a:solidFill>
                          <a:latin typeface="+mn-lt"/>
                          <a:ea typeface="+mn-ea"/>
                          <a:cs typeface="+mn-cs"/>
                        </a:rPr>
                        <a:t>Eva </a:t>
                      </a:r>
                      <a:r>
                        <a:rPr lang="nl-NL" sz="800" i="0" kern="1200" baseline="0" dirty="0" err="1" smtClean="0">
                          <a:solidFill>
                            <a:schemeClr val="tx1"/>
                          </a:solidFill>
                          <a:latin typeface="+mn-lt"/>
                          <a:ea typeface="+mn-ea"/>
                          <a:cs typeface="+mn-cs"/>
                        </a:rPr>
                        <a:t>Wagenhuijzen</a:t>
                      </a:r>
                      <a:r>
                        <a:rPr lang="nl-NL" sz="800" i="0" kern="1200" baseline="0" dirty="0" smtClean="0">
                          <a:solidFill>
                            <a:schemeClr val="tx1"/>
                          </a:solidFill>
                          <a:latin typeface="+mn-lt"/>
                          <a:ea typeface="+mn-ea"/>
                          <a:cs typeface="+mn-cs"/>
                        </a:rPr>
                        <a:t> 12-9-1908/..</a:t>
                      </a:r>
                    </a:p>
                    <a:p>
                      <a:pPr marL="88900" marR="0" indent="-88900" algn="l" defTabSz="914400" rtl="0" eaLnBrk="1" fontAlgn="auto" latinLnBrk="0" hangingPunct="1">
                        <a:lnSpc>
                          <a:spcPct val="100000"/>
                        </a:lnSpc>
                        <a:spcBef>
                          <a:spcPts val="0"/>
                        </a:spcBef>
                        <a:spcAft>
                          <a:spcPts val="0"/>
                        </a:spcAft>
                        <a:buClrTx/>
                        <a:buSzTx/>
                        <a:buFont typeface="Arial" pitchFamily="34" charset="0"/>
                        <a:buNone/>
                        <a:tabLst/>
                        <a:defRPr/>
                      </a:pPr>
                      <a:r>
                        <a:rPr lang="nl-NL" sz="800" i="0" kern="1200" baseline="0" dirty="0" err="1" smtClean="0">
                          <a:solidFill>
                            <a:schemeClr val="tx1"/>
                          </a:solidFill>
                          <a:latin typeface="+mn-lt"/>
                          <a:ea typeface="+mn-ea"/>
                          <a:cs typeface="+mn-cs"/>
                        </a:rPr>
                        <a:t>Bella</a:t>
                      </a:r>
                      <a:r>
                        <a:rPr lang="nl-NL" sz="800" i="0" kern="1200" baseline="0" dirty="0" smtClean="0">
                          <a:solidFill>
                            <a:schemeClr val="tx1"/>
                          </a:solidFill>
                          <a:latin typeface="+mn-lt"/>
                          <a:ea typeface="+mn-ea"/>
                          <a:cs typeface="+mn-cs"/>
                        </a:rPr>
                        <a:t> </a:t>
                      </a:r>
                      <a:r>
                        <a:rPr lang="nl-NL" sz="800" i="0" kern="1200" baseline="0" dirty="0" err="1" smtClean="0">
                          <a:solidFill>
                            <a:schemeClr val="tx1"/>
                          </a:solidFill>
                          <a:latin typeface="+mn-lt"/>
                          <a:ea typeface="+mn-ea"/>
                          <a:cs typeface="+mn-cs"/>
                        </a:rPr>
                        <a:t>Wagenhuijzen</a:t>
                      </a:r>
                      <a:endParaRPr lang="nl-NL" sz="800" i="0" kern="1200" baseline="0" dirty="0" smtClean="0">
                        <a:solidFill>
                          <a:schemeClr val="tx1"/>
                        </a:solidFill>
                        <a:latin typeface="+mn-lt"/>
                        <a:ea typeface="+mn-ea"/>
                        <a:cs typeface="+mn-cs"/>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i="0" kern="1200" baseline="0" dirty="0" smtClean="0">
                          <a:solidFill>
                            <a:schemeClr val="tx1"/>
                          </a:solidFill>
                          <a:latin typeface="+mn-lt"/>
                          <a:ea typeface="+mn-ea"/>
                          <a:cs typeface="+mn-cs"/>
                        </a:rPr>
                        <a:t>Rebecca Cohen 1-8-1912/3-9-1942 </a:t>
                      </a:r>
                      <a:r>
                        <a:rPr lang="nl-NL" sz="800" i="0" kern="1200" baseline="0" dirty="0" err="1" smtClean="0">
                          <a:solidFill>
                            <a:srgbClr val="FF0000"/>
                          </a:solidFill>
                          <a:latin typeface="+mn-lt"/>
                          <a:ea typeface="+mn-ea"/>
                          <a:cs typeface="+mn-cs"/>
                        </a:rPr>
                        <a:t>Auschwitz</a:t>
                      </a:r>
                      <a:endParaRPr lang="nl-NL" sz="800" i="0" kern="1200" baseline="0" dirty="0" smtClean="0">
                        <a:solidFill>
                          <a:srgbClr val="FF0000"/>
                        </a:solidFill>
                        <a:latin typeface="+mn-lt"/>
                        <a:ea typeface="+mn-ea"/>
                        <a:cs typeface="+mn-cs"/>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i="0" kern="1200" baseline="0" dirty="0" smtClean="0">
                          <a:solidFill>
                            <a:schemeClr val="tx1"/>
                          </a:solidFill>
                          <a:latin typeface="+mn-lt"/>
                          <a:ea typeface="+mn-ea"/>
                          <a:cs typeface="+mn-cs"/>
                        </a:rPr>
                        <a:t>Engeltje Cohen 1-8-1912/30-9-1942 </a:t>
                      </a:r>
                      <a:r>
                        <a:rPr lang="nl-NL" sz="800" i="0" kern="1200" baseline="0" dirty="0" err="1" smtClean="0">
                          <a:solidFill>
                            <a:srgbClr val="FF0000"/>
                          </a:solidFill>
                          <a:latin typeface="+mn-lt"/>
                          <a:ea typeface="+mn-ea"/>
                          <a:cs typeface="+mn-cs"/>
                        </a:rPr>
                        <a:t>Auschwitz</a:t>
                      </a:r>
                      <a:endParaRPr lang="nl-NL" sz="800" i="0" kern="1200" baseline="0" dirty="0" smtClean="0">
                        <a:solidFill>
                          <a:srgbClr val="FF0000"/>
                        </a:solidFill>
                        <a:latin typeface="+mn-lt"/>
                        <a:ea typeface="+mn-ea"/>
                        <a:cs typeface="+mn-cs"/>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i="0" kern="1200" baseline="0" dirty="0" smtClean="0">
                          <a:solidFill>
                            <a:schemeClr val="tx1"/>
                          </a:solidFill>
                          <a:latin typeface="+mn-lt"/>
                          <a:ea typeface="+mn-ea"/>
                          <a:cs typeface="+mn-cs"/>
                        </a:rPr>
                        <a:t>Trijntje Cohen 1-9-1917/2-7-1943 </a:t>
                      </a:r>
                      <a:r>
                        <a:rPr lang="nl-NL" sz="800" i="0" kern="1200" baseline="0" dirty="0" smtClean="0">
                          <a:solidFill>
                            <a:srgbClr val="FF0000"/>
                          </a:solidFill>
                          <a:latin typeface="+mn-lt"/>
                          <a:ea typeface="+mn-ea"/>
                          <a:cs typeface="+mn-cs"/>
                        </a:rPr>
                        <a:t>Sobibor</a:t>
                      </a: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i="0" kern="1200" baseline="0" dirty="0" smtClean="0">
                          <a:solidFill>
                            <a:schemeClr val="tx1"/>
                          </a:solidFill>
                          <a:latin typeface="+mn-lt"/>
                          <a:ea typeface="+mn-ea"/>
                          <a:cs typeface="+mn-cs"/>
                        </a:rPr>
                        <a:t>Rachel Cohen 9-1-1920/30-9-1942 </a:t>
                      </a:r>
                      <a:r>
                        <a:rPr lang="nl-NL" sz="800" i="0" kern="1200" baseline="0" dirty="0" err="1" smtClean="0">
                          <a:solidFill>
                            <a:srgbClr val="FF0000"/>
                          </a:solidFill>
                          <a:latin typeface="+mn-lt"/>
                          <a:ea typeface="+mn-ea"/>
                          <a:cs typeface="+mn-cs"/>
                        </a:rPr>
                        <a:t>Auschwitz</a:t>
                      </a:r>
                      <a:endParaRPr lang="nl-NL" sz="800" i="0" kern="1200" baseline="0" dirty="0" smtClean="0">
                        <a:solidFill>
                          <a:srgbClr val="FF0000"/>
                        </a:solidFill>
                        <a:latin typeface="+mn-lt"/>
                        <a:ea typeface="+mn-ea"/>
                        <a:cs typeface="+mn-cs"/>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None/>
                        <a:tabLst/>
                        <a:defRPr/>
                      </a:pPr>
                      <a:r>
                        <a:rPr lang="nl-NL" sz="800" i="0" kern="1200" baseline="0" dirty="0" smtClean="0">
                          <a:solidFill>
                            <a:schemeClr val="tx1"/>
                          </a:solidFill>
                          <a:latin typeface="+mn-lt"/>
                          <a:ea typeface="+mn-ea"/>
                          <a:cs typeface="+mn-cs"/>
                        </a:rPr>
                        <a:t>Eva Wagenhuizen</a:t>
                      </a: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i="0" kern="1200" baseline="0" dirty="0" smtClean="0">
                          <a:solidFill>
                            <a:schemeClr val="tx1"/>
                          </a:solidFill>
                          <a:latin typeface="+mn-lt"/>
                          <a:ea typeface="+mn-ea"/>
                          <a:cs typeface="+mn-cs"/>
                        </a:rPr>
                        <a:t>Simon </a:t>
                      </a:r>
                      <a:r>
                        <a:rPr lang="nl-NL" sz="800" i="0" kern="1200" baseline="0" dirty="0" err="1" smtClean="0">
                          <a:solidFill>
                            <a:schemeClr val="tx1"/>
                          </a:solidFill>
                          <a:latin typeface="+mn-lt"/>
                          <a:ea typeface="+mn-ea"/>
                          <a:cs typeface="+mn-cs"/>
                        </a:rPr>
                        <a:t>Italiaander</a:t>
                      </a:r>
                      <a:r>
                        <a:rPr lang="nl-NL" sz="800" i="0" kern="1200" baseline="0" dirty="0" smtClean="0">
                          <a:solidFill>
                            <a:schemeClr val="tx1"/>
                          </a:solidFill>
                          <a:latin typeface="+mn-lt"/>
                          <a:ea typeface="+mn-ea"/>
                          <a:cs typeface="+mn-cs"/>
                        </a:rPr>
                        <a:t> 19-3-1915/23-7-1943 </a:t>
                      </a:r>
                      <a:r>
                        <a:rPr lang="nl-NL" sz="800" i="0" kern="1200" baseline="0" dirty="0" smtClean="0">
                          <a:solidFill>
                            <a:srgbClr val="FF0000"/>
                          </a:solidFill>
                          <a:latin typeface="+mn-lt"/>
                          <a:ea typeface="+mn-ea"/>
                          <a:cs typeface="+mn-cs"/>
                        </a:rPr>
                        <a:t>Sobibor</a:t>
                      </a: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i="0" kern="1200" baseline="0" dirty="0" smtClean="0">
                          <a:solidFill>
                            <a:srgbClr val="0070C0"/>
                          </a:solidFill>
                          <a:latin typeface="+mn-lt"/>
                          <a:ea typeface="+mn-ea"/>
                          <a:cs typeface="+mn-cs"/>
                        </a:rPr>
                        <a:t>Lea </a:t>
                      </a:r>
                      <a:r>
                        <a:rPr lang="nl-NL" sz="800" i="0" kern="1200" baseline="0" dirty="0" err="1" smtClean="0">
                          <a:solidFill>
                            <a:srgbClr val="0070C0"/>
                          </a:solidFill>
                          <a:latin typeface="+mn-lt"/>
                          <a:ea typeface="+mn-ea"/>
                          <a:cs typeface="+mn-cs"/>
                        </a:rPr>
                        <a:t>Italiaander</a:t>
                      </a:r>
                      <a:r>
                        <a:rPr lang="nl-NL" sz="800" i="0" kern="1200" baseline="0" dirty="0" smtClean="0">
                          <a:solidFill>
                            <a:srgbClr val="0070C0"/>
                          </a:solidFill>
                          <a:latin typeface="+mn-lt"/>
                          <a:ea typeface="+mn-ea"/>
                          <a:cs typeface="+mn-cs"/>
                        </a:rPr>
                        <a:t> 6-5-1916/.. (Palestina</a:t>
                      </a:r>
                      <a:r>
                        <a:rPr lang="nl-NL" sz="800" i="0" kern="1200" baseline="0" dirty="0" smtClean="0">
                          <a:solidFill>
                            <a:schemeClr val="tx1"/>
                          </a:solidFill>
                          <a:latin typeface="+mn-lt"/>
                          <a:ea typeface="+mn-ea"/>
                          <a:cs typeface="+mn-cs"/>
                        </a:rPr>
                        <a:t>)</a:t>
                      </a: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i="0" kern="1200" baseline="0" dirty="0" smtClean="0">
                          <a:solidFill>
                            <a:schemeClr val="tx1"/>
                          </a:solidFill>
                          <a:latin typeface="+mn-lt"/>
                          <a:ea typeface="+mn-ea"/>
                          <a:cs typeface="+mn-cs"/>
                        </a:rPr>
                        <a:t>Rebecca </a:t>
                      </a:r>
                      <a:r>
                        <a:rPr lang="nl-NL" sz="800" i="0" kern="1200" baseline="0" dirty="0" err="1" smtClean="0">
                          <a:solidFill>
                            <a:schemeClr val="tx1"/>
                          </a:solidFill>
                          <a:latin typeface="+mn-lt"/>
                          <a:ea typeface="+mn-ea"/>
                          <a:cs typeface="+mn-cs"/>
                        </a:rPr>
                        <a:t>Italiaander</a:t>
                      </a:r>
                      <a:r>
                        <a:rPr lang="nl-NL" sz="800" i="0" kern="1200" baseline="0" dirty="0" smtClean="0">
                          <a:solidFill>
                            <a:schemeClr val="tx1"/>
                          </a:solidFill>
                          <a:latin typeface="+mn-lt"/>
                          <a:ea typeface="+mn-ea"/>
                          <a:cs typeface="+mn-cs"/>
                        </a:rPr>
                        <a:t> 31-12-1917/..</a:t>
                      </a:r>
                    </a:p>
                    <a:p>
                      <a:pPr marL="88900" indent="-88900">
                        <a:buFont typeface="Arial" pitchFamily="34" charset="0"/>
                        <a:buNone/>
                      </a:pPr>
                      <a:endParaRPr lang="nl-NL" sz="800" kern="1200" dirty="0" smtClean="0">
                        <a:solidFill>
                          <a:srgbClr val="0070C0"/>
                        </a:solidFill>
                        <a:latin typeface="+mn-lt"/>
                        <a:ea typeface="+mn-ea"/>
                        <a:cs typeface="+mn-cs"/>
                      </a:endParaRPr>
                    </a:p>
                  </a:txBody>
                  <a:tcPr/>
                </a:tc>
                <a:tc>
                  <a:txBody>
                    <a:bodyPr/>
                    <a:lstStyle/>
                    <a:p>
                      <a:pPr marL="88900" indent="-88900">
                        <a:buFont typeface="Arial" pitchFamily="34" charset="0"/>
                        <a:buNone/>
                      </a:pPr>
                      <a:r>
                        <a:rPr lang="nl-NL" sz="800" kern="1200" dirty="0" smtClean="0">
                          <a:solidFill>
                            <a:schemeClr val="tx1"/>
                          </a:solidFill>
                          <a:latin typeface="+mn-lt"/>
                          <a:ea typeface="+mn-ea"/>
                          <a:cs typeface="+mn-cs"/>
                        </a:rPr>
                        <a:t>Joseph </a:t>
                      </a:r>
                      <a:r>
                        <a:rPr lang="nl-NL" sz="800" kern="1200" dirty="0" err="1" smtClean="0">
                          <a:solidFill>
                            <a:schemeClr val="tx1"/>
                          </a:solidFill>
                          <a:latin typeface="+mn-lt"/>
                          <a:ea typeface="+mn-ea"/>
                          <a:cs typeface="+mn-cs"/>
                        </a:rPr>
                        <a:t>Moscou</a:t>
                      </a:r>
                      <a:endParaRPr lang="nl-NL" sz="800" kern="1200" dirty="0" smtClean="0">
                        <a:solidFill>
                          <a:schemeClr val="tx1"/>
                        </a:solidFill>
                        <a:latin typeface="+mn-lt"/>
                        <a:ea typeface="+mn-ea"/>
                        <a:cs typeface="+mn-cs"/>
                      </a:endParaRPr>
                    </a:p>
                    <a:p>
                      <a:pPr marL="88900" indent="-88900">
                        <a:buFont typeface="Arial" pitchFamily="34" charset="0"/>
                        <a:buChar char="•"/>
                      </a:pPr>
                      <a:r>
                        <a:rPr lang="nl-NL" sz="800" kern="1200" dirty="0" smtClean="0">
                          <a:solidFill>
                            <a:srgbClr val="0070C0"/>
                          </a:solidFill>
                          <a:latin typeface="+mn-lt"/>
                          <a:ea typeface="+mn-ea"/>
                          <a:cs typeface="+mn-cs"/>
                        </a:rPr>
                        <a:t>Maria Anna </a:t>
                      </a:r>
                      <a:r>
                        <a:rPr lang="nl-NL" sz="800" kern="1200" dirty="0" err="1" smtClean="0">
                          <a:solidFill>
                            <a:srgbClr val="0070C0"/>
                          </a:solidFill>
                          <a:latin typeface="+mn-lt"/>
                          <a:ea typeface="+mn-ea"/>
                          <a:cs typeface="+mn-cs"/>
                        </a:rPr>
                        <a:t>Moscou</a:t>
                      </a:r>
                      <a:r>
                        <a:rPr lang="nl-NL" sz="800" kern="1200" dirty="0" smtClean="0">
                          <a:solidFill>
                            <a:srgbClr val="0070C0"/>
                          </a:solidFill>
                          <a:latin typeface="+mn-lt"/>
                          <a:ea typeface="+mn-ea"/>
                          <a:cs typeface="+mn-cs"/>
                        </a:rPr>
                        <a:t> 18-2-1912/20-12-2002</a:t>
                      </a:r>
                    </a:p>
                    <a:p>
                      <a:pPr marL="88900" indent="-88900">
                        <a:buFont typeface="Arial" pitchFamily="34" charset="0"/>
                        <a:buChar char="•"/>
                      </a:pPr>
                      <a:r>
                        <a:rPr lang="nl-NL" sz="800" kern="1200" dirty="0" smtClean="0">
                          <a:solidFill>
                            <a:schemeClr val="tx1"/>
                          </a:solidFill>
                          <a:latin typeface="+mn-lt"/>
                          <a:ea typeface="+mn-ea"/>
                          <a:cs typeface="+mn-cs"/>
                        </a:rPr>
                        <a:t>David Joseph</a:t>
                      </a:r>
                      <a:r>
                        <a:rPr lang="nl-NL" sz="800" kern="1200" baseline="0" dirty="0" smtClean="0">
                          <a:solidFill>
                            <a:schemeClr val="tx1"/>
                          </a:solidFill>
                          <a:latin typeface="+mn-lt"/>
                          <a:ea typeface="+mn-ea"/>
                          <a:cs typeface="+mn-cs"/>
                        </a:rPr>
                        <a:t> </a:t>
                      </a:r>
                      <a:r>
                        <a:rPr lang="nl-NL" sz="800" kern="1200" baseline="0" dirty="0" err="1" smtClean="0">
                          <a:solidFill>
                            <a:schemeClr val="tx1"/>
                          </a:solidFill>
                          <a:latin typeface="+mn-lt"/>
                          <a:ea typeface="+mn-ea"/>
                          <a:cs typeface="+mn-cs"/>
                        </a:rPr>
                        <a:t>Moscou</a:t>
                      </a:r>
                      <a:r>
                        <a:rPr lang="nl-NL" sz="800" kern="1200" baseline="0" dirty="0" smtClean="0">
                          <a:solidFill>
                            <a:schemeClr val="tx1"/>
                          </a:solidFill>
                          <a:latin typeface="+mn-lt"/>
                          <a:ea typeface="+mn-ea"/>
                          <a:cs typeface="+mn-cs"/>
                        </a:rPr>
                        <a:t> 17-5-1913/30-9-1942 </a:t>
                      </a:r>
                      <a:r>
                        <a:rPr lang="nl-NL" sz="800" kern="1200" baseline="0" dirty="0" err="1" smtClean="0">
                          <a:solidFill>
                            <a:srgbClr val="FF0000"/>
                          </a:solidFill>
                          <a:latin typeface="+mn-lt"/>
                          <a:ea typeface="+mn-ea"/>
                          <a:cs typeface="+mn-cs"/>
                        </a:rPr>
                        <a:t>Auschwitz</a:t>
                      </a:r>
                      <a:endParaRPr lang="nl-NL" sz="800" kern="1200" baseline="0" dirty="0" smtClean="0">
                        <a:solidFill>
                          <a:srgbClr val="FF0000"/>
                        </a:solidFill>
                        <a:latin typeface="+mn-lt"/>
                        <a:ea typeface="+mn-ea"/>
                        <a:cs typeface="+mn-cs"/>
                      </a:endParaRPr>
                    </a:p>
                    <a:p>
                      <a:pPr marL="88900" indent="-88900">
                        <a:buFont typeface="Arial" pitchFamily="34" charset="0"/>
                        <a:buChar char="•"/>
                      </a:pPr>
                      <a:r>
                        <a:rPr lang="nl-NL" sz="800" kern="1200" baseline="0" dirty="0" smtClean="0">
                          <a:solidFill>
                            <a:schemeClr val="tx1"/>
                          </a:solidFill>
                          <a:latin typeface="+mn-lt"/>
                          <a:ea typeface="+mn-ea"/>
                          <a:cs typeface="+mn-cs"/>
                        </a:rPr>
                        <a:t>Simon </a:t>
                      </a:r>
                      <a:r>
                        <a:rPr lang="nl-NL" sz="800" kern="1200" baseline="0" dirty="0" err="1" smtClean="0">
                          <a:solidFill>
                            <a:schemeClr val="tx1"/>
                          </a:solidFill>
                          <a:latin typeface="+mn-lt"/>
                          <a:ea typeface="+mn-ea"/>
                          <a:cs typeface="+mn-cs"/>
                        </a:rPr>
                        <a:t>Moscou</a:t>
                      </a:r>
                      <a:r>
                        <a:rPr lang="nl-NL" sz="800" kern="1200" baseline="0" dirty="0" smtClean="0">
                          <a:solidFill>
                            <a:schemeClr val="tx1"/>
                          </a:solidFill>
                          <a:latin typeface="+mn-lt"/>
                          <a:ea typeface="+mn-ea"/>
                          <a:cs typeface="+mn-cs"/>
                        </a:rPr>
                        <a:t> 20-11-1914/9-7-1943 </a:t>
                      </a:r>
                      <a:r>
                        <a:rPr lang="nl-NL" sz="800" kern="1200" baseline="0" dirty="0" smtClean="0">
                          <a:solidFill>
                            <a:srgbClr val="FF0000"/>
                          </a:solidFill>
                          <a:latin typeface="+mn-lt"/>
                          <a:ea typeface="+mn-ea"/>
                          <a:cs typeface="+mn-cs"/>
                        </a:rPr>
                        <a:t>Sobibor</a:t>
                      </a:r>
                    </a:p>
                    <a:p>
                      <a:pPr marL="88900" indent="-88900">
                        <a:buFont typeface="Arial" pitchFamily="34" charset="0"/>
                        <a:buChar char="•"/>
                      </a:pPr>
                      <a:r>
                        <a:rPr lang="nl-NL" sz="800" kern="1200" baseline="0" dirty="0" err="1" smtClean="0">
                          <a:solidFill>
                            <a:schemeClr val="tx1"/>
                          </a:solidFill>
                          <a:latin typeface="+mn-lt"/>
                          <a:ea typeface="+mn-ea"/>
                          <a:cs typeface="+mn-cs"/>
                        </a:rPr>
                        <a:t>Evalina</a:t>
                      </a:r>
                      <a:r>
                        <a:rPr lang="nl-NL" sz="800" kern="1200" baseline="0" dirty="0" smtClean="0">
                          <a:solidFill>
                            <a:schemeClr val="tx1"/>
                          </a:solidFill>
                          <a:latin typeface="+mn-lt"/>
                          <a:ea typeface="+mn-ea"/>
                          <a:cs typeface="+mn-cs"/>
                        </a:rPr>
                        <a:t> </a:t>
                      </a:r>
                      <a:r>
                        <a:rPr lang="nl-NL" sz="800" kern="1200" baseline="0" dirty="0" err="1" smtClean="0">
                          <a:solidFill>
                            <a:schemeClr val="tx1"/>
                          </a:solidFill>
                          <a:latin typeface="+mn-lt"/>
                          <a:ea typeface="+mn-ea"/>
                          <a:cs typeface="+mn-cs"/>
                        </a:rPr>
                        <a:t>Moscou</a:t>
                      </a:r>
                      <a:r>
                        <a:rPr lang="nl-NL" sz="800" kern="1200" baseline="0" dirty="0" smtClean="0">
                          <a:solidFill>
                            <a:schemeClr val="tx1"/>
                          </a:solidFill>
                          <a:latin typeface="+mn-lt"/>
                          <a:ea typeface="+mn-ea"/>
                          <a:cs typeface="+mn-cs"/>
                        </a:rPr>
                        <a:t> 28-8-1916/..</a:t>
                      </a:r>
                    </a:p>
                    <a:p>
                      <a:pPr marL="88900" indent="-88900">
                        <a:buFont typeface="Arial" pitchFamily="34" charset="0"/>
                        <a:buChar char="•"/>
                      </a:pPr>
                      <a:r>
                        <a:rPr lang="nl-NL" sz="800" kern="1200" baseline="0" dirty="0" err="1" smtClean="0">
                          <a:solidFill>
                            <a:schemeClr val="tx1"/>
                          </a:solidFill>
                          <a:latin typeface="+mn-lt"/>
                          <a:ea typeface="+mn-ea"/>
                          <a:cs typeface="+mn-cs"/>
                        </a:rPr>
                        <a:t>Hijman</a:t>
                      </a:r>
                      <a:r>
                        <a:rPr lang="nl-NL" sz="800" kern="1200" baseline="0" dirty="0" smtClean="0">
                          <a:solidFill>
                            <a:schemeClr val="tx1"/>
                          </a:solidFill>
                          <a:latin typeface="+mn-lt"/>
                          <a:ea typeface="+mn-ea"/>
                          <a:cs typeface="+mn-cs"/>
                        </a:rPr>
                        <a:t> </a:t>
                      </a:r>
                      <a:r>
                        <a:rPr lang="nl-NL" sz="800" kern="1200" baseline="0" dirty="0" err="1" smtClean="0">
                          <a:solidFill>
                            <a:schemeClr val="tx1"/>
                          </a:solidFill>
                          <a:latin typeface="+mn-lt"/>
                          <a:ea typeface="+mn-ea"/>
                          <a:cs typeface="+mn-cs"/>
                        </a:rPr>
                        <a:t>Moscou</a:t>
                      </a:r>
                      <a:r>
                        <a:rPr lang="nl-NL" sz="800" kern="1200" baseline="0" dirty="0" smtClean="0">
                          <a:solidFill>
                            <a:schemeClr val="tx1"/>
                          </a:solidFill>
                          <a:latin typeface="+mn-lt"/>
                          <a:ea typeface="+mn-ea"/>
                          <a:cs typeface="+mn-cs"/>
                        </a:rPr>
                        <a:t> 20-12-1918/..</a:t>
                      </a:r>
                    </a:p>
                    <a:p>
                      <a:pPr marL="88900" indent="-88900">
                        <a:buFont typeface="Arial" pitchFamily="34" charset="0"/>
                        <a:buChar char="•"/>
                      </a:pPr>
                      <a:r>
                        <a:rPr lang="nl-NL" sz="800" kern="1200" baseline="0" dirty="0" err="1" smtClean="0">
                          <a:solidFill>
                            <a:schemeClr val="tx1"/>
                          </a:solidFill>
                          <a:latin typeface="+mn-lt"/>
                          <a:ea typeface="+mn-ea"/>
                          <a:cs typeface="+mn-cs"/>
                        </a:rPr>
                        <a:t>Debora</a:t>
                      </a:r>
                      <a:r>
                        <a:rPr lang="nl-NL" sz="800" kern="1200" baseline="0" dirty="0" smtClean="0">
                          <a:solidFill>
                            <a:schemeClr val="tx1"/>
                          </a:solidFill>
                          <a:latin typeface="+mn-lt"/>
                          <a:ea typeface="+mn-ea"/>
                          <a:cs typeface="+mn-cs"/>
                        </a:rPr>
                        <a:t> </a:t>
                      </a:r>
                      <a:r>
                        <a:rPr lang="nl-NL" sz="800" kern="1200" baseline="0" dirty="0" err="1" smtClean="0">
                          <a:solidFill>
                            <a:schemeClr val="tx1"/>
                          </a:solidFill>
                          <a:latin typeface="+mn-lt"/>
                          <a:ea typeface="+mn-ea"/>
                          <a:cs typeface="+mn-cs"/>
                        </a:rPr>
                        <a:t>Moscou</a:t>
                      </a:r>
                      <a:r>
                        <a:rPr lang="nl-NL" sz="800" kern="1200" baseline="0" dirty="0" smtClean="0">
                          <a:solidFill>
                            <a:schemeClr val="tx1"/>
                          </a:solidFill>
                          <a:latin typeface="+mn-lt"/>
                          <a:ea typeface="+mn-ea"/>
                          <a:cs typeface="+mn-cs"/>
                        </a:rPr>
                        <a:t> 17-1-1921/27-3-1921 (2,5 </a:t>
                      </a:r>
                      <a:r>
                        <a:rPr lang="nl-NL" sz="800" kern="1200" baseline="0" dirty="0" err="1" smtClean="0">
                          <a:solidFill>
                            <a:schemeClr val="tx1"/>
                          </a:solidFill>
                          <a:latin typeface="+mn-lt"/>
                          <a:ea typeface="+mn-ea"/>
                          <a:cs typeface="+mn-cs"/>
                        </a:rPr>
                        <a:t>mnd</a:t>
                      </a:r>
                      <a:r>
                        <a:rPr lang="nl-NL" sz="800" kern="1200" baseline="0" dirty="0" smtClean="0">
                          <a:solidFill>
                            <a:schemeClr val="tx1"/>
                          </a:solidFill>
                          <a:latin typeface="+mn-lt"/>
                          <a:ea typeface="+mn-ea"/>
                          <a:cs typeface="+mn-cs"/>
                        </a:rPr>
                        <a:t>)</a:t>
                      </a:r>
                    </a:p>
                    <a:p>
                      <a:pPr marL="88900" indent="-88900">
                        <a:buFont typeface="Arial" pitchFamily="34" charset="0"/>
                        <a:buChar char="•"/>
                      </a:pPr>
                      <a:r>
                        <a:rPr lang="nl-NL" sz="800" kern="1200" baseline="0" dirty="0" smtClean="0">
                          <a:solidFill>
                            <a:schemeClr val="tx1"/>
                          </a:solidFill>
                          <a:latin typeface="+mn-lt"/>
                          <a:ea typeface="+mn-ea"/>
                          <a:cs typeface="+mn-cs"/>
                        </a:rPr>
                        <a:t>Elisabeth </a:t>
                      </a:r>
                      <a:r>
                        <a:rPr lang="nl-NL" sz="800" kern="1200" baseline="0" dirty="0" err="1" smtClean="0">
                          <a:solidFill>
                            <a:schemeClr val="tx1"/>
                          </a:solidFill>
                          <a:latin typeface="+mn-lt"/>
                          <a:ea typeface="+mn-ea"/>
                          <a:cs typeface="+mn-cs"/>
                        </a:rPr>
                        <a:t>Moscou</a:t>
                      </a:r>
                      <a:r>
                        <a:rPr lang="nl-NL" sz="800" kern="1200" baseline="0" dirty="0" smtClean="0">
                          <a:solidFill>
                            <a:schemeClr val="tx1"/>
                          </a:solidFill>
                          <a:latin typeface="+mn-lt"/>
                          <a:ea typeface="+mn-ea"/>
                          <a:cs typeface="+mn-cs"/>
                        </a:rPr>
                        <a:t> 31-3-1922/30-9-1942 </a:t>
                      </a:r>
                      <a:r>
                        <a:rPr lang="nl-NL" sz="800" kern="1200" baseline="0" dirty="0" err="1" smtClean="0">
                          <a:solidFill>
                            <a:srgbClr val="FF0000"/>
                          </a:solidFill>
                          <a:latin typeface="+mn-lt"/>
                          <a:ea typeface="+mn-ea"/>
                          <a:cs typeface="+mn-cs"/>
                        </a:rPr>
                        <a:t>Auschwitz</a:t>
                      </a:r>
                      <a:endParaRPr lang="nl-NL" sz="800" kern="1200" baseline="0" dirty="0" smtClean="0">
                        <a:solidFill>
                          <a:srgbClr val="FF0000"/>
                        </a:solidFill>
                        <a:latin typeface="+mn-lt"/>
                        <a:ea typeface="+mn-ea"/>
                        <a:cs typeface="+mn-cs"/>
                      </a:endParaRPr>
                    </a:p>
                    <a:p>
                      <a:pPr marL="88900" indent="-88900">
                        <a:buFont typeface="Arial" pitchFamily="34" charset="0"/>
                        <a:buChar char="•"/>
                      </a:pPr>
                      <a:r>
                        <a:rPr lang="nl-NL" sz="800" kern="1200" baseline="0" dirty="0" smtClean="0">
                          <a:solidFill>
                            <a:schemeClr val="tx1"/>
                          </a:solidFill>
                          <a:latin typeface="+mn-lt"/>
                          <a:ea typeface="+mn-ea"/>
                          <a:cs typeface="+mn-cs"/>
                        </a:rPr>
                        <a:t>Jonas </a:t>
                      </a:r>
                      <a:r>
                        <a:rPr lang="nl-NL" sz="800" kern="1200" baseline="0" dirty="0" err="1" smtClean="0">
                          <a:solidFill>
                            <a:schemeClr val="tx1"/>
                          </a:solidFill>
                          <a:latin typeface="+mn-lt"/>
                          <a:ea typeface="+mn-ea"/>
                          <a:cs typeface="+mn-cs"/>
                        </a:rPr>
                        <a:t>Moscou</a:t>
                      </a:r>
                      <a:r>
                        <a:rPr lang="nl-NL" sz="800" kern="1200" baseline="0" dirty="0" smtClean="0">
                          <a:solidFill>
                            <a:schemeClr val="tx1"/>
                          </a:solidFill>
                          <a:latin typeface="+mn-lt"/>
                          <a:ea typeface="+mn-ea"/>
                          <a:cs typeface="+mn-cs"/>
                        </a:rPr>
                        <a:t>  16-7-1924/2-4-1943 </a:t>
                      </a:r>
                      <a:r>
                        <a:rPr lang="nl-NL" sz="800" kern="1200" baseline="0" dirty="0" smtClean="0">
                          <a:solidFill>
                            <a:srgbClr val="FF0000"/>
                          </a:solidFill>
                          <a:latin typeface="+mn-lt"/>
                          <a:ea typeface="+mn-ea"/>
                          <a:cs typeface="+mn-cs"/>
                        </a:rPr>
                        <a:t>Sobibor</a:t>
                      </a:r>
                    </a:p>
                    <a:p>
                      <a:pPr marL="88900" indent="-88900">
                        <a:buFont typeface="Arial" pitchFamily="34" charset="0"/>
                        <a:buChar char="•"/>
                      </a:pPr>
                      <a:r>
                        <a:rPr lang="nl-NL" sz="800" kern="1200" baseline="0" dirty="0" smtClean="0">
                          <a:solidFill>
                            <a:schemeClr val="tx1"/>
                          </a:solidFill>
                          <a:latin typeface="+mn-lt"/>
                          <a:ea typeface="+mn-ea"/>
                          <a:cs typeface="+mn-cs"/>
                        </a:rPr>
                        <a:t>Coenraad </a:t>
                      </a:r>
                      <a:r>
                        <a:rPr lang="nl-NL" sz="800" kern="1200" baseline="0" dirty="0" err="1" smtClean="0">
                          <a:solidFill>
                            <a:schemeClr val="tx1"/>
                          </a:solidFill>
                          <a:latin typeface="+mn-lt"/>
                          <a:ea typeface="+mn-ea"/>
                          <a:cs typeface="+mn-cs"/>
                        </a:rPr>
                        <a:t>Moscou</a:t>
                      </a:r>
                      <a:r>
                        <a:rPr lang="nl-NL" sz="800" kern="1200" baseline="0" dirty="0" smtClean="0">
                          <a:solidFill>
                            <a:schemeClr val="tx1"/>
                          </a:solidFill>
                          <a:latin typeface="+mn-lt"/>
                          <a:ea typeface="+mn-ea"/>
                          <a:cs typeface="+mn-cs"/>
                        </a:rPr>
                        <a:t> 16-4-1924/2-4-1943 </a:t>
                      </a:r>
                      <a:r>
                        <a:rPr lang="nl-NL" sz="800" kern="1200" baseline="0" dirty="0" smtClean="0">
                          <a:solidFill>
                            <a:srgbClr val="FF0000"/>
                          </a:solidFill>
                          <a:latin typeface="+mn-lt"/>
                          <a:ea typeface="+mn-ea"/>
                          <a:cs typeface="+mn-cs"/>
                        </a:rPr>
                        <a:t>Sobibor</a:t>
                      </a: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kern="1200" baseline="0" dirty="0" smtClean="0">
                          <a:solidFill>
                            <a:schemeClr val="tx1"/>
                          </a:solidFill>
                          <a:latin typeface="+mn-lt"/>
                          <a:ea typeface="+mn-ea"/>
                          <a:cs typeface="+mn-cs"/>
                        </a:rPr>
                        <a:t>Abraham </a:t>
                      </a:r>
                      <a:r>
                        <a:rPr lang="nl-NL" sz="800" kern="1200" baseline="0" dirty="0" err="1" smtClean="0">
                          <a:solidFill>
                            <a:schemeClr val="tx1"/>
                          </a:solidFill>
                          <a:latin typeface="+mn-lt"/>
                          <a:ea typeface="+mn-ea"/>
                          <a:cs typeface="+mn-cs"/>
                        </a:rPr>
                        <a:t>Moscou</a:t>
                      </a:r>
                      <a:r>
                        <a:rPr lang="nl-NL" sz="800" kern="1200" baseline="0" dirty="0" smtClean="0">
                          <a:solidFill>
                            <a:schemeClr val="tx1"/>
                          </a:solidFill>
                          <a:latin typeface="+mn-lt"/>
                          <a:ea typeface="+mn-ea"/>
                          <a:cs typeface="+mn-cs"/>
                        </a:rPr>
                        <a:t>  16-4-1924/2-4-1943 </a:t>
                      </a:r>
                      <a:r>
                        <a:rPr lang="nl-NL" sz="800" kern="1200" baseline="0" dirty="0" smtClean="0">
                          <a:solidFill>
                            <a:srgbClr val="FF0000"/>
                          </a:solidFill>
                          <a:latin typeface="+mn-lt"/>
                          <a:ea typeface="+mn-ea"/>
                          <a:cs typeface="+mn-cs"/>
                        </a:rPr>
                        <a:t>Sobibor</a:t>
                      </a: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kern="1200" baseline="0" dirty="0" smtClean="0">
                          <a:solidFill>
                            <a:schemeClr val="tx1"/>
                          </a:solidFill>
                          <a:latin typeface="+mn-lt"/>
                          <a:ea typeface="+mn-ea"/>
                          <a:cs typeface="+mn-cs"/>
                        </a:rPr>
                        <a:t>Isaac </a:t>
                      </a:r>
                      <a:r>
                        <a:rPr lang="nl-NL" sz="800" kern="1200" baseline="0" dirty="0" err="1" smtClean="0">
                          <a:solidFill>
                            <a:schemeClr val="tx1"/>
                          </a:solidFill>
                          <a:latin typeface="+mn-lt"/>
                          <a:ea typeface="+mn-ea"/>
                          <a:cs typeface="+mn-cs"/>
                        </a:rPr>
                        <a:t>Moscou</a:t>
                      </a:r>
                      <a:r>
                        <a:rPr lang="nl-NL" sz="800" kern="1200" baseline="0" dirty="0" smtClean="0">
                          <a:solidFill>
                            <a:schemeClr val="tx1"/>
                          </a:solidFill>
                          <a:latin typeface="+mn-lt"/>
                          <a:ea typeface="+mn-ea"/>
                          <a:cs typeface="+mn-cs"/>
                        </a:rPr>
                        <a:t> 18-7-1929/2-4-1943 </a:t>
                      </a:r>
                      <a:r>
                        <a:rPr lang="nl-NL" sz="800" kern="1200" baseline="0" dirty="0" smtClean="0">
                          <a:solidFill>
                            <a:srgbClr val="FF0000"/>
                          </a:solidFill>
                          <a:latin typeface="+mn-lt"/>
                          <a:ea typeface="+mn-ea"/>
                          <a:cs typeface="+mn-cs"/>
                        </a:rPr>
                        <a:t>Sobibor</a:t>
                      </a: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kern="1200" baseline="0" dirty="0" smtClean="0">
                          <a:solidFill>
                            <a:schemeClr val="tx1"/>
                          </a:solidFill>
                          <a:latin typeface="+mn-lt"/>
                          <a:ea typeface="+mn-ea"/>
                          <a:cs typeface="+mn-cs"/>
                        </a:rPr>
                        <a:t>Herman </a:t>
                      </a:r>
                      <a:r>
                        <a:rPr lang="nl-NL" sz="800" kern="1200" baseline="0" dirty="0" err="1" smtClean="0">
                          <a:solidFill>
                            <a:schemeClr val="tx1"/>
                          </a:solidFill>
                          <a:latin typeface="+mn-lt"/>
                          <a:ea typeface="+mn-ea"/>
                          <a:cs typeface="+mn-cs"/>
                        </a:rPr>
                        <a:t>Moscou</a:t>
                      </a:r>
                      <a:r>
                        <a:rPr lang="nl-NL" sz="800" kern="1200" baseline="0" dirty="0" smtClean="0">
                          <a:solidFill>
                            <a:schemeClr val="tx1"/>
                          </a:solidFill>
                          <a:latin typeface="+mn-lt"/>
                          <a:ea typeface="+mn-ea"/>
                          <a:cs typeface="+mn-cs"/>
                        </a:rPr>
                        <a:t> 4-12-1931/2-4-1943 </a:t>
                      </a:r>
                      <a:r>
                        <a:rPr lang="nl-NL" sz="800" kern="1200" baseline="0" dirty="0" smtClean="0">
                          <a:solidFill>
                            <a:srgbClr val="FF0000"/>
                          </a:solidFill>
                          <a:latin typeface="+mn-lt"/>
                          <a:ea typeface="+mn-ea"/>
                          <a:cs typeface="+mn-cs"/>
                        </a:rPr>
                        <a:t>Sobibor</a:t>
                      </a: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kern="1200" baseline="0" dirty="0" smtClean="0">
                          <a:solidFill>
                            <a:schemeClr val="tx1"/>
                          </a:solidFill>
                          <a:latin typeface="+mn-lt"/>
                          <a:ea typeface="+mn-ea"/>
                          <a:cs typeface="+mn-cs"/>
                        </a:rPr>
                        <a:t>Clara </a:t>
                      </a:r>
                      <a:r>
                        <a:rPr lang="nl-NL" sz="800" kern="1200" baseline="0" dirty="0" err="1" smtClean="0">
                          <a:solidFill>
                            <a:schemeClr val="tx1"/>
                          </a:solidFill>
                          <a:latin typeface="+mn-lt"/>
                          <a:ea typeface="+mn-ea"/>
                          <a:cs typeface="+mn-cs"/>
                        </a:rPr>
                        <a:t>Moscou</a:t>
                      </a:r>
                      <a:r>
                        <a:rPr lang="nl-NL" sz="800" kern="1200" baseline="0" dirty="0" smtClean="0">
                          <a:solidFill>
                            <a:schemeClr val="tx1"/>
                          </a:solidFill>
                          <a:latin typeface="+mn-lt"/>
                          <a:ea typeface="+mn-ea"/>
                          <a:cs typeface="+mn-cs"/>
                        </a:rPr>
                        <a:t> 26-3-1934/2-4-1943 </a:t>
                      </a:r>
                      <a:r>
                        <a:rPr lang="nl-NL" sz="800" kern="1200" baseline="0" dirty="0" smtClean="0">
                          <a:solidFill>
                            <a:srgbClr val="FF0000"/>
                          </a:solidFill>
                          <a:latin typeface="+mn-lt"/>
                          <a:ea typeface="+mn-ea"/>
                          <a:cs typeface="+mn-cs"/>
                        </a:rPr>
                        <a:t>Sobibor</a:t>
                      </a:r>
                    </a:p>
                    <a:p>
                      <a:pPr marL="88900" indent="-88900">
                        <a:buFont typeface="Arial" pitchFamily="34" charset="0"/>
                        <a:buNone/>
                      </a:pPr>
                      <a:r>
                        <a:rPr lang="nl-NL" sz="800" kern="1200" dirty="0" smtClean="0">
                          <a:solidFill>
                            <a:schemeClr val="tx1"/>
                          </a:solidFill>
                          <a:latin typeface="+mn-lt"/>
                          <a:ea typeface="+mn-ea"/>
                          <a:cs typeface="+mn-cs"/>
                        </a:rPr>
                        <a:t>Herman</a:t>
                      </a:r>
                      <a:r>
                        <a:rPr lang="nl-NL" sz="800" kern="1200" baseline="0" dirty="0" smtClean="0">
                          <a:solidFill>
                            <a:schemeClr val="tx1"/>
                          </a:solidFill>
                          <a:latin typeface="+mn-lt"/>
                          <a:ea typeface="+mn-ea"/>
                          <a:cs typeface="+mn-cs"/>
                        </a:rPr>
                        <a:t> </a:t>
                      </a:r>
                      <a:r>
                        <a:rPr lang="nl-NL" sz="800" kern="1200" baseline="0" dirty="0" err="1" smtClean="0">
                          <a:solidFill>
                            <a:schemeClr val="tx1"/>
                          </a:solidFill>
                          <a:latin typeface="+mn-lt"/>
                          <a:ea typeface="+mn-ea"/>
                          <a:cs typeface="+mn-cs"/>
                        </a:rPr>
                        <a:t>Moscou</a:t>
                      </a:r>
                      <a:endParaRPr lang="nl-NL" sz="800" kern="1200" baseline="0" dirty="0" smtClean="0">
                        <a:solidFill>
                          <a:schemeClr val="tx1"/>
                        </a:solidFill>
                        <a:latin typeface="+mn-lt"/>
                        <a:ea typeface="+mn-ea"/>
                        <a:cs typeface="+mn-cs"/>
                      </a:endParaRPr>
                    </a:p>
                    <a:p>
                      <a:pPr marL="88900" indent="-88900">
                        <a:buFont typeface="Arial" pitchFamily="34" charset="0"/>
                        <a:buChar char="•"/>
                      </a:pPr>
                      <a:r>
                        <a:rPr lang="nl-NL" sz="800" kern="1200" baseline="0" dirty="0" smtClean="0">
                          <a:solidFill>
                            <a:schemeClr val="tx1"/>
                          </a:solidFill>
                          <a:latin typeface="+mn-lt"/>
                          <a:ea typeface="+mn-ea"/>
                          <a:cs typeface="+mn-cs"/>
                        </a:rPr>
                        <a:t>David </a:t>
                      </a:r>
                      <a:r>
                        <a:rPr lang="nl-NL" sz="800" kern="1200" baseline="0" dirty="0" err="1" smtClean="0">
                          <a:solidFill>
                            <a:schemeClr val="tx1"/>
                          </a:solidFill>
                          <a:latin typeface="+mn-lt"/>
                          <a:ea typeface="+mn-ea"/>
                          <a:cs typeface="+mn-cs"/>
                        </a:rPr>
                        <a:t>Moscou</a:t>
                      </a:r>
                      <a:r>
                        <a:rPr lang="nl-NL" sz="800" kern="1200" baseline="0" dirty="0" smtClean="0">
                          <a:solidFill>
                            <a:schemeClr val="tx1"/>
                          </a:solidFill>
                          <a:latin typeface="+mn-lt"/>
                          <a:ea typeface="+mn-ea"/>
                          <a:cs typeface="+mn-cs"/>
                        </a:rPr>
                        <a:t> 5-4-1916/4-10-1941 </a:t>
                      </a:r>
                      <a:r>
                        <a:rPr lang="nl-NL" sz="800" kern="1200" baseline="0" dirty="0" err="1" smtClean="0">
                          <a:solidFill>
                            <a:srgbClr val="FF0000"/>
                          </a:solidFill>
                          <a:latin typeface="+mn-lt"/>
                          <a:ea typeface="+mn-ea"/>
                          <a:cs typeface="+mn-cs"/>
                        </a:rPr>
                        <a:t>Mauthausen</a:t>
                      </a:r>
                      <a:endParaRPr lang="nl-NL" sz="800" kern="1200" baseline="0" dirty="0" smtClean="0">
                        <a:solidFill>
                          <a:srgbClr val="FF0000"/>
                        </a:solidFill>
                        <a:latin typeface="+mn-lt"/>
                        <a:ea typeface="+mn-ea"/>
                        <a:cs typeface="+mn-cs"/>
                      </a:endParaRPr>
                    </a:p>
                    <a:p>
                      <a:pPr marL="88900" indent="-88900">
                        <a:buFont typeface="Arial" pitchFamily="34" charset="0"/>
                        <a:buChar char="•"/>
                      </a:pPr>
                      <a:r>
                        <a:rPr lang="nl-NL" sz="800" kern="1200" baseline="0" dirty="0" smtClean="0">
                          <a:solidFill>
                            <a:schemeClr val="tx1"/>
                          </a:solidFill>
                          <a:latin typeface="+mn-lt"/>
                          <a:ea typeface="+mn-ea"/>
                          <a:cs typeface="+mn-cs"/>
                        </a:rPr>
                        <a:t>Max </a:t>
                      </a:r>
                      <a:r>
                        <a:rPr lang="nl-NL" sz="800" kern="1200" baseline="0" dirty="0" err="1" smtClean="0">
                          <a:solidFill>
                            <a:schemeClr val="tx1"/>
                          </a:solidFill>
                          <a:latin typeface="+mn-lt"/>
                          <a:ea typeface="+mn-ea"/>
                          <a:cs typeface="+mn-cs"/>
                        </a:rPr>
                        <a:t>Moscou</a:t>
                      </a:r>
                      <a:r>
                        <a:rPr lang="nl-NL" sz="800" kern="1200" baseline="0" dirty="0" smtClean="0">
                          <a:solidFill>
                            <a:schemeClr val="tx1"/>
                          </a:solidFill>
                          <a:latin typeface="+mn-lt"/>
                          <a:ea typeface="+mn-ea"/>
                          <a:cs typeface="+mn-cs"/>
                        </a:rPr>
                        <a:t> 28-6-1931/2-4-1943 </a:t>
                      </a:r>
                      <a:r>
                        <a:rPr lang="nl-NL" sz="800" kern="1200" baseline="0" dirty="0" smtClean="0">
                          <a:solidFill>
                            <a:srgbClr val="FF0000"/>
                          </a:solidFill>
                          <a:latin typeface="+mn-lt"/>
                          <a:ea typeface="+mn-ea"/>
                          <a:cs typeface="+mn-cs"/>
                        </a:rPr>
                        <a:t>Sobibor</a:t>
                      </a:r>
                    </a:p>
                    <a:p>
                      <a:pPr marL="88900" indent="-88900">
                        <a:buFont typeface="Arial" pitchFamily="34" charset="0"/>
                        <a:buNone/>
                      </a:pPr>
                      <a:r>
                        <a:rPr lang="nl-NL" sz="800" kern="1200" dirty="0" smtClean="0">
                          <a:solidFill>
                            <a:schemeClr val="tx1"/>
                          </a:solidFill>
                          <a:latin typeface="+mn-lt"/>
                          <a:ea typeface="+mn-ea"/>
                          <a:cs typeface="+mn-cs"/>
                        </a:rPr>
                        <a:t>Joseph </a:t>
                      </a:r>
                      <a:r>
                        <a:rPr lang="nl-NL" sz="800" kern="1200" dirty="0" err="1" smtClean="0">
                          <a:solidFill>
                            <a:schemeClr val="tx1"/>
                          </a:solidFill>
                          <a:latin typeface="+mn-lt"/>
                          <a:ea typeface="+mn-ea"/>
                          <a:cs typeface="+mn-cs"/>
                        </a:rPr>
                        <a:t>Moscou</a:t>
                      </a:r>
                      <a:endParaRPr lang="nl-NL" sz="800" kern="1200" dirty="0" smtClean="0">
                        <a:solidFill>
                          <a:schemeClr val="tx1"/>
                        </a:solidFill>
                        <a:latin typeface="+mn-lt"/>
                        <a:ea typeface="+mn-ea"/>
                        <a:cs typeface="+mn-cs"/>
                      </a:endParaRPr>
                    </a:p>
                    <a:p>
                      <a:pPr marL="88900" indent="-88900">
                        <a:buFont typeface="Arial" pitchFamily="34" charset="0"/>
                        <a:buChar char="•"/>
                      </a:pPr>
                      <a:r>
                        <a:rPr lang="nl-NL" sz="800" kern="1200" dirty="0" smtClean="0">
                          <a:solidFill>
                            <a:schemeClr val="tx1"/>
                          </a:solidFill>
                          <a:latin typeface="+mn-lt"/>
                          <a:ea typeface="+mn-ea"/>
                          <a:cs typeface="+mn-cs"/>
                        </a:rPr>
                        <a:t>Elisabeth </a:t>
                      </a:r>
                      <a:r>
                        <a:rPr lang="nl-NL" sz="800" kern="1200" dirty="0" err="1" smtClean="0">
                          <a:solidFill>
                            <a:schemeClr val="tx1"/>
                          </a:solidFill>
                          <a:latin typeface="+mn-lt"/>
                          <a:ea typeface="+mn-ea"/>
                          <a:cs typeface="+mn-cs"/>
                        </a:rPr>
                        <a:t>Moscou</a:t>
                      </a:r>
                      <a:r>
                        <a:rPr lang="nl-NL" sz="800" kern="1200" dirty="0" smtClean="0">
                          <a:solidFill>
                            <a:schemeClr val="tx1"/>
                          </a:solidFill>
                          <a:latin typeface="+mn-lt"/>
                          <a:ea typeface="+mn-ea"/>
                          <a:cs typeface="+mn-cs"/>
                        </a:rPr>
                        <a:t> 30-11-1912/16-4-1943 </a:t>
                      </a:r>
                      <a:r>
                        <a:rPr lang="nl-NL" sz="800" kern="1200" dirty="0" smtClean="0">
                          <a:solidFill>
                            <a:srgbClr val="FF0000"/>
                          </a:solidFill>
                          <a:latin typeface="+mn-lt"/>
                          <a:ea typeface="+mn-ea"/>
                          <a:cs typeface="+mn-cs"/>
                        </a:rPr>
                        <a:t>Sobibor</a:t>
                      </a:r>
                    </a:p>
                    <a:p>
                      <a:pPr marL="88900" indent="-88900">
                        <a:buFont typeface="Arial" pitchFamily="34" charset="0"/>
                        <a:buNone/>
                      </a:pPr>
                      <a:r>
                        <a:rPr lang="nl-NL" sz="800" kern="1200" dirty="0" smtClean="0">
                          <a:solidFill>
                            <a:schemeClr val="tx1"/>
                          </a:solidFill>
                          <a:latin typeface="+mn-lt"/>
                          <a:ea typeface="+mn-ea"/>
                          <a:cs typeface="+mn-cs"/>
                        </a:rPr>
                        <a:t>Rosette </a:t>
                      </a:r>
                      <a:r>
                        <a:rPr lang="nl-NL" sz="800" kern="1200" dirty="0" err="1" smtClean="0">
                          <a:solidFill>
                            <a:schemeClr val="tx1"/>
                          </a:solidFill>
                          <a:latin typeface="+mn-lt"/>
                          <a:ea typeface="+mn-ea"/>
                          <a:cs typeface="+mn-cs"/>
                        </a:rPr>
                        <a:t>Moscou</a:t>
                      </a:r>
                      <a:endParaRPr lang="nl-NL" sz="800" kern="1200" dirty="0" smtClean="0">
                        <a:solidFill>
                          <a:schemeClr val="tx1"/>
                        </a:solidFill>
                        <a:latin typeface="+mn-lt"/>
                        <a:ea typeface="+mn-ea"/>
                        <a:cs typeface="+mn-cs"/>
                      </a:endParaRPr>
                    </a:p>
                    <a:p>
                      <a:pPr marL="88900" indent="-88900">
                        <a:buFont typeface="Arial" pitchFamily="34" charset="0"/>
                        <a:buChar char="•"/>
                      </a:pPr>
                      <a:r>
                        <a:rPr lang="nl-NL" sz="800" kern="1200" dirty="0" err="1" smtClean="0">
                          <a:solidFill>
                            <a:schemeClr val="tx1"/>
                          </a:solidFill>
                          <a:latin typeface="+mn-lt"/>
                          <a:ea typeface="+mn-ea"/>
                          <a:cs typeface="+mn-cs"/>
                        </a:rPr>
                        <a:t>Vrouwke</a:t>
                      </a:r>
                      <a:r>
                        <a:rPr lang="nl-NL" sz="800" kern="1200" dirty="0" smtClean="0">
                          <a:solidFill>
                            <a:schemeClr val="tx1"/>
                          </a:solidFill>
                          <a:latin typeface="+mn-lt"/>
                          <a:ea typeface="+mn-ea"/>
                          <a:cs typeface="+mn-cs"/>
                        </a:rPr>
                        <a:t> </a:t>
                      </a:r>
                      <a:r>
                        <a:rPr lang="nl-NL" sz="800" kern="1200" dirty="0" err="1" smtClean="0">
                          <a:solidFill>
                            <a:schemeClr val="tx1"/>
                          </a:solidFill>
                          <a:latin typeface="+mn-lt"/>
                          <a:ea typeface="+mn-ea"/>
                          <a:cs typeface="+mn-cs"/>
                        </a:rPr>
                        <a:t>Barzilaij</a:t>
                      </a:r>
                      <a:r>
                        <a:rPr lang="nl-NL" sz="800" kern="1200" dirty="0" smtClean="0">
                          <a:solidFill>
                            <a:schemeClr val="tx1"/>
                          </a:solidFill>
                          <a:latin typeface="+mn-lt"/>
                          <a:ea typeface="+mn-ea"/>
                          <a:cs typeface="+mn-cs"/>
                        </a:rPr>
                        <a:t> 2-4-1916/30-9-1944 </a:t>
                      </a:r>
                      <a:r>
                        <a:rPr lang="nl-NL" sz="800" kern="1200" dirty="0" err="1" smtClean="0">
                          <a:solidFill>
                            <a:srgbClr val="FF0000"/>
                          </a:solidFill>
                          <a:latin typeface="+mn-lt"/>
                          <a:ea typeface="+mn-ea"/>
                          <a:cs typeface="+mn-cs"/>
                        </a:rPr>
                        <a:t>Midden-Europa</a:t>
                      </a:r>
                      <a:endParaRPr lang="nl-NL" sz="800" kern="1200" dirty="0" smtClean="0">
                        <a:solidFill>
                          <a:srgbClr val="FF0000"/>
                        </a:solidFill>
                        <a:latin typeface="+mn-lt"/>
                        <a:ea typeface="+mn-ea"/>
                        <a:cs typeface="+mn-cs"/>
                      </a:endParaRPr>
                    </a:p>
                    <a:p>
                      <a:pPr marL="88900" indent="-88900">
                        <a:buFont typeface="Arial" pitchFamily="34" charset="0"/>
                        <a:buChar char="•"/>
                      </a:pPr>
                      <a:r>
                        <a:rPr lang="nl-NL" sz="800" kern="1200" dirty="0" smtClean="0">
                          <a:solidFill>
                            <a:schemeClr val="tx1"/>
                          </a:solidFill>
                          <a:latin typeface="+mn-lt"/>
                          <a:ea typeface="+mn-ea"/>
                          <a:cs typeface="+mn-cs"/>
                        </a:rPr>
                        <a:t>Keetje </a:t>
                      </a:r>
                      <a:r>
                        <a:rPr lang="nl-NL" sz="800" kern="1200" dirty="0" err="1" smtClean="0">
                          <a:solidFill>
                            <a:schemeClr val="tx1"/>
                          </a:solidFill>
                          <a:latin typeface="+mn-lt"/>
                          <a:ea typeface="+mn-ea"/>
                          <a:cs typeface="+mn-cs"/>
                        </a:rPr>
                        <a:t>Barzilaij</a:t>
                      </a:r>
                      <a:r>
                        <a:rPr lang="nl-NL" sz="800" kern="1200" dirty="0" smtClean="0">
                          <a:solidFill>
                            <a:schemeClr val="tx1"/>
                          </a:solidFill>
                          <a:latin typeface="+mn-lt"/>
                          <a:ea typeface="+mn-ea"/>
                          <a:cs typeface="+mn-cs"/>
                        </a:rPr>
                        <a:t> 9-2-1919/..</a:t>
                      </a:r>
                    </a:p>
                    <a:p>
                      <a:pPr marL="88900" indent="-88900">
                        <a:buFont typeface="Arial" pitchFamily="34" charset="0"/>
                        <a:buNone/>
                      </a:pPr>
                      <a:r>
                        <a:rPr lang="nl-NL" sz="800" kern="1200" dirty="0" smtClean="0">
                          <a:solidFill>
                            <a:srgbClr val="0070C0"/>
                          </a:solidFill>
                          <a:latin typeface="+mn-lt"/>
                          <a:ea typeface="+mn-ea"/>
                          <a:cs typeface="+mn-cs"/>
                        </a:rPr>
                        <a:t>David </a:t>
                      </a:r>
                      <a:r>
                        <a:rPr lang="nl-NL" sz="800" kern="1200" dirty="0" err="1" smtClean="0">
                          <a:solidFill>
                            <a:srgbClr val="0070C0"/>
                          </a:solidFill>
                          <a:latin typeface="+mn-lt"/>
                          <a:ea typeface="+mn-ea"/>
                          <a:cs typeface="+mn-cs"/>
                        </a:rPr>
                        <a:t>Moscou</a:t>
                      </a:r>
                      <a:endParaRPr lang="nl-NL" sz="800" kern="1200" dirty="0" smtClean="0">
                        <a:solidFill>
                          <a:srgbClr val="0070C0"/>
                        </a:solidFill>
                        <a:latin typeface="+mn-lt"/>
                        <a:ea typeface="+mn-ea"/>
                        <a:cs typeface="+mn-cs"/>
                      </a:endParaRPr>
                    </a:p>
                    <a:p>
                      <a:pPr marL="88900" indent="-88900">
                        <a:buFont typeface="Arial" pitchFamily="34" charset="0"/>
                        <a:buChar char="•"/>
                      </a:pPr>
                      <a:r>
                        <a:rPr lang="nl-NL" sz="800" kern="1200" dirty="0" smtClean="0">
                          <a:solidFill>
                            <a:srgbClr val="0070C0"/>
                          </a:solidFill>
                          <a:latin typeface="+mn-lt"/>
                          <a:ea typeface="+mn-ea"/>
                          <a:cs typeface="+mn-cs"/>
                        </a:rPr>
                        <a:t>Robbert </a:t>
                      </a:r>
                      <a:r>
                        <a:rPr lang="nl-NL" sz="800" kern="1200" dirty="0" err="1" smtClean="0">
                          <a:solidFill>
                            <a:srgbClr val="0070C0"/>
                          </a:solidFill>
                          <a:latin typeface="+mn-lt"/>
                          <a:ea typeface="+mn-ea"/>
                          <a:cs typeface="+mn-cs"/>
                        </a:rPr>
                        <a:t>Moscou</a:t>
                      </a:r>
                      <a:r>
                        <a:rPr lang="nl-NL" sz="800" kern="1200" dirty="0" smtClean="0">
                          <a:solidFill>
                            <a:srgbClr val="0070C0"/>
                          </a:solidFill>
                          <a:latin typeface="+mn-lt"/>
                          <a:ea typeface="+mn-ea"/>
                          <a:cs typeface="+mn-cs"/>
                        </a:rPr>
                        <a:t> </a:t>
                      </a:r>
                    </a:p>
                    <a:p>
                      <a:pPr marL="88900" indent="-88900">
                        <a:buFont typeface="Arial" pitchFamily="34" charset="0"/>
                        <a:buNone/>
                      </a:pPr>
                      <a:r>
                        <a:rPr lang="nl-NL" sz="800" kern="1200" dirty="0" smtClean="0">
                          <a:solidFill>
                            <a:schemeClr val="tx1"/>
                          </a:solidFill>
                          <a:latin typeface="+mn-lt"/>
                          <a:ea typeface="+mn-ea"/>
                          <a:cs typeface="+mn-cs"/>
                        </a:rPr>
                        <a:t>Levie </a:t>
                      </a:r>
                      <a:r>
                        <a:rPr lang="nl-NL" sz="800" kern="1200" dirty="0" err="1" smtClean="0">
                          <a:solidFill>
                            <a:schemeClr val="tx1"/>
                          </a:solidFill>
                          <a:latin typeface="+mn-lt"/>
                          <a:ea typeface="+mn-ea"/>
                          <a:cs typeface="+mn-cs"/>
                        </a:rPr>
                        <a:t>Moscou</a:t>
                      </a:r>
                      <a:r>
                        <a:rPr lang="nl-NL" sz="800" kern="1200" dirty="0" smtClean="0">
                          <a:solidFill>
                            <a:schemeClr val="tx1"/>
                          </a:solidFill>
                          <a:latin typeface="+mn-lt"/>
                          <a:ea typeface="+mn-ea"/>
                          <a:cs typeface="+mn-cs"/>
                        </a:rPr>
                        <a:t> </a:t>
                      </a:r>
                    </a:p>
                    <a:p>
                      <a:pPr marL="88900" indent="-88900">
                        <a:buFont typeface="Arial" pitchFamily="34" charset="0"/>
                        <a:buChar char="•"/>
                      </a:pPr>
                      <a:r>
                        <a:rPr lang="nl-NL" sz="800" kern="1200" dirty="0" err="1" smtClean="0">
                          <a:solidFill>
                            <a:schemeClr val="tx1"/>
                          </a:solidFill>
                          <a:latin typeface="+mn-lt"/>
                          <a:ea typeface="+mn-ea"/>
                          <a:cs typeface="+mn-cs"/>
                        </a:rPr>
                        <a:t>Hijman</a:t>
                      </a:r>
                      <a:r>
                        <a:rPr lang="nl-NL" sz="800" kern="1200" dirty="0" smtClean="0">
                          <a:solidFill>
                            <a:schemeClr val="tx1"/>
                          </a:solidFill>
                          <a:latin typeface="+mn-lt"/>
                          <a:ea typeface="+mn-ea"/>
                          <a:cs typeface="+mn-cs"/>
                        </a:rPr>
                        <a:t> Salomon </a:t>
                      </a:r>
                      <a:r>
                        <a:rPr lang="nl-NL" sz="800" kern="1200" dirty="0" err="1" smtClean="0">
                          <a:solidFill>
                            <a:schemeClr val="tx1"/>
                          </a:solidFill>
                          <a:latin typeface="+mn-lt"/>
                          <a:ea typeface="+mn-ea"/>
                          <a:cs typeface="+mn-cs"/>
                        </a:rPr>
                        <a:t>Moscou</a:t>
                      </a:r>
                      <a:r>
                        <a:rPr lang="nl-NL" sz="800" kern="1200" dirty="0" smtClean="0">
                          <a:solidFill>
                            <a:schemeClr val="tx1"/>
                          </a:solidFill>
                          <a:latin typeface="+mn-lt"/>
                          <a:ea typeface="+mn-ea"/>
                          <a:cs typeface="+mn-cs"/>
                        </a:rPr>
                        <a:t> 29-3-1919/31-3-1944 </a:t>
                      </a:r>
                      <a:r>
                        <a:rPr lang="nl-NL" sz="800" kern="1200" dirty="0" err="1" smtClean="0">
                          <a:solidFill>
                            <a:srgbClr val="FF0000"/>
                          </a:solidFill>
                          <a:latin typeface="+mn-lt"/>
                          <a:ea typeface="+mn-ea"/>
                          <a:cs typeface="+mn-cs"/>
                        </a:rPr>
                        <a:t>Auschwitz</a:t>
                      </a:r>
                      <a:endParaRPr lang="nl-NL" sz="800" kern="1200" dirty="0" smtClean="0">
                        <a:solidFill>
                          <a:srgbClr val="FF0000"/>
                        </a:solidFill>
                        <a:latin typeface="+mn-lt"/>
                        <a:ea typeface="+mn-ea"/>
                        <a:cs typeface="+mn-cs"/>
                      </a:endParaRPr>
                    </a:p>
                    <a:p>
                      <a:pPr marL="88900" indent="-88900">
                        <a:buFont typeface="Arial" pitchFamily="34" charset="0"/>
                        <a:buChar char="•"/>
                      </a:pPr>
                      <a:r>
                        <a:rPr lang="nl-NL" sz="800" kern="1200" dirty="0" err="1" smtClean="0">
                          <a:solidFill>
                            <a:srgbClr val="0070C0"/>
                          </a:solidFill>
                          <a:latin typeface="+mn-lt"/>
                          <a:ea typeface="+mn-ea"/>
                          <a:cs typeface="+mn-cs"/>
                        </a:rPr>
                        <a:t>Siegfried</a:t>
                      </a:r>
                      <a:r>
                        <a:rPr lang="nl-NL" sz="800" kern="1200" dirty="0" smtClean="0">
                          <a:solidFill>
                            <a:srgbClr val="0070C0"/>
                          </a:solidFill>
                          <a:latin typeface="+mn-lt"/>
                          <a:ea typeface="+mn-ea"/>
                          <a:cs typeface="+mn-cs"/>
                        </a:rPr>
                        <a:t> </a:t>
                      </a:r>
                      <a:r>
                        <a:rPr lang="nl-NL" sz="800" kern="1200" dirty="0" err="1" smtClean="0">
                          <a:solidFill>
                            <a:srgbClr val="0070C0"/>
                          </a:solidFill>
                          <a:latin typeface="+mn-lt"/>
                          <a:ea typeface="+mn-ea"/>
                          <a:cs typeface="+mn-cs"/>
                        </a:rPr>
                        <a:t>Moscou</a:t>
                      </a:r>
                      <a:r>
                        <a:rPr lang="nl-NL" sz="800" kern="1200" dirty="0" smtClean="0">
                          <a:solidFill>
                            <a:srgbClr val="0070C0"/>
                          </a:solidFill>
                          <a:latin typeface="+mn-lt"/>
                          <a:ea typeface="+mn-ea"/>
                          <a:cs typeface="+mn-cs"/>
                        </a:rPr>
                        <a:t> 8-8-1927/13-3-1986</a:t>
                      </a:r>
                    </a:p>
                    <a:p>
                      <a:pPr marL="88900" indent="-88900">
                        <a:buFont typeface="Arial" pitchFamily="34" charset="0"/>
                        <a:buNone/>
                      </a:pPr>
                      <a:r>
                        <a:rPr lang="nl-NL" sz="800" kern="1200" dirty="0" err="1" smtClean="0">
                          <a:solidFill>
                            <a:schemeClr val="tx1"/>
                          </a:solidFill>
                          <a:latin typeface="+mn-lt"/>
                          <a:ea typeface="+mn-ea"/>
                          <a:cs typeface="+mn-cs"/>
                        </a:rPr>
                        <a:t>Greta</a:t>
                      </a:r>
                      <a:r>
                        <a:rPr lang="nl-NL" sz="800" kern="1200" dirty="0" smtClean="0">
                          <a:solidFill>
                            <a:schemeClr val="tx1"/>
                          </a:solidFill>
                          <a:latin typeface="+mn-lt"/>
                          <a:ea typeface="+mn-ea"/>
                          <a:cs typeface="+mn-cs"/>
                        </a:rPr>
                        <a:t> </a:t>
                      </a:r>
                      <a:r>
                        <a:rPr lang="nl-NL" sz="800" kern="1200" dirty="0" err="1" smtClean="0">
                          <a:solidFill>
                            <a:schemeClr val="tx1"/>
                          </a:solidFill>
                          <a:latin typeface="+mn-lt"/>
                          <a:ea typeface="+mn-ea"/>
                          <a:cs typeface="+mn-cs"/>
                        </a:rPr>
                        <a:t>Moscou</a:t>
                      </a:r>
                      <a:endParaRPr lang="nl-NL" sz="800" kern="1200" dirty="0" smtClean="0">
                        <a:solidFill>
                          <a:schemeClr val="tx1"/>
                        </a:solidFill>
                        <a:latin typeface="+mn-lt"/>
                        <a:ea typeface="+mn-ea"/>
                        <a:cs typeface="+mn-cs"/>
                      </a:endParaRPr>
                    </a:p>
                    <a:p>
                      <a:pPr marL="88900" indent="-88900">
                        <a:buFont typeface="Arial" pitchFamily="34" charset="0"/>
                        <a:buChar char="•"/>
                      </a:pPr>
                      <a:r>
                        <a:rPr lang="nl-NL" sz="800" kern="1200" dirty="0" smtClean="0">
                          <a:solidFill>
                            <a:schemeClr val="tx1"/>
                          </a:solidFill>
                          <a:latin typeface="+mn-lt"/>
                          <a:ea typeface="+mn-ea"/>
                          <a:cs typeface="+mn-cs"/>
                        </a:rPr>
                        <a:t>Henri Jacob </a:t>
                      </a:r>
                      <a:r>
                        <a:rPr lang="nl-NL" sz="800" kern="1200" dirty="0" err="1" smtClean="0">
                          <a:solidFill>
                            <a:schemeClr val="tx1"/>
                          </a:solidFill>
                          <a:latin typeface="+mn-lt"/>
                          <a:ea typeface="+mn-ea"/>
                          <a:cs typeface="+mn-cs"/>
                        </a:rPr>
                        <a:t>Abas</a:t>
                      </a:r>
                      <a:r>
                        <a:rPr lang="nl-NL" sz="800" kern="1200" dirty="0" smtClean="0">
                          <a:solidFill>
                            <a:schemeClr val="tx1"/>
                          </a:solidFill>
                          <a:latin typeface="+mn-lt"/>
                          <a:ea typeface="+mn-ea"/>
                          <a:cs typeface="+mn-cs"/>
                        </a:rPr>
                        <a:t> 8-9-1935/8-4-1944 </a:t>
                      </a:r>
                      <a:r>
                        <a:rPr lang="nl-NL" sz="800" kern="1200" dirty="0" err="1" smtClean="0">
                          <a:solidFill>
                            <a:srgbClr val="FF0000"/>
                          </a:solidFill>
                          <a:latin typeface="+mn-lt"/>
                          <a:ea typeface="+mn-ea"/>
                          <a:cs typeface="+mn-cs"/>
                        </a:rPr>
                        <a:t>Auschwitz</a:t>
                      </a:r>
                      <a:endParaRPr lang="nl-NL" sz="800" kern="1200" dirty="0" smtClean="0">
                        <a:solidFill>
                          <a:srgbClr val="FF0000"/>
                        </a:solidFill>
                        <a:latin typeface="+mn-lt"/>
                        <a:ea typeface="+mn-ea"/>
                        <a:cs typeface="+mn-cs"/>
                      </a:endParaRPr>
                    </a:p>
                    <a:p>
                      <a:pPr marL="88900" indent="-88900">
                        <a:buFont typeface="Arial" pitchFamily="34" charset="0"/>
                        <a:buNone/>
                      </a:pPr>
                      <a:r>
                        <a:rPr lang="nl-NL" sz="800" kern="1200" dirty="0" smtClean="0">
                          <a:solidFill>
                            <a:schemeClr val="tx1"/>
                          </a:solidFill>
                          <a:latin typeface="+mn-lt"/>
                          <a:ea typeface="+mn-ea"/>
                          <a:cs typeface="+mn-cs"/>
                        </a:rPr>
                        <a:t>Deborah </a:t>
                      </a:r>
                      <a:r>
                        <a:rPr lang="nl-NL" sz="800" kern="1200" dirty="0" err="1" smtClean="0">
                          <a:solidFill>
                            <a:schemeClr val="tx1"/>
                          </a:solidFill>
                          <a:latin typeface="+mn-lt"/>
                          <a:ea typeface="+mn-ea"/>
                          <a:cs typeface="+mn-cs"/>
                        </a:rPr>
                        <a:t>Moscou</a:t>
                      </a:r>
                      <a:endParaRPr lang="nl-NL" sz="800" kern="1200" dirty="0" smtClean="0">
                        <a:solidFill>
                          <a:schemeClr val="tx1"/>
                        </a:solidFill>
                        <a:latin typeface="+mn-lt"/>
                        <a:ea typeface="+mn-ea"/>
                        <a:cs typeface="+mn-cs"/>
                      </a:endParaRPr>
                    </a:p>
                    <a:p>
                      <a:pPr marL="88900" indent="-88900">
                        <a:buFont typeface="Arial" pitchFamily="34" charset="0"/>
                        <a:buChar char="•"/>
                      </a:pPr>
                      <a:r>
                        <a:rPr lang="nl-NL" sz="800" kern="1200" dirty="0" smtClean="0">
                          <a:solidFill>
                            <a:schemeClr val="tx1"/>
                          </a:solidFill>
                          <a:latin typeface="+mn-lt"/>
                          <a:ea typeface="+mn-ea"/>
                          <a:cs typeface="+mn-cs"/>
                        </a:rPr>
                        <a:t>Maurice </a:t>
                      </a:r>
                      <a:r>
                        <a:rPr lang="nl-NL" sz="800" kern="1200" dirty="0" err="1" smtClean="0">
                          <a:solidFill>
                            <a:schemeClr val="tx1"/>
                          </a:solidFill>
                          <a:latin typeface="+mn-lt"/>
                          <a:ea typeface="+mn-ea"/>
                          <a:cs typeface="+mn-cs"/>
                        </a:rPr>
                        <a:t>Zante</a:t>
                      </a:r>
                      <a:r>
                        <a:rPr lang="nl-NL" sz="800" kern="1200" dirty="0" smtClean="0">
                          <a:solidFill>
                            <a:schemeClr val="tx1"/>
                          </a:solidFill>
                          <a:latin typeface="+mn-lt"/>
                          <a:ea typeface="+mn-ea"/>
                          <a:cs typeface="+mn-cs"/>
                        </a:rPr>
                        <a:t> 11-4-1924/31-7-1942 </a:t>
                      </a:r>
                      <a:r>
                        <a:rPr lang="nl-NL" sz="800" kern="1200" dirty="0" err="1" smtClean="0">
                          <a:solidFill>
                            <a:srgbClr val="FF0000"/>
                          </a:solidFill>
                          <a:latin typeface="+mn-lt"/>
                          <a:ea typeface="+mn-ea"/>
                          <a:cs typeface="+mn-cs"/>
                        </a:rPr>
                        <a:t>Birkenau</a:t>
                      </a:r>
                      <a:endParaRPr lang="nl-NL" sz="800" kern="1200" dirty="0" smtClean="0">
                        <a:solidFill>
                          <a:srgbClr val="FF0000"/>
                        </a:solidFill>
                        <a:latin typeface="+mn-lt"/>
                        <a:ea typeface="+mn-ea"/>
                        <a:cs typeface="+mn-cs"/>
                      </a:endParaRPr>
                    </a:p>
                    <a:p>
                      <a:pPr marL="88900" indent="-88900">
                        <a:buFont typeface="Arial" pitchFamily="34" charset="0"/>
                        <a:buChar char="•"/>
                      </a:pPr>
                      <a:r>
                        <a:rPr lang="nl-NL" sz="800" kern="1200" dirty="0" err="1" smtClean="0">
                          <a:solidFill>
                            <a:schemeClr val="tx1"/>
                          </a:solidFill>
                          <a:latin typeface="+mn-lt"/>
                          <a:ea typeface="+mn-ea"/>
                          <a:cs typeface="+mn-cs"/>
                        </a:rPr>
                        <a:t>Siegfried</a:t>
                      </a:r>
                      <a:r>
                        <a:rPr lang="nl-NL" sz="800" kern="1200" dirty="0" smtClean="0">
                          <a:solidFill>
                            <a:schemeClr val="tx1"/>
                          </a:solidFill>
                          <a:latin typeface="+mn-lt"/>
                          <a:ea typeface="+mn-ea"/>
                          <a:cs typeface="+mn-cs"/>
                        </a:rPr>
                        <a:t> </a:t>
                      </a:r>
                      <a:r>
                        <a:rPr lang="nl-NL" sz="800" kern="1200" dirty="0" err="1" smtClean="0">
                          <a:solidFill>
                            <a:schemeClr val="tx1"/>
                          </a:solidFill>
                          <a:latin typeface="+mn-lt"/>
                          <a:ea typeface="+mn-ea"/>
                          <a:cs typeface="+mn-cs"/>
                        </a:rPr>
                        <a:t>Zante</a:t>
                      </a:r>
                      <a:r>
                        <a:rPr lang="nl-NL" sz="800" kern="1200" dirty="0" smtClean="0">
                          <a:solidFill>
                            <a:schemeClr val="tx1"/>
                          </a:solidFill>
                          <a:latin typeface="+mn-lt"/>
                          <a:ea typeface="+mn-ea"/>
                          <a:cs typeface="+mn-cs"/>
                        </a:rPr>
                        <a:t>  21-10-1930/1-10-1942 </a:t>
                      </a:r>
                      <a:r>
                        <a:rPr lang="nl-NL" sz="800" kern="1200" dirty="0" err="1" smtClean="0">
                          <a:solidFill>
                            <a:srgbClr val="FF0000"/>
                          </a:solidFill>
                          <a:latin typeface="+mn-lt"/>
                          <a:ea typeface="+mn-ea"/>
                          <a:cs typeface="+mn-cs"/>
                        </a:rPr>
                        <a:t>Monowitz</a:t>
                      </a:r>
                      <a:endParaRPr lang="nl-NL" sz="800" kern="1200" dirty="0" smtClean="0">
                        <a:solidFill>
                          <a:srgbClr val="FF0000"/>
                        </a:solidFill>
                        <a:latin typeface="+mn-lt"/>
                        <a:ea typeface="+mn-ea"/>
                        <a:cs typeface="+mn-cs"/>
                      </a:endParaRPr>
                    </a:p>
                    <a:p>
                      <a:pPr marL="88900" indent="-88900">
                        <a:buFont typeface="Arial" pitchFamily="34" charset="0"/>
                        <a:buNone/>
                      </a:pPr>
                      <a:r>
                        <a:rPr lang="nl-NL" sz="800" kern="1200" dirty="0" smtClean="0">
                          <a:solidFill>
                            <a:schemeClr val="tx1"/>
                          </a:solidFill>
                          <a:latin typeface="+mn-lt"/>
                          <a:ea typeface="+mn-ea"/>
                          <a:cs typeface="+mn-cs"/>
                        </a:rPr>
                        <a:t>Samuel </a:t>
                      </a:r>
                      <a:r>
                        <a:rPr lang="nl-NL" sz="800" kern="1200" dirty="0" err="1" smtClean="0">
                          <a:solidFill>
                            <a:schemeClr val="tx1"/>
                          </a:solidFill>
                          <a:latin typeface="+mn-lt"/>
                          <a:ea typeface="+mn-ea"/>
                          <a:cs typeface="+mn-cs"/>
                        </a:rPr>
                        <a:t>Moscou</a:t>
                      </a:r>
                      <a:endParaRPr lang="nl-NL" sz="800" kern="1200" dirty="0" smtClean="0">
                        <a:solidFill>
                          <a:schemeClr val="tx1"/>
                        </a:solidFill>
                        <a:latin typeface="+mn-lt"/>
                        <a:ea typeface="+mn-ea"/>
                        <a:cs typeface="+mn-cs"/>
                      </a:endParaRPr>
                    </a:p>
                    <a:p>
                      <a:pPr marL="88900" indent="-88900">
                        <a:buFont typeface="Arial" pitchFamily="34" charset="0"/>
                        <a:buChar char="•"/>
                      </a:pPr>
                      <a:r>
                        <a:rPr lang="nl-NL" sz="800" kern="1200" dirty="0" smtClean="0">
                          <a:solidFill>
                            <a:srgbClr val="0070C0"/>
                          </a:solidFill>
                          <a:latin typeface="+mn-lt"/>
                          <a:ea typeface="+mn-ea"/>
                          <a:cs typeface="+mn-cs"/>
                        </a:rPr>
                        <a:t>Simon </a:t>
                      </a:r>
                      <a:r>
                        <a:rPr lang="nl-NL" sz="800" kern="1200" dirty="0" err="1" smtClean="0">
                          <a:solidFill>
                            <a:srgbClr val="0070C0"/>
                          </a:solidFill>
                          <a:latin typeface="+mn-lt"/>
                          <a:ea typeface="+mn-ea"/>
                          <a:cs typeface="+mn-cs"/>
                        </a:rPr>
                        <a:t>Moscou</a:t>
                      </a:r>
                      <a:r>
                        <a:rPr lang="nl-NL" sz="800" kern="1200" dirty="0" smtClean="0">
                          <a:solidFill>
                            <a:srgbClr val="0070C0"/>
                          </a:solidFill>
                          <a:latin typeface="+mn-lt"/>
                          <a:ea typeface="+mn-ea"/>
                          <a:cs typeface="+mn-cs"/>
                        </a:rPr>
                        <a:t> 7-3-1927/26-5-1988</a:t>
                      </a:r>
                    </a:p>
                    <a:p>
                      <a:pPr marL="88900" indent="-88900">
                        <a:buFont typeface="Arial" pitchFamily="34" charset="0"/>
                        <a:buNone/>
                      </a:pPr>
                      <a:r>
                        <a:rPr lang="nl-NL" sz="800" kern="1200" dirty="0" smtClean="0">
                          <a:solidFill>
                            <a:schemeClr val="tx1"/>
                          </a:solidFill>
                          <a:latin typeface="+mn-lt"/>
                          <a:ea typeface="+mn-ea"/>
                          <a:cs typeface="+mn-cs"/>
                        </a:rPr>
                        <a:t>Roosje </a:t>
                      </a:r>
                      <a:r>
                        <a:rPr lang="nl-NL" sz="800" kern="1200" dirty="0" err="1" smtClean="0">
                          <a:solidFill>
                            <a:schemeClr val="tx1"/>
                          </a:solidFill>
                          <a:latin typeface="+mn-lt"/>
                          <a:ea typeface="+mn-ea"/>
                          <a:cs typeface="+mn-cs"/>
                        </a:rPr>
                        <a:t>Moscou</a:t>
                      </a:r>
                      <a:endParaRPr lang="nl-NL" sz="800" kern="1200" dirty="0" smtClean="0">
                        <a:solidFill>
                          <a:schemeClr val="tx1"/>
                        </a:solidFill>
                        <a:latin typeface="+mn-lt"/>
                        <a:ea typeface="+mn-ea"/>
                        <a:cs typeface="+mn-cs"/>
                      </a:endParaRPr>
                    </a:p>
                    <a:p>
                      <a:pPr marL="88900" indent="-88900">
                        <a:buFont typeface="Arial" pitchFamily="34" charset="0"/>
                        <a:buChar char="•"/>
                      </a:pPr>
                      <a:r>
                        <a:rPr lang="nl-NL" sz="800" kern="1200" dirty="0" smtClean="0">
                          <a:solidFill>
                            <a:schemeClr val="tx1"/>
                          </a:solidFill>
                          <a:latin typeface="+mn-lt"/>
                          <a:ea typeface="+mn-ea"/>
                          <a:cs typeface="+mn-cs"/>
                        </a:rPr>
                        <a:t>Anna Bartels 1-8-1924/16-7-1942 </a:t>
                      </a:r>
                      <a:r>
                        <a:rPr lang="nl-NL" sz="800" kern="1200" dirty="0" err="1" smtClean="0">
                          <a:solidFill>
                            <a:srgbClr val="FF0000"/>
                          </a:solidFill>
                          <a:latin typeface="+mn-lt"/>
                          <a:ea typeface="+mn-ea"/>
                          <a:cs typeface="+mn-cs"/>
                        </a:rPr>
                        <a:t>Auschwitz</a:t>
                      </a:r>
                      <a:endParaRPr lang="nl-NL" sz="800" kern="1200" dirty="0" smtClean="0">
                        <a:solidFill>
                          <a:srgbClr val="FF0000"/>
                        </a:solidFill>
                        <a:latin typeface="+mn-lt"/>
                        <a:ea typeface="+mn-ea"/>
                        <a:cs typeface="+mn-cs"/>
                      </a:endParaRPr>
                    </a:p>
                    <a:p>
                      <a:pPr marL="88900" indent="-88900">
                        <a:buFont typeface="Arial" pitchFamily="34" charset="0"/>
                        <a:buNone/>
                      </a:pPr>
                      <a:r>
                        <a:rPr lang="nl-NL" sz="800" kern="1200" dirty="0" smtClean="0">
                          <a:solidFill>
                            <a:srgbClr val="0070C0"/>
                          </a:solidFill>
                          <a:latin typeface="+mn-lt"/>
                          <a:ea typeface="+mn-ea"/>
                          <a:cs typeface="+mn-cs"/>
                        </a:rPr>
                        <a:t>Joseph </a:t>
                      </a:r>
                      <a:r>
                        <a:rPr lang="nl-NL" sz="800" kern="1200" dirty="0" err="1" smtClean="0">
                          <a:solidFill>
                            <a:srgbClr val="0070C0"/>
                          </a:solidFill>
                          <a:latin typeface="+mn-lt"/>
                          <a:ea typeface="+mn-ea"/>
                          <a:cs typeface="+mn-cs"/>
                        </a:rPr>
                        <a:t>Moscou</a:t>
                      </a:r>
                      <a:endParaRPr lang="nl-NL" sz="800" kern="1200" dirty="0" smtClean="0">
                        <a:solidFill>
                          <a:srgbClr val="0070C0"/>
                        </a:solidFill>
                        <a:latin typeface="+mn-lt"/>
                        <a:ea typeface="+mn-ea"/>
                        <a:cs typeface="+mn-cs"/>
                      </a:endParaRPr>
                    </a:p>
                    <a:p>
                      <a:pPr marL="88900" indent="-88900">
                        <a:buFont typeface="Arial" pitchFamily="34" charset="0"/>
                        <a:buChar char="•"/>
                      </a:pPr>
                      <a:r>
                        <a:rPr lang="nl-NL" sz="800" kern="1200" dirty="0" smtClean="0">
                          <a:solidFill>
                            <a:srgbClr val="0070C0"/>
                          </a:solidFill>
                          <a:latin typeface="+mn-lt"/>
                          <a:ea typeface="+mn-ea"/>
                          <a:cs typeface="+mn-cs"/>
                        </a:rPr>
                        <a:t>Leo </a:t>
                      </a:r>
                      <a:r>
                        <a:rPr lang="nl-NL" sz="800" kern="1200" dirty="0" err="1" smtClean="0">
                          <a:solidFill>
                            <a:srgbClr val="0070C0"/>
                          </a:solidFill>
                          <a:latin typeface="+mn-lt"/>
                          <a:ea typeface="+mn-ea"/>
                          <a:cs typeface="+mn-cs"/>
                        </a:rPr>
                        <a:t>Moscou</a:t>
                      </a:r>
                      <a:endParaRPr lang="nl-NL" sz="800" kern="1200" dirty="0" smtClean="0">
                        <a:solidFill>
                          <a:srgbClr val="0070C0"/>
                        </a:solidFill>
                        <a:latin typeface="+mn-lt"/>
                        <a:ea typeface="+mn-ea"/>
                        <a:cs typeface="+mn-cs"/>
                      </a:endParaRPr>
                    </a:p>
                    <a:p>
                      <a:pPr marL="88900" indent="-88900">
                        <a:buFont typeface="Arial" pitchFamily="34" charset="0"/>
                        <a:buChar char="•"/>
                      </a:pPr>
                      <a:r>
                        <a:rPr lang="nl-NL" sz="800" kern="1200" dirty="0" smtClean="0">
                          <a:solidFill>
                            <a:srgbClr val="0070C0"/>
                          </a:solidFill>
                          <a:latin typeface="+mn-lt"/>
                          <a:ea typeface="+mn-ea"/>
                          <a:cs typeface="+mn-cs"/>
                        </a:rPr>
                        <a:t>Jimmy </a:t>
                      </a:r>
                      <a:r>
                        <a:rPr lang="nl-NL" sz="800" kern="1200" dirty="0" err="1" smtClean="0">
                          <a:solidFill>
                            <a:srgbClr val="0070C0"/>
                          </a:solidFill>
                          <a:latin typeface="+mn-lt"/>
                          <a:ea typeface="+mn-ea"/>
                          <a:cs typeface="+mn-cs"/>
                        </a:rPr>
                        <a:t>Moscou</a:t>
                      </a:r>
                      <a:endParaRPr lang="nl-NL" sz="800" kern="1200" dirty="0" smtClean="0">
                        <a:solidFill>
                          <a:srgbClr val="0070C0"/>
                        </a:solidFill>
                        <a:latin typeface="+mn-lt"/>
                        <a:ea typeface="+mn-ea"/>
                        <a:cs typeface="+mn-cs"/>
                      </a:endParaRPr>
                    </a:p>
                    <a:p>
                      <a:pPr marL="88900" indent="-88900">
                        <a:buFont typeface="Arial" pitchFamily="34" charset="0"/>
                        <a:buNone/>
                      </a:pPr>
                      <a:r>
                        <a:rPr lang="nl-NL" sz="800" kern="1200" dirty="0" smtClean="0">
                          <a:solidFill>
                            <a:srgbClr val="0070C0"/>
                          </a:solidFill>
                          <a:latin typeface="+mn-lt"/>
                          <a:ea typeface="+mn-ea"/>
                          <a:cs typeface="+mn-cs"/>
                        </a:rPr>
                        <a:t>David </a:t>
                      </a:r>
                      <a:r>
                        <a:rPr lang="nl-NL" sz="800" kern="1200" dirty="0" err="1" smtClean="0">
                          <a:solidFill>
                            <a:srgbClr val="0070C0"/>
                          </a:solidFill>
                          <a:latin typeface="+mn-lt"/>
                          <a:ea typeface="+mn-ea"/>
                          <a:cs typeface="+mn-cs"/>
                        </a:rPr>
                        <a:t>Moscou</a:t>
                      </a:r>
                      <a:endParaRPr lang="nl-NL" sz="800" kern="1200" dirty="0" smtClean="0">
                        <a:solidFill>
                          <a:srgbClr val="0070C0"/>
                        </a:solidFill>
                        <a:latin typeface="+mn-lt"/>
                        <a:ea typeface="+mn-ea"/>
                        <a:cs typeface="+mn-cs"/>
                      </a:endParaRPr>
                    </a:p>
                    <a:p>
                      <a:pPr marL="88900" indent="-88900">
                        <a:buFont typeface="Arial" pitchFamily="34" charset="0"/>
                        <a:buChar char="•"/>
                      </a:pPr>
                      <a:r>
                        <a:rPr lang="nl-NL" sz="800" kern="1200" dirty="0" err="1" smtClean="0">
                          <a:solidFill>
                            <a:srgbClr val="0070C0"/>
                          </a:solidFill>
                          <a:latin typeface="+mn-lt"/>
                          <a:ea typeface="+mn-ea"/>
                          <a:cs typeface="+mn-cs"/>
                        </a:rPr>
                        <a:t>Minny</a:t>
                      </a:r>
                      <a:r>
                        <a:rPr lang="nl-NL" sz="800" kern="1200" dirty="0" smtClean="0">
                          <a:solidFill>
                            <a:srgbClr val="0070C0"/>
                          </a:solidFill>
                          <a:latin typeface="+mn-lt"/>
                          <a:ea typeface="+mn-ea"/>
                          <a:cs typeface="+mn-cs"/>
                        </a:rPr>
                        <a:t> Clara </a:t>
                      </a:r>
                      <a:r>
                        <a:rPr lang="nl-NL" sz="800" kern="1200" dirty="0" err="1" smtClean="0">
                          <a:solidFill>
                            <a:srgbClr val="0070C0"/>
                          </a:solidFill>
                          <a:latin typeface="+mn-lt"/>
                          <a:ea typeface="+mn-ea"/>
                          <a:cs typeface="+mn-cs"/>
                        </a:rPr>
                        <a:t>Moscou</a:t>
                      </a:r>
                      <a:endParaRPr lang="nl-NL" sz="800" kern="1200" dirty="0" smtClean="0">
                        <a:solidFill>
                          <a:srgbClr val="0070C0"/>
                        </a:solidFill>
                        <a:latin typeface="+mn-lt"/>
                        <a:ea typeface="+mn-ea"/>
                        <a:cs typeface="+mn-cs"/>
                      </a:endParaRPr>
                    </a:p>
                    <a:p>
                      <a:pPr marL="88900" indent="-88900">
                        <a:buFont typeface="Arial" pitchFamily="34" charset="0"/>
                        <a:buChar char="•"/>
                      </a:pPr>
                      <a:r>
                        <a:rPr lang="nl-NL" sz="800" kern="1200" dirty="0" err="1" smtClean="0">
                          <a:solidFill>
                            <a:srgbClr val="0070C0"/>
                          </a:solidFill>
                          <a:latin typeface="+mn-lt"/>
                          <a:ea typeface="+mn-ea"/>
                          <a:cs typeface="+mn-cs"/>
                        </a:rPr>
                        <a:t>Bertha</a:t>
                      </a:r>
                      <a:r>
                        <a:rPr lang="nl-NL" sz="800" kern="1200" dirty="0" smtClean="0">
                          <a:solidFill>
                            <a:srgbClr val="0070C0"/>
                          </a:solidFill>
                          <a:latin typeface="+mn-lt"/>
                          <a:ea typeface="+mn-ea"/>
                          <a:cs typeface="+mn-cs"/>
                        </a:rPr>
                        <a:t> </a:t>
                      </a:r>
                      <a:r>
                        <a:rPr lang="nl-NL" sz="800" kern="1200" dirty="0" err="1" smtClean="0">
                          <a:solidFill>
                            <a:srgbClr val="0070C0"/>
                          </a:solidFill>
                          <a:latin typeface="+mn-lt"/>
                          <a:ea typeface="+mn-ea"/>
                          <a:cs typeface="+mn-cs"/>
                        </a:rPr>
                        <a:t>Moscou</a:t>
                      </a:r>
                      <a:endParaRPr lang="nl-NL" sz="800" kern="1200" dirty="0" smtClean="0">
                        <a:solidFill>
                          <a:srgbClr val="0070C0"/>
                        </a:solidFill>
                        <a:latin typeface="+mn-lt"/>
                        <a:ea typeface="+mn-ea"/>
                        <a:cs typeface="+mn-cs"/>
                      </a:endParaRPr>
                    </a:p>
                    <a:p>
                      <a:pPr marL="88900" indent="-88900">
                        <a:buFont typeface="Arial" pitchFamily="34" charset="0"/>
                        <a:buNone/>
                      </a:pPr>
                      <a:r>
                        <a:rPr lang="nl-NL" sz="800" kern="1200" dirty="0" smtClean="0">
                          <a:solidFill>
                            <a:srgbClr val="0070C0"/>
                          </a:solidFill>
                          <a:latin typeface="+mn-lt"/>
                          <a:ea typeface="+mn-ea"/>
                          <a:cs typeface="+mn-cs"/>
                        </a:rPr>
                        <a:t>Maria Anna </a:t>
                      </a:r>
                      <a:r>
                        <a:rPr lang="nl-NL" sz="800" kern="1200" dirty="0" err="1" smtClean="0">
                          <a:solidFill>
                            <a:srgbClr val="0070C0"/>
                          </a:solidFill>
                          <a:latin typeface="+mn-lt"/>
                          <a:ea typeface="+mn-ea"/>
                          <a:cs typeface="+mn-cs"/>
                        </a:rPr>
                        <a:t>Moscou</a:t>
                      </a:r>
                      <a:endParaRPr lang="nl-NL" sz="800" kern="1200" dirty="0" smtClean="0">
                        <a:solidFill>
                          <a:srgbClr val="0070C0"/>
                        </a:solidFill>
                        <a:latin typeface="+mn-lt"/>
                        <a:ea typeface="+mn-ea"/>
                        <a:cs typeface="+mn-cs"/>
                      </a:endParaRPr>
                    </a:p>
                    <a:p>
                      <a:pPr marL="88900" indent="-88900">
                        <a:buFont typeface="Arial" pitchFamily="34" charset="0"/>
                        <a:buChar char="•"/>
                      </a:pPr>
                      <a:r>
                        <a:rPr lang="nl-NL" sz="800" kern="1200" dirty="0" smtClean="0">
                          <a:solidFill>
                            <a:srgbClr val="0070C0"/>
                          </a:solidFill>
                          <a:latin typeface="+mn-lt"/>
                          <a:ea typeface="+mn-ea"/>
                          <a:cs typeface="+mn-cs"/>
                        </a:rPr>
                        <a:t>Theodorus</a:t>
                      </a:r>
                      <a:r>
                        <a:rPr lang="nl-NL" sz="800" kern="1200" baseline="0" dirty="0" smtClean="0">
                          <a:solidFill>
                            <a:srgbClr val="0070C0"/>
                          </a:solidFill>
                          <a:latin typeface="+mn-lt"/>
                          <a:ea typeface="+mn-ea"/>
                          <a:cs typeface="+mn-cs"/>
                        </a:rPr>
                        <a:t> Albertus </a:t>
                      </a:r>
                      <a:r>
                        <a:rPr lang="nl-NL" sz="800" kern="1200" baseline="0" dirty="0" err="1" smtClean="0">
                          <a:solidFill>
                            <a:srgbClr val="0070C0"/>
                          </a:solidFill>
                          <a:latin typeface="+mn-lt"/>
                          <a:ea typeface="+mn-ea"/>
                          <a:cs typeface="+mn-cs"/>
                        </a:rPr>
                        <a:t>Ackema</a:t>
                      </a:r>
                      <a:endParaRPr lang="nl-NL" sz="800" kern="1200" baseline="0" dirty="0" smtClean="0">
                        <a:solidFill>
                          <a:srgbClr val="0070C0"/>
                        </a:solidFill>
                        <a:latin typeface="+mn-lt"/>
                        <a:ea typeface="+mn-ea"/>
                        <a:cs typeface="+mn-cs"/>
                      </a:endParaRPr>
                    </a:p>
                    <a:p>
                      <a:pPr marL="88900" indent="-88900">
                        <a:buFont typeface="Arial" pitchFamily="34" charset="0"/>
                        <a:buChar char="•"/>
                      </a:pPr>
                      <a:r>
                        <a:rPr lang="nl-NL" sz="800" kern="1200" baseline="0" dirty="0" err="1" smtClean="0">
                          <a:solidFill>
                            <a:srgbClr val="0070C0"/>
                          </a:solidFill>
                          <a:latin typeface="+mn-lt"/>
                          <a:ea typeface="+mn-ea"/>
                          <a:cs typeface="+mn-cs"/>
                        </a:rPr>
                        <a:t>Gjisbertus</a:t>
                      </a:r>
                      <a:r>
                        <a:rPr lang="nl-NL" sz="800" kern="1200" baseline="0" dirty="0" smtClean="0">
                          <a:solidFill>
                            <a:srgbClr val="0070C0"/>
                          </a:solidFill>
                          <a:latin typeface="+mn-lt"/>
                          <a:ea typeface="+mn-ea"/>
                          <a:cs typeface="+mn-cs"/>
                        </a:rPr>
                        <a:t> Adrianus </a:t>
                      </a:r>
                      <a:r>
                        <a:rPr lang="nl-NL" sz="800" kern="1200" baseline="0" dirty="0" err="1" smtClean="0">
                          <a:solidFill>
                            <a:srgbClr val="0070C0"/>
                          </a:solidFill>
                          <a:latin typeface="+mn-lt"/>
                          <a:ea typeface="+mn-ea"/>
                          <a:cs typeface="+mn-cs"/>
                        </a:rPr>
                        <a:t>Ackema</a:t>
                      </a:r>
                      <a:endParaRPr lang="nl-NL" sz="800" kern="1200" dirty="0" smtClean="0">
                        <a:solidFill>
                          <a:srgbClr val="0070C0"/>
                        </a:solidFill>
                        <a:latin typeface="+mn-lt"/>
                        <a:ea typeface="+mn-ea"/>
                        <a:cs typeface="+mn-cs"/>
                      </a:endParaRPr>
                    </a:p>
                    <a:p>
                      <a:pPr marL="88900" indent="-88900">
                        <a:buFont typeface="Arial" pitchFamily="34" charset="0"/>
                        <a:buNone/>
                      </a:pPr>
                      <a:r>
                        <a:rPr lang="nl-NL" sz="800" kern="1200" dirty="0" smtClean="0">
                          <a:solidFill>
                            <a:schemeClr val="tx1"/>
                          </a:solidFill>
                          <a:latin typeface="+mn-lt"/>
                          <a:ea typeface="+mn-ea"/>
                          <a:cs typeface="+mn-cs"/>
                        </a:rPr>
                        <a:t>David Joseph</a:t>
                      </a:r>
                      <a:r>
                        <a:rPr lang="nl-NL" sz="800" kern="1200" baseline="0" dirty="0" smtClean="0">
                          <a:solidFill>
                            <a:schemeClr val="tx1"/>
                          </a:solidFill>
                          <a:latin typeface="+mn-lt"/>
                          <a:ea typeface="+mn-ea"/>
                          <a:cs typeface="+mn-cs"/>
                        </a:rPr>
                        <a:t> </a:t>
                      </a:r>
                      <a:r>
                        <a:rPr lang="nl-NL" sz="800" kern="1200" baseline="0" dirty="0" err="1" smtClean="0">
                          <a:solidFill>
                            <a:schemeClr val="tx1"/>
                          </a:solidFill>
                          <a:latin typeface="+mn-lt"/>
                          <a:ea typeface="+mn-ea"/>
                          <a:cs typeface="+mn-cs"/>
                        </a:rPr>
                        <a:t>Moscou</a:t>
                      </a:r>
                      <a:endParaRPr lang="nl-NL" sz="800" kern="1200" baseline="0" dirty="0" smtClean="0">
                        <a:solidFill>
                          <a:schemeClr val="tx1"/>
                        </a:solidFill>
                        <a:latin typeface="+mn-lt"/>
                        <a:ea typeface="+mn-ea"/>
                        <a:cs typeface="+mn-cs"/>
                      </a:endParaRPr>
                    </a:p>
                    <a:p>
                      <a:pPr marL="88900" indent="-88900">
                        <a:buFont typeface="Arial" pitchFamily="34" charset="0"/>
                        <a:buChar char="•"/>
                      </a:pPr>
                      <a:r>
                        <a:rPr lang="nl-NL" sz="800" kern="1200" baseline="0" dirty="0" smtClean="0">
                          <a:solidFill>
                            <a:schemeClr val="tx1"/>
                          </a:solidFill>
                          <a:latin typeface="+mn-lt"/>
                          <a:ea typeface="+mn-ea"/>
                          <a:cs typeface="+mn-cs"/>
                        </a:rPr>
                        <a:t>Joseph </a:t>
                      </a:r>
                      <a:r>
                        <a:rPr lang="nl-NL" sz="800" kern="1200" baseline="0" dirty="0" err="1" smtClean="0">
                          <a:solidFill>
                            <a:schemeClr val="tx1"/>
                          </a:solidFill>
                          <a:latin typeface="+mn-lt"/>
                          <a:ea typeface="+mn-ea"/>
                          <a:cs typeface="+mn-cs"/>
                        </a:rPr>
                        <a:t>Moscou</a:t>
                      </a:r>
                      <a:r>
                        <a:rPr lang="nl-NL" sz="800" kern="1200" baseline="0" dirty="0" smtClean="0">
                          <a:solidFill>
                            <a:schemeClr val="tx1"/>
                          </a:solidFill>
                          <a:latin typeface="+mn-lt"/>
                          <a:ea typeface="+mn-ea"/>
                          <a:cs typeface="+mn-cs"/>
                        </a:rPr>
                        <a:t> 14-8-1935/29-7-1942 </a:t>
                      </a:r>
                      <a:r>
                        <a:rPr lang="nl-NL" sz="800" kern="1200" baseline="0" dirty="0" err="1" smtClean="0">
                          <a:solidFill>
                            <a:srgbClr val="FF0000"/>
                          </a:solidFill>
                          <a:latin typeface="+mn-lt"/>
                          <a:ea typeface="+mn-ea"/>
                          <a:cs typeface="+mn-cs"/>
                        </a:rPr>
                        <a:t>Auschwitz</a:t>
                      </a:r>
                      <a:endParaRPr lang="nl-NL" sz="800" kern="1200" baseline="0" dirty="0" smtClean="0">
                        <a:solidFill>
                          <a:srgbClr val="FF0000"/>
                        </a:solidFill>
                        <a:latin typeface="+mn-lt"/>
                        <a:ea typeface="+mn-ea"/>
                        <a:cs typeface="+mn-cs"/>
                      </a:endParaRPr>
                    </a:p>
                    <a:p>
                      <a:pPr marL="88900" indent="-88900">
                        <a:buFont typeface="Arial" pitchFamily="34" charset="0"/>
                        <a:buNone/>
                      </a:pPr>
                      <a:r>
                        <a:rPr lang="nl-NL" sz="800" kern="1200" baseline="0" dirty="0" smtClean="0">
                          <a:solidFill>
                            <a:schemeClr val="tx1"/>
                          </a:solidFill>
                          <a:latin typeface="+mn-lt"/>
                          <a:ea typeface="+mn-ea"/>
                          <a:cs typeface="+mn-cs"/>
                        </a:rPr>
                        <a:t>Simon </a:t>
                      </a:r>
                      <a:r>
                        <a:rPr lang="nl-NL" sz="800" kern="1200" baseline="0" dirty="0" err="1" smtClean="0">
                          <a:solidFill>
                            <a:schemeClr val="tx1"/>
                          </a:solidFill>
                          <a:latin typeface="+mn-lt"/>
                          <a:ea typeface="+mn-ea"/>
                          <a:cs typeface="+mn-cs"/>
                        </a:rPr>
                        <a:t>Moscou</a:t>
                      </a:r>
                      <a:r>
                        <a:rPr lang="nl-NL" sz="800" kern="1200" baseline="0" dirty="0" smtClean="0">
                          <a:solidFill>
                            <a:schemeClr val="tx1"/>
                          </a:solidFill>
                          <a:latin typeface="+mn-lt"/>
                          <a:ea typeface="+mn-ea"/>
                          <a:cs typeface="+mn-cs"/>
                        </a:rPr>
                        <a:t> </a:t>
                      </a:r>
                    </a:p>
                    <a:p>
                      <a:pPr marL="88900" indent="-88900">
                        <a:buFont typeface="Arial" pitchFamily="34" charset="0"/>
                        <a:buChar char="•"/>
                      </a:pPr>
                      <a:r>
                        <a:rPr lang="nl-NL" sz="800" i="0" kern="1200" baseline="0" dirty="0" smtClean="0">
                          <a:solidFill>
                            <a:schemeClr val="tx1"/>
                          </a:solidFill>
                          <a:latin typeface="+mn-lt"/>
                          <a:ea typeface="+mn-ea"/>
                          <a:cs typeface="+mn-cs"/>
                        </a:rPr>
                        <a:t>Joseph </a:t>
                      </a:r>
                      <a:r>
                        <a:rPr lang="nl-NL" sz="800" i="0" kern="1200" baseline="0" dirty="0" err="1" smtClean="0">
                          <a:solidFill>
                            <a:schemeClr val="tx1"/>
                          </a:solidFill>
                          <a:latin typeface="+mn-lt"/>
                          <a:ea typeface="+mn-ea"/>
                          <a:cs typeface="+mn-cs"/>
                        </a:rPr>
                        <a:t>Moscou</a:t>
                      </a:r>
                      <a:r>
                        <a:rPr lang="nl-NL" sz="800" i="0" kern="1200" baseline="0" dirty="0" smtClean="0">
                          <a:solidFill>
                            <a:schemeClr val="tx1"/>
                          </a:solidFill>
                          <a:latin typeface="+mn-lt"/>
                          <a:ea typeface="+mn-ea"/>
                          <a:cs typeface="+mn-cs"/>
                        </a:rPr>
                        <a:t> 4-4-1936/9-7-1943 </a:t>
                      </a:r>
                      <a:r>
                        <a:rPr lang="nl-NL" sz="800" i="0" kern="1200" baseline="0" dirty="0" smtClean="0">
                          <a:solidFill>
                            <a:srgbClr val="FF0000"/>
                          </a:solidFill>
                          <a:latin typeface="+mn-lt"/>
                          <a:ea typeface="+mn-ea"/>
                          <a:cs typeface="+mn-cs"/>
                        </a:rPr>
                        <a:t>Sobibor</a:t>
                      </a:r>
                      <a:endParaRPr lang="nl-NL" sz="800" dirty="0"/>
                    </a:p>
                  </a:txBody>
                  <a:tcPr/>
                </a:tc>
              </a:tr>
            </a:tbl>
          </a:graphicData>
        </a:graphic>
      </p:graphicFrame>
      <p:sp>
        <p:nvSpPr>
          <p:cNvPr id="11" name="Rechthoek 10"/>
          <p:cNvSpPr/>
          <p:nvPr/>
        </p:nvSpPr>
        <p:spPr>
          <a:xfrm>
            <a:off x="209550" y="3152600"/>
            <a:ext cx="2857500" cy="1581150"/>
          </a:xfrm>
          <a:prstGeom prst="rect">
            <a:avLst/>
          </a:prstGeom>
          <a:solidFill>
            <a:srgbClr val="0000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hthoek 2"/>
          <p:cNvSpPr/>
          <p:nvPr/>
        </p:nvSpPr>
        <p:spPr>
          <a:xfrm>
            <a:off x="209550" y="1308854"/>
            <a:ext cx="2857500" cy="1425381"/>
          </a:xfrm>
          <a:prstGeom prst="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p:cNvSpPr/>
          <p:nvPr/>
        </p:nvSpPr>
        <p:spPr>
          <a:xfrm>
            <a:off x="203200" y="2904950"/>
            <a:ext cx="2857500" cy="247650"/>
          </a:xfrm>
          <a:prstGeom prst="rect">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p:cNvSpPr/>
          <p:nvPr/>
        </p:nvSpPr>
        <p:spPr>
          <a:xfrm>
            <a:off x="2914650" y="406400"/>
            <a:ext cx="2832100" cy="304800"/>
          </a:xfrm>
          <a:prstGeom prst="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p:cNvSpPr/>
          <p:nvPr/>
        </p:nvSpPr>
        <p:spPr>
          <a:xfrm>
            <a:off x="2921000" y="704850"/>
            <a:ext cx="2832100" cy="279400"/>
          </a:xfrm>
          <a:prstGeom prst="rect">
            <a:avLst/>
          </a:prstGeom>
          <a:solidFill>
            <a:srgbClr val="0000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p:cNvSpPr/>
          <p:nvPr/>
        </p:nvSpPr>
        <p:spPr>
          <a:xfrm>
            <a:off x="203200" y="412750"/>
            <a:ext cx="2730500" cy="1644650"/>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p:cNvSpPr/>
          <p:nvPr/>
        </p:nvSpPr>
        <p:spPr>
          <a:xfrm>
            <a:off x="196850" y="2057400"/>
            <a:ext cx="2724150" cy="742950"/>
          </a:xfrm>
          <a:prstGeom prst="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5" name="Tabel 4"/>
          <p:cNvGraphicFramePr>
            <a:graphicFrameLocks noGrp="1"/>
          </p:cNvGraphicFramePr>
          <p:nvPr/>
        </p:nvGraphicFramePr>
        <p:xfrm>
          <a:off x="197224" y="76200"/>
          <a:ext cx="8800727" cy="3455745"/>
        </p:xfrm>
        <a:graphic>
          <a:graphicData uri="http://schemas.openxmlformats.org/drawingml/2006/table">
            <a:tbl>
              <a:tblPr firstRow="1" bandRow="1">
                <a:tableStyleId>{5940675A-B579-460E-94D1-54222C63F5DA}</a:tableStyleId>
              </a:tblPr>
              <a:tblGrid>
                <a:gridCol w="2731714"/>
                <a:gridCol w="2824162"/>
                <a:gridCol w="2546350"/>
                <a:gridCol w="698501"/>
              </a:tblGrid>
              <a:tr h="198721">
                <a:tc>
                  <a:txBody>
                    <a:bodyPr/>
                    <a:lstStyle/>
                    <a:p>
                      <a:r>
                        <a:rPr lang="nl-NL" sz="800" dirty="0" smtClean="0"/>
                        <a:t>7 en 8 </a:t>
                      </a:r>
                      <a:endParaRPr lang="nl-NL" sz="800" dirty="0" smtClean="0">
                        <a:solidFill>
                          <a:srgbClr val="FF0000"/>
                        </a:solidFill>
                      </a:endParaRPr>
                    </a:p>
                    <a:p>
                      <a:r>
                        <a:rPr lang="nl-NL" sz="800" dirty="0" smtClean="0"/>
                        <a:t>Rachel Simon </a:t>
                      </a:r>
                      <a:r>
                        <a:rPr lang="nl-NL" sz="800" baseline="0" dirty="0" smtClean="0"/>
                        <a:t>Korper x David Meijer Wagenhuizen (12/</a:t>
                      </a:r>
                      <a:r>
                        <a:rPr lang="nl-NL" sz="800" baseline="0" dirty="0" smtClean="0">
                          <a:solidFill>
                            <a:srgbClr val="FF0000"/>
                          </a:solidFill>
                        </a:rPr>
                        <a:t>2</a:t>
                      </a:r>
                      <a:r>
                        <a:rPr lang="nl-NL" sz="800" baseline="0" dirty="0" smtClean="0"/>
                        <a:t>)  </a:t>
                      </a:r>
                      <a:r>
                        <a:rPr lang="nl-NL" sz="800" baseline="0" dirty="0" smtClean="0">
                          <a:solidFill>
                            <a:srgbClr val="0070C0"/>
                          </a:solidFill>
                        </a:rPr>
                        <a:t>9</a:t>
                      </a:r>
                      <a:endParaRPr lang="nl-NL" sz="800" dirty="0">
                        <a:solidFill>
                          <a:srgbClr val="0070C0"/>
                        </a:solidFill>
                      </a:endParaRPr>
                    </a:p>
                  </a:txBody>
                  <a:tcPr>
                    <a:solidFill>
                      <a:schemeClr val="tx2">
                        <a:lumMod val="20000"/>
                        <a:lumOff val="80000"/>
                      </a:schemeClr>
                    </a:solidFill>
                  </a:tcPr>
                </a:tc>
                <a:tc>
                  <a:txBody>
                    <a:bodyPr/>
                    <a:lstStyle/>
                    <a:p>
                      <a:r>
                        <a:rPr lang="nl-NL" sz="800" dirty="0" smtClean="0"/>
                        <a:t>8</a:t>
                      </a:r>
                      <a:r>
                        <a:rPr lang="nl-NL" sz="800" baseline="0" dirty="0" smtClean="0"/>
                        <a:t> </a:t>
                      </a:r>
                      <a:r>
                        <a:rPr lang="nl-NL" sz="800" dirty="0" smtClean="0"/>
                        <a:t>en 9</a:t>
                      </a:r>
                    </a:p>
                    <a:p>
                      <a:pPr marL="0" marR="0" indent="0" algn="l" defTabSz="914400" rtl="0" eaLnBrk="1" fontAlgn="auto" latinLnBrk="0" hangingPunct="1">
                        <a:lnSpc>
                          <a:spcPct val="100000"/>
                        </a:lnSpc>
                        <a:spcBef>
                          <a:spcPts val="0"/>
                        </a:spcBef>
                        <a:spcAft>
                          <a:spcPts val="0"/>
                        </a:spcAft>
                        <a:buClrTx/>
                        <a:buSzTx/>
                        <a:buFontTx/>
                        <a:buNone/>
                        <a:tabLst/>
                        <a:defRPr/>
                      </a:pPr>
                      <a:r>
                        <a:rPr lang="nl-NL" sz="800" baseline="0" dirty="0" smtClean="0"/>
                        <a:t>(2/</a:t>
                      </a:r>
                      <a:r>
                        <a:rPr lang="nl-NL" sz="800" baseline="0" dirty="0" smtClean="0">
                          <a:solidFill>
                            <a:srgbClr val="FF0000"/>
                          </a:solidFill>
                        </a:rPr>
                        <a:t>0</a:t>
                      </a:r>
                      <a:r>
                        <a:rPr lang="nl-NL" sz="800" baseline="0" dirty="0" smtClean="0"/>
                        <a:t>)  </a:t>
                      </a:r>
                      <a:r>
                        <a:rPr lang="nl-NL" sz="800" baseline="0" dirty="0" smtClean="0">
                          <a:solidFill>
                            <a:srgbClr val="0070C0"/>
                          </a:solidFill>
                        </a:rPr>
                        <a:t>2</a:t>
                      </a:r>
                      <a:endParaRPr lang="nl-NL" sz="800" dirty="0" smtClean="0">
                        <a:solidFill>
                          <a:srgbClr val="0070C0"/>
                        </a:solidFill>
                      </a:endParaRPr>
                    </a:p>
                  </a:txBody>
                  <a:tcPr>
                    <a:solidFill>
                      <a:schemeClr val="tx2">
                        <a:lumMod val="20000"/>
                        <a:lumOff val="80000"/>
                      </a:schemeClr>
                    </a:solidFill>
                  </a:tcPr>
                </a:tc>
                <a:tc>
                  <a:txBody>
                    <a:bodyPr/>
                    <a:lstStyle/>
                    <a:p>
                      <a:endParaRPr lang="nl-NL" sz="800" dirty="0"/>
                    </a:p>
                  </a:txBody>
                  <a:tcPr>
                    <a:solidFill>
                      <a:schemeClr val="tx2">
                        <a:lumMod val="20000"/>
                        <a:lumOff val="80000"/>
                      </a:schemeClr>
                    </a:solidFill>
                  </a:tcPr>
                </a:tc>
                <a:tc>
                  <a:txBody>
                    <a:bodyPr/>
                    <a:lstStyle/>
                    <a:p>
                      <a:endParaRPr lang="nl-NL" sz="800" dirty="0"/>
                    </a:p>
                  </a:txBody>
                  <a:tcPr>
                    <a:solidFill>
                      <a:schemeClr val="tx2">
                        <a:lumMod val="20000"/>
                        <a:lumOff val="80000"/>
                      </a:schemeClr>
                    </a:solidFill>
                  </a:tcPr>
                </a:tc>
              </a:tr>
              <a:tr h="3120465">
                <a:tc>
                  <a:txBody>
                    <a:bodyPr/>
                    <a:lstStyle/>
                    <a:p>
                      <a:r>
                        <a:rPr lang="nl-NL" sz="800" dirty="0" err="1" smtClean="0">
                          <a:solidFill>
                            <a:schemeClr val="tx1"/>
                          </a:solidFill>
                          <a:sym typeface="Wingdings" pitchFamily="2" charset="2"/>
                        </a:rPr>
                        <a:t>Vrouwke</a:t>
                      </a:r>
                      <a:r>
                        <a:rPr lang="nl-NL" sz="800" baseline="0" dirty="0" smtClean="0">
                          <a:solidFill>
                            <a:schemeClr val="tx1"/>
                          </a:solidFill>
                          <a:sym typeface="Wingdings" pitchFamily="2" charset="2"/>
                        </a:rPr>
                        <a:t> </a:t>
                      </a:r>
                      <a:r>
                        <a:rPr lang="nl-NL" sz="800" baseline="0" dirty="0" err="1" smtClean="0">
                          <a:solidFill>
                            <a:schemeClr val="tx1"/>
                          </a:solidFill>
                          <a:sym typeface="Wingdings" pitchFamily="2" charset="2"/>
                        </a:rPr>
                        <a:t>Barilaij</a:t>
                      </a:r>
                      <a:endParaRPr lang="nl-NL" sz="800" baseline="0" dirty="0" smtClean="0">
                        <a:solidFill>
                          <a:schemeClr val="tx1"/>
                        </a:solidFill>
                        <a:sym typeface="Wingdings" pitchFamily="2" charset="2"/>
                      </a:endParaRPr>
                    </a:p>
                    <a:p>
                      <a:pPr marL="88900" indent="-88900">
                        <a:buFont typeface="Arial" pitchFamily="34" charset="0"/>
                        <a:buChar char="•"/>
                      </a:pPr>
                      <a:r>
                        <a:rPr lang="nl-NL" sz="800" kern="1200" baseline="0" dirty="0" smtClean="0">
                          <a:solidFill>
                            <a:srgbClr val="0070C0"/>
                          </a:solidFill>
                          <a:latin typeface="+mn-lt"/>
                          <a:ea typeface="+mn-ea"/>
                          <a:cs typeface="+mn-cs"/>
                          <a:sym typeface="Wingdings" pitchFamily="2" charset="2"/>
                        </a:rPr>
                        <a:t>Benjamin </a:t>
                      </a:r>
                      <a:r>
                        <a:rPr lang="nl-NL" sz="800" kern="1200" baseline="0" dirty="0" err="1" smtClean="0">
                          <a:solidFill>
                            <a:srgbClr val="0070C0"/>
                          </a:solidFill>
                          <a:latin typeface="+mn-lt"/>
                          <a:ea typeface="+mn-ea"/>
                          <a:cs typeface="+mn-cs"/>
                          <a:sym typeface="Wingdings" pitchFamily="2" charset="2"/>
                        </a:rPr>
                        <a:t>Wallaga</a:t>
                      </a:r>
                      <a:endParaRPr lang="nl-NL" sz="800" kern="1200" baseline="0" dirty="0" smtClean="0">
                        <a:solidFill>
                          <a:srgbClr val="0070C0"/>
                        </a:solidFill>
                        <a:latin typeface="+mn-lt"/>
                        <a:ea typeface="+mn-ea"/>
                        <a:cs typeface="+mn-cs"/>
                        <a:sym typeface="Wingdings" pitchFamily="2" charset="2"/>
                      </a:endParaRPr>
                    </a:p>
                    <a:p>
                      <a:pPr marL="88900" indent="-88900">
                        <a:buFont typeface="Arial" pitchFamily="34" charset="0"/>
                        <a:buNone/>
                      </a:pPr>
                      <a:r>
                        <a:rPr lang="nl-NL" sz="800" kern="1200" baseline="0" dirty="0" smtClean="0">
                          <a:solidFill>
                            <a:srgbClr val="0070C0"/>
                          </a:solidFill>
                          <a:latin typeface="+mn-lt"/>
                          <a:ea typeface="+mn-ea"/>
                          <a:cs typeface="+mn-cs"/>
                          <a:sym typeface="Wingdings" pitchFamily="2" charset="2"/>
                        </a:rPr>
                        <a:t>Robbert </a:t>
                      </a:r>
                      <a:r>
                        <a:rPr lang="nl-NL" sz="800" kern="1200" baseline="0" dirty="0" err="1" smtClean="0">
                          <a:solidFill>
                            <a:srgbClr val="0070C0"/>
                          </a:solidFill>
                          <a:latin typeface="+mn-lt"/>
                          <a:ea typeface="+mn-ea"/>
                          <a:cs typeface="+mn-cs"/>
                          <a:sym typeface="Wingdings" pitchFamily="2" charset="2"/>
                        </a:rPr>
                        <a:t>Moscou</a:t>
                      </a:r>
                      <a:endParaRPr lang="nl-NL" sz="800" kern="1200" baseline="0" dirty="0" smtClean="0">
                        <a:solidFill>
                          <a:srgbClr val="0070C0"/>
                        </a:solidFill>
                        <a:latin typeface="+mn-lt"/>
                        <a:ea typeface="+mn-ea"/>
                        <a:cs typeface="+mn-cs"/>
                        <a:sym typeface="Wingdings" pitchFamily="2" charset="2"/>
                      </a:endParaRPr>
                    </a:p>
                    <a:p>
                      <a:pPr marL="88900" indent="-88900">
                        <a:buFont typeface="Arial" pitchFamily="34" charset="0"/>
                        <a:buChar char="•"/>
                      </a:pPr>
                      <a:r>
                        <a:rPr lang="nl-NL" sz="800" kern="1200" baseline="0" dirty="0" err="1" smtClean="0">
                          <a:solidFill>
                            <a:srgbClr val="0070C0"/>
                          </a:solidFill>
                          <a:latin typeface="+mn-lt"/>
                          <a:ea typeface="+mn-ea"/>
                          <a:cs typeface="+mn-cs"/>
                          <a:sym typeface="Wingdings" pitchFamily="2" charset="2"/>
                        </a:rPr>
                        <a:t>Renzo</a:t>
                      </a:r>
                      <a:r>
                        <a:rPr lang="nl-NL" sz="800" kern="1200" baseline="0" dirty="0" smtClean="0">
                          <a:solidFill>
                            <a:srgbClr val="0070C0"/>
                          </a:solidFill>
                          <a:latin typeface="+mn-lt"/>
                          <a:ea typeface="+mn-ea"/>
                          <a:cs typeface="+mn-cs"/>
                          <a:sym typeface="Wingdings" pitchFamily="2" charset="2"/>
                        </a:rPr>
                        <a:t> </a:t>
                      </a:r>
                      <a:r>
                        <a:rPr lang="nl-NL" sz="800" kern="1200" baseline="0" dirty="0" err="1" smtClean="0">
                          <a:solidFill>
                            <a:srgbClr val="0070C0"/>
                          </a:solidFill>
                          <a:latin typeface="+mn-lt"/>
                          <a:ea typeface="+mn-ea"/>
                          <a:cs typeface="+mn-cs"/>
                          <a:sym typeface="Wingdings" pitchFamily="2" charset="2"/>
                        </a:rPr>
                        <a:t>Moscou</a:t>
                      </a:r>
                      <a:endParaRPr lang="nl-NL" sz="800" kern="1200" baseline="0" dirty="0" smtClean="0">
                        <a:solidFill>
                          <a:srgbClr val="0070C0"/>
                        </a:solidFill>
                        <a:latin typeface="+mn-lt"/>
                        <a:ea typeface="+mn-ea"/>
                        <a:cs typeface="+mn-cs"/>
                        <a:sym typeface="Wingdings" pitchFamily="2" charset="2"/>
                      </a:endParaRPr>
                    </a:p>
                    <a:p>
                      <a:pPr marL="88900" indent="-88900">
                        <a:buFont typeface="Arial" pitchFamily="34" charset="0"/>
                        <a:buChar char="•"/>
                      </a:pPr>
                      <a:r>
                        <a:rPr lang="nl-NL" sz="800" kern="1200" baseline="0" dirty="0" smtClean="0">
                          <a:solidFill>
                            <a:srgbClr val="0070C0"/>
                          </a:solidFill>
                          <a:latin typeface="+mn-lt"/>
                          <a:ea typeface="+mn-ea"/>
                          <a:cs typeface="+mn-cs"/>
                          <a:sym typeface="Wingdings" pitchFamily="2" charset="2"/>
                        </a:rPr>
                        <a:t>Vivian </a:t>
                      </a:r>
                      <a:r>
                        <a:rPr lang="nl-NL" sz="800" kern="1200" baseline="0" dirty="0" err="1" smtClean="0">
                          <a:solidFill>
                            <a:srgbClr val="0070C0"/>
                          </a:solidFill>
                          <a:latin typeface="+mn-lt"/>
                          <a:ea typeface="+mn-ea"/>
                          <a:cs typeface="+mn-cs"/>
                          <a:sym typeface="Wingdings" pitchFamily="2" charset="2"/>
                        </a:rPr>
                        <a:t>Moscou</a:t>
                      </a:r>
                      <a:endParaRPr lang="nl-NL" sz="800" kern="1200" baseline="0" dirty="0" smtClean="0">
                        <a:solidFill>
                          <a:srgbClr val="0070C0"/>
                        </a:solidFill>
                        <a:latin typeface="+mn-lt"/>
                        <a:ea typeface="+mn-ea"/>
                        <a:cs typeface="+mn-cs"/>
                        <a:sym typeface="Wingdings" pitchFamily="2" charset="2"/>
                      </a:endParaRPr>
                    </a:p>
                    <a:p>
                      <a:pPr marL="88900" indent="-88900">
                        <a:buFont typeface="Arial" pitchFamily="34" charset="0"/>
                        <a:buNone/>
                      </a:pPr>
                      <a:r>
                        <a:rPr lang="nl-NL" sz="800" kern="1200" baseline="0" dirty="0" err="1" smtClean="0">
                          <a:solidFill>
                            <a:srgbClr val="0070C0"/>
                          </a:solidFill>
                          <a:latin typeface="+mn-lt"/>
                          <a:ea typeface="+mn-ea"/>
                          <a:cs typeface="+mn-cs"/>
                          <a:sym typeface="Wingdings" pitchFamily="2" charset="2"/>
                        </a:rPr>
                        <a:t>Siegfried</a:t>
                      </a:r>
                      <a:r>
                        <a:rPr lang="nl-NL" sz="800" kern="1200" baseline="0" dirty="0" smtClean="0">
                          <a:solidFill>
                            <a:srgbClr val="0070C0"/>
                          </a:solidFill>
                          <a:latin typeface="+mn-lt"/>
                          <a:ea typeface="+mn-ea"/>
                          <a:cs typeface="+mn-cs"/>
                          <a:sym typeface="Wingdings" pitchFamily="2" charset="2"/>
                        </a:rPr>
                        <a:t> </a:t>
                      </a:r>
                      <a:r>
                        <a:rPr lang="nl-NL" sz="800" kern="1200" baseline="0" dirty="0" err="1" smtClean="0">
                          <a:solidFill>
                            <a:srgbClr val="0070C0"/>
                          </a:solidFill>
                          <a:latin typeface="+mn-lt"/>
                          <a:ea typeface="+mn-ea"/>
                          <a:cs typeface="+mn-cs"/>
                          <a:sym typeface="Wingdings" pitchFamily="2" charset="2"/>
                        </a:rPr>
                        <a:t>Moscou</a:t>
                      </a:r>
                      <a:endParaRPr lang="nl-NL" sz="800" kern="1200" baseline="0" dirty="0" smtClean="0">
                        <a:solidFill>
                          <a:srgbClr val="0070C0"/>
                        </a:solidFill>
                        <a:latin typeface="+mn-lt"/>
                        <a:ea typeface="+mn-ea"/>
                        <a:cs typeface="+mn-cs"/>
                        <a:sym typeface="Wingdings" pitchFamily="2" charset="2"/>
                      </a:endParaRPr>
                    </a:p>
                    <a:p>
                      <a:pPr marL="88900" indent="-88900">
                        <a:buFont typeface="Arial" pitchFamily="34" charset="0"/>
                        <a:buChar char="•"/>
                      </a:pPr>
                      <a:r>
                        <a:rPr lang="nl-NL" sz="800" kern="1200" baseline="0" dirty="0" smtClean="0">
                          <a:solidFill>
                            <a:srgbClr val="0070C0"/>
                          </a:solidFill>
                          <a:latin typeface="+mn-lt"/>
                          <a:ea typeface="+mn-ea"/>
                          <a:cs typeface="+mn-cs"/>
                          <a:sym typeface="Wingdings" pitchFamily="2" charset="2"/>
                        </a:rPr>
                        <a:t>Sharon Aviva </a:t>
                      </a:r>
                      <a:r>
                        <a:rPr lang="nl-NL" sz="800" kern="1200" baseline="0" dirty="0" err="1" smtClean="0">
                          <a:solidFill>
                            <a:srgbClr val="0070C0"/>
                          </a:solidFill>
                          <a:latin typeface="+mn-lt"/>
                          <a:ea typeface="+mn-ea"/>
                          <a:cs typeface="+mn-cs"/>
                          <a:sym typeface="Wingdings" pitchFamily="2" charset="2"/>
                        </a:rPr>
                        <a:t>Moscou</a:t>
                      </a:r>
                      <a:endParaRPr lang="nl-NL" sz="800" kern="1200" baseline="0" dirty="0" smtClean="0">
                        <a:solidFill>
                          <a:srgbClr val="0070C0"/>
                        </a:solidFill>
                        <a:latin typeface="+mn-lt"/>
                        <a:ea typeface="+mn-ea"/>
                        <a:cs typeface="+mn-cs"/>
                        <a:sym typeface="Wingdings" pitchFamily="2" charset="2"/>
                      </a:endParaRPr>
                    </a:p>
                    <a:p>
                      <a:pPr marL="88900" indent="-88900">
                        <a:buFont typeface="Arial" pitchFamily="34" charset="0"/>
                        <a:buChar char="•"/>
                      </a:pPr>
                      <a:r>
                        <a:rPr lang="nl-NL" sz="800" kern="1200" baseline="0" dirty="0" smtClean="0">
                          <a:solidFill>
                            <a:srgbClr val="0070C0"/>
                          </a:solidFill>
                          <a:latin typeface="+mn-lt"/>
                          <a:ea typeface="+mn-ea"/>
                          <a:cs typeface="+mn-cs"/>
                          <a:sym typeface="Wingdings" pitchFamily="2" charset="2"/>
                        </a:rPr>
                        <a:t>Henry Louis </a:t>
                      </a:r>
                      <a:r>
                        <a:rPr lang="nl-NL" sz="800" kern="1200" baseline="0" dirty="0" err="1" smtClean="0">
                          <a:solidFill>
                            <a:srgbClr val="0070C0"/>
                          </a:solidFill>
                          <a:latin typeface="+mn-lt"/>
                          <a:ea typeface="+mn-ea"/>
                          <a:cs typeface="+mn-cs"/>
                          <a:sym typeface="Wingdings" pitchFamily="2" charset="2"/>
                        </a:rPr>
                        <a:t>Moscou</a:t>
                      </a:r>
                      <a:endParaRPr lang="nl-NL" sz="800" kern="1200" baseline="0" dirty="0" smtClean="0">
                        <a:solidFill>
                          <a:srgbClr val="0070C0"/>
                        </a:solidFill>
                        <a:latin typeface="+mn-lt"/>
                        <a:ea typeface="+mn-ea"/>
                        <a:cs typeface="+mn-cs"/>
                        <a:sym typeface="Wingdings" pitchFamily="2" charset="2"/>
                      </a:endParaRPr>
                    </a:p>
                    <a:p>
                      <a:pPr marL="88900" indent="-88900">
                        <a:buFont typeface="Arial" pitchFamily="34" charset="0"/>
                        <a:buNone/>
                      </a:pPr>
                      <a:r>
                        <a:rPr lang="nl-NL" sz="800" kern="1200" baseline="0" dirty="0" err="1" smtClean="0">
                          <a:solidFill>
                            <a:srgbClr val="0070C0"/>
                          </a:solidFill>
                          <a:latin typeface="+mn-lt"/>
                          <a:ea typeface="+mn-ea"/>
                          <a:cs typeface="+mn-cs"/>
                          <a:sym typeface="Wingdings" pitchFamily="2" charset="2"/>
                        </a:rPr>
                        <a:t>Bertha</a:t>
                      </a:r>
                      <a:r>
                        <a:rPr lang="nl-NL" sz="800" kern="1200" baseline="0" dirty="0" smtClean="0">
                          <a:solidFill>
                            <a:srgbClr val="0070C0"/>
                          </a:solidFill>
                          <a:latin typeface="+mn-lt"/>
                          <a:ea typeface="+mn-ea"/>
                          <a:cs typeface="+mn-cs"/>
                          <a:sym typeface="Wingdings" pitchFamily="2" charset="2"/>
                        </a:rPr>
                        <a:t> </a:t>
                      </a:r>
                      <a:r>
                        <a:rPr lang="nl-NL" sz="800" kern="1200" baseline="0" dirty="0" err="1" smtClean="0">
                          <a:solidFill>
                            <a:srgbClr val="0070C0"/>
                          </a:solidFill>
                          <a:latin typeface="+mn-lt"/>
                          <a:ea typeface="+mn-ea"/>
                          <a:cs typeface="+mn-cs"/>
                          <a:sym typeface="Wingdings" pitchFamily="2" charset="2"/>
                        </a:rPr>
                        <a:t>Moscou</a:t>
                      </a:r>
                      <a:endParaRPr lang="nl-NL" sz="800" kern="1200" baseline="0" dirty="0" smtClean="0">
                        <a:solidFill>
                          <a:srgbClr val="0070C0"/>
                        </a:solidFill>
                        <a:latin typeface="+mn-lt"/>
                        <a:ea typeface="+mn-ea"/>
                        <a:cs typeface="+mn-cs"/>
                        <a:sym typeface="Wingdings" pitchFamily="2" charset="2"/>
                      </a:endParaRPr>
                    </a:p>
                    <a:p>
                      <a:pPr marL="88900" indent="-88900">
                        <a:buFont typeface="Arial" pitchFamily="34" charset="0"/>
                        <a:buChar char="•"/>
                      </a:pPr>
                      <a:r>
                        <a:rPr lang="nl-NL" sz="800" kern="1200" baseline="0" dirty="0" smtClean="0">
                          <a:solidFill>
                            <a:srgbClr val="0070C0"/>
                          </a:solidFill>
                          <a:latin typeface="+mn-lt"/>
                          <a:ea typeface="+mn-ea"/>
                          <a:cs typeface="+mn-cs"/>
                          <a:sym typeface="Wingdings" pitchFamily="2" charset="2"/>
                        </a:rPr>
                        <a:t>Ruby Ann </a:t>
                      </a:r>
                      <a:r>
                        <a:rPr lang="nl-NL" sz="800" kern="1200" baseline="0" dirty="0" err="1" smtClean="0">
                          <a:solidFill>
                            <a:srgbClr val="0070C0"/>
                          </a:solidFill>
                          <a:latin typeface="+mn-lt"/>
                          <a:ea typeface="+mn-ea"/>
                          <a:cs typeface="+mn-cs"/>
                          <a:sym typeface="Wingdings" pitchFamily="2" charset="2"/>
                        </a:rPr>
                        <a:t>Aronius</a:t>
                      </a:r>
                      <a:endParaRPr lang="nl-NL" sz="800" kern="1200" baseline="0" dirty="0" smtClean="0">
                        <a:solidFill>
                          <a:srgbClr val="0070C0"/>
                        </a:solidFill>
                        <a:latin typeface="+mn-lt"/>
                        <a:ea typeface="+mn-ea"/>
                        <a:cs typeface="+mn-cs"/>
                        <a:sym typeface="Wingdings" pitchFamily="2" charset="2"/>
                      </a:endParaRPr>
                    </a:p>
                    <a:p>
                      <a:pPr marL="88900" indent="-88900">
                        <a:buFont typeface="Arial" pitchFamily="34" charset="0"/>
                        <a:buChar char="•"/>
                      </a:pPr>
                      <a:r>
                        <a:rPr lang="nl-NL" sz="800" kern="1200" baseline="0" dirty="0" smtClean="0">
                          <a:solidFill>
                            <a:srgbClr val="0070C0"/>
                          </a:solidFill>
                          <a:latin typeface="+mn-lt"/>
                          <a:ea typeface="+mn-ea"/>
                          <a:cs typeface="+mn-cs"/>
                          <a:sym typeface="Wingdings" pitchFamily="2" charset="2"/>
                        </a:rPr>
                        <a:t>Miriam Ruth </a:t>
                      </a:r>
                      <a:r>
                        <a:rPr lang="nl-NL" sz="800" kern="1200" baseline="0" dirty="0" err="1" smtClean="0">
                          <a:solidFill>
                            <a:srgbClr val="0070C0"/>
                          </a:solidFill>
                          <a:latin typeface="+mn-lt"/>
                          <a:ea typeface="+mn-ea"/>
                          <a:cs typeface="+mn-cs"/>
                          <a:sym typeface="Wingdings" pitchFamily="2" charset="2"/>
                        </a:rPr>
                        <a:t>Aronius</a:t>
                      </a:r>
                      <a:endParaRPr lang="nl-NL" sz="800" kern="1200" baseline="0" dirty="0" smtClean="0">
                        <a:solidFill>
                          <a:srgbClr val="0070C0"/>
                        </a:solidFill>
                        <a:latin typeface="+mn-lt"/>
                        <a:ea typeface="+mn-ea"/>
                        <a:cs typeface="+mn-cs"/>
                        <a:sym typeface="Wingdings" pitchFamily="2" charset="2"/>
                      </a:endParaRPr>
                    </a:p>
                    <a:p>
                      <a:pPr marL="88900" indent="-88900">
                        <a:buFont typeface="Arial" pitchFamily="34" charset="0"/>
                        <a:buChar char="•"/>
                      </a:pPr>
                      <a:r>
                        <a:rPr lang="nl-NL" sz="800" kern="1200" baseline="0" dirty="0" err="1" smtClean="0">
                          <a:solidFill>
                            <a:srgbClr val="0070C0"/>
                          </a:solidFill>
                          <a:latin typeface="+mn-lt"/>
                          <a:ea typeface="+mn-ea"/>
                          <a:cs typeface="+mn-cs"/>
                          <a:sym typeface="Wingdings" pitchFamily="2" charset="2"/>
                        </a:rPr>
                        <a:t>Gaby</a:t>
                      </a:r>
                      <a:r>
                        <a:rPr lang="nl-NL" sz="800" kern="1200" baseline="0" dirty="0" smtClean="0">
                          <a:solidFill>
                            <a:srgbClr val="0070C0"/>
                          </a:solidFill>
                          <a:latin typeface="+mn-lt"/>
                          <a:ea typeface="+mn-ea"/>
                          <a:cs typeface="+mn-cs"/>
                          <a:sym typeface="Wingdings" pitchFamily="2" charset="2"/>
                        </a:rPr>
                        <a:t> </a:t>
                      </a:r>
                      <a:r>
                        <a:rPr lang="nl-NL" sz="800" kern="1200" baseline="0" dirty="0" err="1" smtClean="0">
                          <a:solidFill>
                            <a:srgbClr val="0070C0"/>
                          </a:solidFill>
                          <a:latin typeface="+mn-lt"/>
                          <a:ea typeface="+mn-ea"/>
                          <a:cs typeface="+mn-cs"/>
                          <a:sym typeface="Wingdings" pitchFamily="2" charset="2"/>
                        </a:rPr>
                        <a:t>Joyce</a:t>
                      </a:r>
                      <a:r>
                        <a:rPr lang="nl-NL" sz="800" kern="1200" baseline="0" dirty="0" smtClean="0">
                          <a:solidFill>
                            <a:srgbClr val="0070C0"/>
                          </a:solidFill>
                          <a:latin typeface="+mn-lt"/>
                          <a:ea typeface="+mn-ea"/>
                          <a:cs typeface="+mn-cs"/>
                          <a:sym typeface="Wingdings" pitchFamily="2" charset="2"/>
                        </a:rPr>
                        <a:t> </a:t>
                      </a:r>
                      <a:r>
                        <a:rPr lang="nl-NL" sz="800" kern="1200" baseline="0" dirty="0" err="1" smtClean="0">
                          <a:solidFill>
                            <a:srgbClr val="0070C0"/>
                          </a:solidFill>
                          <a:latin typeface="+mn-lt"/>
                          <a:ea typeface="+mn-ea"/>
                          <a:cs typeface="+mn-cs"/>
                          <a:sym typeface="Wingdings" pitchFamily="2" charset="2"/>
                        </a:rPr>
                        <a:t>Aronius</a:t>
                      </a:r>
                      <a:endParaRPr lang="nl-NL" sz="800" kern="1200" baseline="0" dirty="0" smtClean="0">
                        <a:solidFill>
                          <a:srgbClr val="0070C0"/>
                        </a:solidFill>
                        <a:latin typeface="+mn-lt"/>
                        <a:ea typeface="+mn-ea"/>
                        <a:cs typeface="+mn-cs"/>
                        <a:sym typeface="Wingdings" pitchFamily="2" charset="2"/>
                      </a:endParaRPr>
                    </a:p>
                    <a:p>
                      <a:pPr marL="88900" indent="-88900">
                        <a:buFont typeface="Arial" pitchFamily="34" charset="0"/>
                        <a:buChar char="•"/>
                      </a:pPr>
                      <a:r>
                        <a:rPr lang="nl-NL" sz="800" kern="1200" baseline="0" dirty="0" smtClean="0">
                          <a:solidFill>
                            <a:srgbClr val="0070C0"/>
                          </a:solidFill>
                          <a:latin typeface="+mn-lt"/>
                          <a:ea typeface="+mn-ea"/>
                          <a:cs typeface="+mn-cs"/>
                          <a:sym typeface="Wingdings" pitchFamily="2" charset="2"/>
                        </a:rPr>
                        <a:t>Peter </a:t>
                      </a:r>
                      <a:r>
                        <a:rPr lang="nl-NL" sz="800" kern="1200" baseline="0" dirty="0" err="1" smtClean="0">
                          <a:solidFill>
                            <a:srgbClr val="0070C0"/>
                          </a:solidFill>
                          <a:latin typeface="+mn-lt"/>
                          <a:ea typeface="+mn-ea"/>
                          <a:cs typeface="+mn-cs"/>
                          <a:sym typeface="Wingdings" pitchFamily="2" charset="2"/>
                        </a:rPr>
                        <a:t>Aronius</a:t>
                      </a:r>
                      <a:endParaRPr lang="nl-NL" sz="800" kern="1200" baseline="0" dirty="0" smtClean="0">
                        <a:solidFill>
                          <a:srgbClr val="0070C0"/>
                        </a:solidFill>
                        <a:latin typeface="+mn-lt"/>
                        <a:ea typeface="+mn-ea"/>
                        <a:cs typeface="+mn-cs"/>
                        <a:sym typeface="Wingdings" pitchFamily="2" charset="2"/>
                      </a:endParaRPr>
                    </a:p>
                    <a:p>
                      <a:pPr marL="88900" indent="-88900">
                        <a:buFont typeface="Arial" pitchFamily="34" charset="0"/>
                        <a:buNone/>
                      </a:pPr>
                      <a:r>
                        <a:rPr lang="nl-NL" sz="800" kern="1200" baseline="0" dirty="0" smtClean="0">
                          <a:solidFill>
                            <a:schemeClr val="tx1"/>
                          </a:solidFill>
                          <a:latin typeface="+mn-lt"/>
                          <a:ea typeface="+mn-ea"/>
                          <a:cs typeface="+mn-cs"/>
                          <a:sym typeface="Wingdings" pitchFamily="2" charset="2"/>
                        </a:rPr>
                        <a:t>Sara Nijkerk</a:t>
                      </a:r>
                    </a:p>
                    <a:p>
                      <a:pPr marL="88900" indent="-88900">
                        <a:buFont typeface="Arial" pitchFamily="34" charset="0"/>
                        <a:buChar char="•"/>
                      </a:pPr>
                      <a:r>
                        <a:rPr lang="nl-NL" sz="800" kern="1200" baseline="0" dirty="0" smtClean="0">
                          <a:solidFill>
                            <a:schemeClr val="tx1"/>
                          </a:solidFill>
                          <a:latin typeface="+mn-lt"/>
                          <a:ea typeface="+mn-ea"/>
                          <a:cs typeface="+mn-cs"/>
                          <a:sym typeface="Wingdings" pitchFamily="2" charset="2"/>
                        </a:rPr>
                        <a:t>Rosalie </a:t>
                      </a:r>
                      <a:r>
                        <a:rPr lang="nl-NL" sz="800" kern="1200" baseline="0" dirty="0" err="1" smtClean="0">
                          <a:solidFill>
                            <a:schemeClr val="tx1"/>
                          </a:solidFill>
                          <a:latin typeface="+mn-lt"/>
                          <a:ea typeface="+mn-ea"/>
                          <a:cs typeface="+mn-cs"/>
                          <a:sym typeface="Wingdings" pitchFamily="2" charset="2"/>
                        </a:rPr>
                        <a:t>Hetty</a:t>
                      </a:r>
                      <a:r>
                        <a:rPr lang="nl-NL" sz="800" kern="1200" baseline="0" dirty="0" smtClean="0">
                          <a:solidFill>
                            <a:schemeClr val="tx1"/>
                          </a:solidFill>
                          <a:latin typeface="+mn-lt"/>
                          <a:ea typeface="+mn-ea"/>
                          <a:cs typeface="+mn-cs"/>
                          <a:sym typeface="Wingdings" pitchFamily="2" charset="2"/>
                        </a:rPr>
                        <a:t> Margriet de Vries</a:t>
                      </a:r>
                    </a:p>
                    <a:p>
                      <a:pPr marL="88900" indent="-88900">
                        <a:buFont typeface="Arial" pitchFamily="34" charset="0"/>
                        <a:buNone/>
                      </a:pPr>
                      <a:r>
                        <a:rPr lang="nl-NL" sz="800" kern="1200" baseline="0" dirty="0" smtClean="0">
                          <a:solidFill>
                            <a:schemeClr val="tx1"/>
                          </a:solidFill>
                          <a:latin typeface="+mn-lt"/>
                          <a:ea typeface="+mn-ea"/>
                          <a:cs typeface="+mn-cs"/>
                          <a:sym typeface="Wingdings" pitchFamily="2" charset="2"/>
                        </a:rPr>
                        <a:t>Sara Wagenhuis</a:t>
                      </a:r>
                    </a:p>
                    <a:p>
                      <a:pPr marL="88900" indent="-88900">
                        <a:buFont typeface="Arial" pitchFamily="34" charset="0"/>
                        <a:buChar char="•"/>
                      </a:pPr>
                      <a:r>
                        <a:rPr lang="nl-NL" sz="800" kern="1200" baseline="0" dirty="0" smtClean="0">
                          <a:solidFill>
                            <a:schemeClr val="tx1"/>
                          </a:solidFill>
                          <a:latin typeface="+mn-lt"/>
                          <a:ea typeface="+mn-ea"/>
                          <a:cs typeface="+mn-cs"/>
                          <a:sym typeface="Wingdings" pitchFamily="2" charset="2"/>
                        </a:rPr>
                        <a:t>Isaac de Vries 5-8-1937/11-6-1943 </a:t>
                      </a:r>
                      <a:r>
                        <a:rPr lang="nl-NL" sz="800" kern="1200" dirty="0" smtClean="0">
                          <a:solidFill>
                            <a:srgbClr val="FF0000"/>
                          </a:solidFill>
                          <a:latin typeface="+mn-lt"/>
                          <a:ea typeface="+mn-ea"/>
                          <a:cs typeface="+mn-cs"/>
                          <a:sym typeface="Wingdings" pitchFamily="2" charset="2"/>
                        </a:rPr>
                        <a:t>Sobibor</a:t>
                      </a:r>
                    </a:p>
                    <a:p>
                      <a:pPr marL="88900" indent="-88900">
                        <a:buFont typeface="Arial" pitchFamily="34" charset="0"/>
                        <a:buNone/>
                      </a:pPr>
                      <a:r>
                        <a:rPr lang="nl-NL" sz="800" kern="1200" baseline="0" dirty="0" smtClean="0">
                          <a:solidFill>
                            <a:schemeClr val="tx1"/>
                          </a:solidFill>
                          <a:latin typeface="+mn-lt"/>
                          <a:ea typeface="+mn-ea"/>
                          <a:cs typeface="+mn-cs"/>
                          <a:sym typeface="Wingdings" pitchFamily="2" charset="2"/>
                        </a:rPr>
                        <a:t>David Wagenhuis</a:t>
                      </a:r>
                    </a:p>
                    <a:p>
                      <a:pPr marL="88900" indent="-88900">
                        <a:buFont typeface="Arial" pitchFamily="34" charset="0"/>
                        <a:buChar char="•"/>
                      </a:pPr>
                      <a:r>
                        <a:rPr lang="nl-NL" sz="800" kern="1200" baseline="0" dirty="0" smtClean="0">
                          <a:solidFill>
                            <a:schemeClr val="tx1"/>
                          </a:solidFill>
                          <a:latin typeface="+mn-lt"/>
                          <a:ea typeface="+mn-ea"/>
                          <a:cs typeface="+mn-cs"/>
                          <a:sym typeface="Wingdings" pitchFamily="2" charset="2"/>
                        </a:rPr>
                        <a:t>Christina Wagenhuis 15-9-1942/16-4-1943 </a:t>
                      </a:r>
                      <a:r>
                        <a:rPr lang="nl-NL" sz="800" kern="1200" dirty="0" smtClean="0">
                          <a:solidFill>
                            <a:srgbClr val="FF0000"/>
                          </a:solidFill>
                          <a:latin typeface="+mn-lt"/>
                          <a:ea typeface="+mn-ea"/>
                          <a:cs typeface="+mn-cs"/>
                          <a:sym typeface="Wingdings" pitchFamily="2" charset="2"/>
                        </a:rPr>
                        <a:t>Sobibor</a:t>
                      </a:r>
                    </a:p>
                    <a:p>
                      <a:endParaRPr lang="nl-NL" sz="800" kern="1200" baseline="0" dirty="0" smtClean="0">
                        <a:solidFill>
                          <a:schemeClr val="tx1"/>
                        </a:solidFill>
                        <a:latin typeface="+mn-lt"/>
                        <a:ea typeface="+mn-ea"/>
                        <a:cs typeface="+mn-cs"/>
                        <a:sym typeface="Wingdings" pitchFamily="2" charset="2"/>
                      </a:endParaRPr>
                    </a:p>
                    <a:p>
                      <a:pPr marL="88900" indent="-88900">
                        <a:buFont typeface="Arial" pitchFamily="34" charset="0"/>
                        <a:buChar char="•"/>
                      </a:pPr>
                      <a:endParaRPr lang="nl-NL" sz="800" kern="1200" dirty="0" smtClean="0">
                        <a:solidFill>
                          <a:schemeClr val="tx1"/>
                        </a:solidFill>
                        <a:latin typeface="+mn-lt"/>
                        <a:ea typeface="+mn-ea"/>
                        <a:cs typeface="+mn-cs"/>
                      </a:endParaRPr>
                    </a:p>
                  </a:txBody>
                  <a:tcPr/>
                </a:tc>
                <a:tc>
                  <a:txBody>
                    <a:bodyPr/>
                    <a:lstStyle/>
                    <a:p>
                      <a:pPr marL="90488" marR="0" indent="-90488" algn="l" defTabSz="914400" rtl="0" eaLnBrk="1" fontAlgn="auto" latinLnBrk="0" hangingPunct="1">
                        <a:lnSpc>
                          <a:spcPct val="100000"/>
                        </a:lnSpc>
                        <a:spcBef>
                          <a:spcPts val="0"/>
                        </a:spcBef>
                        <a:spcAft>
                          <a:spcPts val="0"/>
                        </a:spcAft>
                        <a:buClrTx/>
                        <a:buSzTx/>
                        <a:buFont typeface="Arial" pitchFamily="34" charset="0"/>
                        <a:buNone/>
                        <a:tabLst/>
                        <a:defRPr/>
                      </a:pPr>
                      <a:r>
                        <a:rPr lang="nl-NL" sz="800" kern="1200" baseline="0" dirty="0" smtClean="0">
                          <a:solidFill>
                            <a:schemeClr val="tx1"/>
                          </a:solidFill>
                          <a:latin typeface="+mn-lt"/>
                          <a:ea typeface="+mn-ea"/>
                          <a:cs typeface="+mn-cs"/>
                          <a:sym typeface="Wingdings" pitchFamily="2" charset="2"/>
                        </a:rPr>
                        <a:t>Rosalie </a:t>
                      </a:r>
                      <a:r>
                        <a:rPr lang="nl-NL" sz="800" kern="1200" baseline="0" dirty="0" err="1" smtClean="0">
                          <a:solidFill>
                            <a:schemeClr val="tx1"/>
                          </a:solidFill>
                          <a:latin typeface="+mn-lt"/>
                          <a:ea typeface="+mn-ea"/>
                          <a:cs typeface="+mn-cs"/>
                          <a:sym typeface="Wingdings" pitchFamily="2" charset="2"/>
                        </a:rPr>
                        <a:t>Hetty</a:t>
                      </a:r>
                      <a:r>
                        <a:rPr lang="nl-NL" sz="800" kern="1200" baseline="0" dirty="0" smtClean="0">
                          <a:solidFill>
                            <a:schemeClr val="tx1"/>
                          </a:solidFill>
                          <a:latin typeface="+mn-lt"/>
                          <a:ea typeface="+mn-ea"/>
                          <a:cs typeface="+mn-cs"/>
                          <a:sym typeface="Wingdings" pitchFamily="2" charset="2"/>
                        </a:rPr>
                        <a:t> Margriet de Vries</a:t>
                      </a:r>
                    </a:p>
                    <a:p>
                      <a:pPr marL="90488" indent="-90488">
                        <a:buFont typeface="Arial" pitchFamily="34" charset="0"/>
                        <a:buChar char="•"/>
                      </a:pPr>
                      <a:r>
                        <a:rPr lang="nl-NL" sz="800" baseline="0" dirty="0" smtClean="0">
                          <a:solidFill>
                            <a:srgbClr val="0070C0"/>
                          </a:solidFill>
                        </a:rPr>
                        <a:t>David Henri </a:t>
                      </a:r>
                      <a:r>
                        <a:rPr lang="nl-NL" sz="800" baseline="0" dirty="0" err="1" smtClean="0">
                          <a:solidFill>
                            <a:srgbClr val="0070C0"/>
                          </a:solidFill>
                        </a:rPr>
                        <a:t>Hammelburg</a:t>
                      </a:r>
                      <a:endParaRPr lang="nl-NL" sz="800" baseline="0" dirty="0" smtClean="0">
                        <a:solidFill>
                          <a:srgbClr val="0070C0"/>
                        </a:solidFill>
                      </a:endParaRPr>
                    </a:p>
                    <a:p>
                      <a:pPr marL="90488" indent="-90488">
                        <a:buFont typeface="Arial" pitchFamily="34" charset="0"/>
                        <a:buNone/>
                      </a:pPr>
                      <a:r>
                        <a:rPr lang="nl-NL" sz="800" baseline="0" dirty="0" smtClean="0"/>
                        <a:t>Henny Wagenhuizen</a:t>
                      </a:r>
                    </a:p>
                    <a:p>
                      <a:pPr marL="90488" indent="-90488">
                        <a:buFont typeface="Arial" pitchFamily="34" charset="0"/>
                        <a:buChar char="•"/>
                      </a:pPr>
                      <a:r>
                        <a:rPr lang="nl-NL" sz="800" baseline="0" dirty="0" smtClean="0">
                          <a:solidFill>
                            <a:srgbClr val="0070C0"/>
                          </a:solidFill>
                        </a:rPr>
                        <a:t>Michael </a:t>
                      </a:r>
                      <a:r>
                        <a:rPr lang="nl-NL" sz="800" baseline="0" dirty="0" err="1" smtClean="0">
                          <a:solidFill>
                            <a:srgbClr val="0070C0"/>
                          </a:solidFill>
                        </a:rPr>
                        <a:t>Goecken</a:t>
                      </a:r>
                      <a:endParaRPr lang="nl-NL" sz="800" baseline="0" dirty="0" smtClean="0">
                        <a:solidFill>
                          <a:srgbClr val="0070C0"/>
                        </a:solidFill>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endParaRPr lang="nl-NL" sz="800" i="0" kern="1200" baseline="0" dirty="0" smtClean="0">
                        <a:solidFill>
                          <a:schemeClr val="tx1"/>
                        </a:solidFill>
                        <a:latin typeface="+mn-lt"/>
                        <a:ea typeface="+mn-ea"/>
                        <a:cs typeface="+mn-cs"/>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endParaRPr lang="nl-NL" sz="800" i="0" kern="1200" baseline="0" dirty="0" smtClean="0">
                        <a:solidFill>
                          <a:schemeClr val="tx1"/>
                        </a:solidFill>
                        <a:latin typeface="+mn-lt"/>
                        <a:ea typeface="+mn-ea"/>
                        <a:cs typeface="+mn-cs"/>
                      </a:endParaRPr>
                    </a:p>
                    <a:p>
                      <a:pPr marL="88900" indent="-88900">
                        <a:buFont typeface="Arial" pitchFamily="34" charset="0"/>
                        <a:buChar char="•"/>
                      </a:pPr>
                      <a:endParaRPr lang="nl-NL" sz="800" i="0" kern="1200" baseline="0" dirty="0" smtClean="0">
                        <a:solidFill>
                          <a:schemeClr val="tx1"/>
                        </a:solidFill>
                        <a:latin typeface="+mn-lt"/>
                        <a:ea typeface="+mn-ea"/>
                        <a:cs typeface="+mn-cs"/>
                      </a:endParaRPr>
                    </a:p>
                    <a:p>
                      <a:pPr marL="88900" indent="-88900">
                        <a:buFont typeface="Arial" pitchFamily="34" charset="0"/>
                        <a:buChar char="•"/>
                      </a:pPr>
                      <a:endParaRPr lang="nl-NL" sz="800" i="0" kern="1200" dirty="0" smtClean="0">
                        <a:solidFill>
                          <a:srgbClr val="FF0000"/>
                        </a:solidFill>
                        <a:latin typeface="+mn-lt"/>
                        <a:ea typeface="+mn-ea"/>
                        <a:cs typeface="+mn-cs"/>
                      </a:endParaRPr>
                    </a:p>
                  </a:txBody>
                  <a:tcPr/>
                </a:tc>
                <a:tc>
                  <a:txBody>
                    <a:bodyPr/>
                    <a:lstStyle/>
                    <a:p>
                      <a:pPr marL="88900" marR="0" indent="-88900" algn="l" defTabSz="914400" rtl="0" eaLnBrk="1" fontAlgn="auto" latinLnBrk="0" hangingPunct="1">
                        <a:lnSpc>
                          <a:spcPct val="100000"/>
                        </a:lnSpc>
                        <a:spcBef>
                          <a:spcPts val="0"/>
                        </a:spcBef>
                        <a:spcAft>
                          <a:spcPts val="0"/>
                        </a:spcAft>
                        <a:buClrTx/>
                        <a:buSzTx/>
                        <a:buFont typeface="Arial" pitchFamily="34" charset="0"/>
                        <a:buNone/>
                        <a:tabLst/>
                        <a:defRPr/>
                      </a:pPr>
                      <a:endParaRPr lang="nl-NL" sz="800" dirty="0" smtClean="0">
                        <a:solidFill>
                          <a:schemeClr val="tx1"/>
                        </a:solidFill>
                        <a:sym typeface="Wingdings" pitchFamily="2" charset="2"/>
                      </a:endParaRPr>
                    </a:p>
                    <a:p>
                      <a:pPr marL="88900" indent="-88900">
                        <a:buFont typeface="Arial" pitchFamily="34" charset="0"/>
                        <a:buChar char="•"/>
                      </a:pPr>
                      <a:endParaRPr lang="nl-NL" sz="800" kern="1200" baseline="0" dirty="0" smtClean="0">
                        <a:solidFill>
                          <a:schemeClr val="tx1"/>
                        </a:solidFill>
                        <a:latin typeface="+mn-lt"/>
                        <a:ea typeface="+mn-ea"/>
                        <a:cs typeface="+mn-cs"/>
                        <a:sym typeface="Wingdings" pitchFamily="2" charset="2"/>
                      </a:endParaRPr>
                    </a:p>
                    <a:p>
                      <a:pPr marL="88900" indent="-88900">
                        <a:buFont typeface="Arial" pitchFamily="34" charset="0"/>
                        <a:buChar char="•"/>
                      </a:pPr>
                      <a:endParaRPr lang="nl-NL" sz="800" kern="1200" dirty="0" smtClean="0">
                        <a:solidFill>
                          <a:schemeClr val="tx1"/>
                        </a:solidFill>
                        <a:latin typeface="+mn-lt"/>
                        <a:ea typeface="+mn-ea"/>
                        <a:cs typeface="+mn-cs"/>
                      </a:endParaRPr>
                    </a:p>
                    <a:p>
                      <a:pPr marL="88900" indent="-88900">
                        <a:buFont typeface="Arial" pitchFamily="34" charset="0"/>
                        <a:buNone/>
                      </a:pPr>
                      <a:endParaRPr lang="nl-NL" sz="800" dirty="0" smtClean="0"/>
                    </a:p>
                    <a:p>
                      <a:pPr marL="88900" indent="-88900">
                        <a:buFont typeface="Arial" pitchFamily="34" charset="0"/>
                        <a:buChar char="•"/>
                      </a:pPr>
                      <a:endParaRPr lang="nl-NL" sz="800" dirty="0" smtClean="0"/>
                    </a:p>
                    <a:p>
                      <a:pPr marL="88900" indent="-88900">
                        <a:buFont typeface="Arial" pitchFamily="34" charset="0"/>
                        <a:buChar char="•"/>
                      </a:pPr>
                      <a:endParaRPr lang="nl-NL" sz="800" dirty="0" smtClean="0"/>
                    </a:p>
                    <a:p>
                      <a:pPr marL="88900" indent="-88900">
                        <a:buFont typeface="Arial" pitchFamily="34" charset="0"/>
                        <a:buChar char="•"/>
                      </a:pPr>
                      <a:endParaRPr lang="nl-NL" sz="800" dirty="0"/>
                    </a:p>
                  </a:txBody>
                  <a:tcPr/>
                </a:tc>
                <a:tc>
                  <a:txBody>
                    <a:bodyPr/>
                    <a:lstStyle/>
                    <a:p>
                      <a:pPr marL="90488" indent="-90488">
                        <a:buFont typeface="Arial" pitchFamily="34" charset="0"/>
                        <a:buChar char="•"/>
                      </a:pPr>
                      <a:endParaRPr lang="nl-NL" sz="800" baseline="0" dirty="0" smtClean="0"/>
                    </a:p>
                    <a:p>
                      <a:pPr marL="90488" indent="-90488">
                        <a:buFont typeface="Arial" pitchFamily="34" charset="0"/>
                        <a:buChar char="•"/>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txBody>
                  <a:tcPr/>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p:cNvSpPr/>
          <p:nvPr/>
        </p:nvSpPr>
        <p:spPr>
          <a:xfrm>
            <a:off x="6081531" y="2339416"/>
            <a:ext cx="2784662" cy="1238250"/>
          </a:xfrm>
          <a:prstGeom prst="rect">
            <a:avLst/>
          </a:prstGeom>
          <a:solidFill>
            <a:srgbClr val="0000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p:cNvSpPr/>
          <p:nvPr/>
        </p:nvSpPr>
        <p:spPr>
          <a:xfrm>
            <a:off x="6084148" y="1837765"/>
            <a:ext cx="2799976" cy="519579"/>
          </a:xfrm>
          <a:prstGeom prst="rect">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p:cNvSpPr/>
          <p:nvPr/>
        </p:nvSpPr>
        <p:spPr>
          <a:xfrm>
            <a:off x="6070700" y="448610"/>
            <a:ext cx="2806700" cy="1389155"/>
          </a:xfrm>
          <a:prstGeom prst="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p:cNvSpPr/>
          <p:nvPr/>
        </p:nvSpPr>
        <p:spPr>
          <a:xfrm>
            <a:off x="3218055" y="439271"/>
            <a:ext cx="2838450" cy="6194611"/>
          </a:xfrm>
          <a:prstGeom prst="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5" name="Tabel 4"/>
          <p:cNvGraphicFramePr>
            <a:graphicFrameLocks noGrp="1"/>
          </p:cNvGraphicFramePr>
          <p:nvPr/>
        </p:nvGraphicFramePr>
        <p:xfrm>
          <a:off x="197224" y="76200"/>
          <a:ext cx="8680076" cy="6575612"/>
        </p:xfrm>
        <a:graphic>
          <a:graphicData uri="http://schemas.openxmlformats.org/drawingml/2006/table">
            <a:tbl>
              <a:tblPr firstRow="1" bandRow="1">
                <a:tableStyleId>{5940675A-B579-460E-94D1-54222C63F5DA}</a:tableStyleId>
              </a:tblPr>
              <a:tblGrid>
                <a:gridCol w="3012141"/>
                <a:gridCol w="2859741"/>
                <a:gridCol w="2808194"/>
              </a:tblGrid>
              <a:tr h="360786">
                <a:tc>
                  <a:txBody>
                    <a:bodyPr/>
                    <a:lstStyle/>
                    <a:p>
                      <a:r>
                        <a:rPr lang="nl-NL" sz="800" dirty="0" smtClean="0"/>
                        <a:t>5 en 6 </a:t>
                      </a:r>
                      <a:endParaRPr lang="nl-NL" sz="800" dirty="0" smtClean="0">
                        <a:solidFill>
                          <a:srgbClr val="FF0000"/>
                        </a:solidFill>
                      </a:endParaRPr>
                    </a:p>
                    <a:p>
                      <a:r>
                        <a:rPr lang="nl-NL" sz="800" dirty="0" smtClean="0"/>
                        <a:t>Rachel Simon </a:t>
                      </a:r>
                      <a:r>
                        <a:rPr lang="nl-NL" sz="800" baseline="0" dirty="0" smtClean="0"/>
                        <a:t>Korper x David Meijer Wagenhuizen (35/</a:t>
                      </a:r>
                      <a:r>
                        <a:rPr lang="nl-NL" sz="800" baseline="0" dirty="0" smtClean="0">
                          <a:solidFill>
                            <a:srgbClr val="FF0000"/>
                          </a:solidFill>
                        </a:rPr>
                        <a:t>26</a:t>
                      </a:r>
                      <a:r>
                        <a:rPr lang="nl-NL" sz="800" baseline="0" dirty="0" smtClean="0"/>
                        <a:t>) </a:t>
                      </a:r>
                      <a:r>
                        <a:rPr lang="nl-NL" sz="800" baseline="0" dirty="0" smtClean="0">
                          <a:solidFill>
                            <a:srgbClr val="0070C0"/>
                          </a:solidFill>
                        </a:rPr>
                        <a:t>1</a:t>
                      </a:r>
                      <a:endParaRPr lang="nl-NL" sz="800" dirty="0">
                        <a:solidFill>
                          <a:srgbClr val="0070C0"/>
                        </a:solidFill>
                      </a:endParaRPr>
                    </a:p>
                  </a:txBody>
                  <a:tcPr>
                    <a:solidFill>
                      <a:schemeClr val="tx2">
                        <a:lumMod val="20000"/>
                        <a:lumOff val="80000"/>
                      </a:schemeClr>
                    </a:solidFill>
                  </a:tcPr>
                </a:tc>
                <a:tc>
                  <a:txBody>
                    <a:bodyPr/>
                    <a:lstStyle/>
                    <a:p>
                      <a:r>
                        <a:rPr lang="nl-NL" sz="800" dirty="0" smtClean="0"/>
                        <a:t>6 en 7 </a:t>
                      </a:r>
                    </a:p>
                    <a:p>
                      <a:r>
                        <a:rPr lang="nl-NL" sz="800" dirty="0" smtClean="0"/>
                        <a:t>(36/</a:t>
                      </a:r>
                      <a:r>
                        <a:rPr lang="nl-NL" sz="800" dirty="0" smtClean="0">
                          <a:solidFill>
                            <a:srgbClr val="FF0000"/>
                          </a:solidFill>
                        </a:rPr>
                        <a:t>24</a:t>
                      </a:r>
                      <a:r>
                        <a:rPr lang="nl-NL" sz="800" dirty="0" smtClean="0"/>
                        <a:t>) </a:t>
                      </a:r>
                      <a:r>
                        <a:rPr lang="nl-NL" sz="800" dirty="0" smtClean="0">
                          <a:solidFill>
                            <a:srgbClr val="0070C0"/>
                          </a:solidFill>
                        </a:rPr>
                        <a:t>5</a:t>
                      </a:r>
                      <a:endParaRPr lang="nl-NL" sz="800" dirty="0">
                        <a:solidFill>
                          <a:srgbClr val="0070C0"/>
                        </a:solidFill>
                      </a:endParaRPr>
                    </a:p>
                  </a:txBody>
                  <a:tcPr>
                    <a:solidFill>
                      <a:schemeClr val="tx2">
                        <a:lumMod val="20000"/>
                        <a:lumOff val="80000"/>
                      </a:schemeClr>
                    </a:solidFill>
                  </a:tcPr>
                </a:tc>
                <a:tc>
                  <a:txBody>
                    <a:bodyPr/>
                    <a:lstStyle/>
                    <a:p>
                      <a:r>
                        <a:rPr lang="nl-NL" sz="800" baseline="0" dirty="0" smtClean="0"/>
                        <a:t>6 en 7</a:t>
                      </a:r>
                    </a:p>
                    <a:p>
                      <a:r>
                        <a:rPr lang="nl-NL" sz="800" baseline="0" dirty="0" smtClean="0"/>
                        <a:t>(15/</a:t>
                      </a:r>
                      <a:r>
                        <a:rPr lang="nl-NL" sz="800" baseline="0" dirty="0" smtClean="0">
                          <a:solidFill>
                            <a:srgbClr val="FF0000"/>
                          </a:solidFill>
                        </a:rPr>
                        <a:t>8</a:t>
                      </a:r>
                      <a:r>
                        <a:rPr lang="nl-NL" sz="800" baseline="0" dirty="0" smtClean="0"/>
                        <a:t>) </a:t>
                      </a:r>
                      <a:r>
                        <a:rPr lang="nl-NL" sz="800" baseline="0" dirty="0" smtClean="0">
                          <a:solidFill>
                            <a:srgbClr val="0070C0"/>
                          </a:solidFill>
                        </a:rPr>
                        <a:t>3</a:t>
                      </a:r>
                      <a:endParaRPr lang="nl-NL" sz="800" dirty="0">
                        <a:solidFill>
                          <a:srgbClr val="0070C0"/>
                        </a:solidFill>
                      </a:endParaRPr>
                    </a:p>
                  </a:txBody>
                  <a:tcPr>
                    <a:solidFill>
                      <a:schemeClr val="tx2">
                        <a:lumMod val="20000"/>
                        <a:lumOff val="80000"/>
                      </a:schemeClr>
                    </a:solidFill>
                  </a:tcPr>
                </a:tc>
              </a:tr>
              <a:tr h="6214826">
                <a:tc>
                  <a:txBody>
                    <a:bodyPr/>
                    <a:lstStyle/>
                    <a:p>
                      <a:pPr marL="88900" indent="-88900">
                        <a:buFont typeface="Arial" pitchFamily="34" charset="0"/>
                        <a:buNone/>
                      </a:pPr>
                      <a:r>
                        <a:rPr lang="nl-NL" sz="800" kern="1200" dirty="0" smtClean="0">
                          <a:solidFill>
                            <a:schemeClr val="tx1"/>
                          </a:solidFill>
                          <a:latin typeface="+mn-lt"/>
                          <a:ea typeface="+mn-ea"/>
                          <a:cs typeface="+mn-cs"/>
                        </a:rPr>
                        <a:t>David</a:t>
                      </a:r>
                      <a:r>
                        <a:rPr lang="nl-NL" sz="800" kern="1200" baseline="0" dirty="0" smtClean="0">
                          <a:solidFill>
                            <a:schemeClr val="tx1"/>
                          </a:solidFill>
                          <a:latin typeface="+mn-lt"/>
                          <a:ea typeface="+mn-ea"/>
                          <a:cs typeface="+mn-cs"/>
                        </a:rPr>
                        <a:t> Wagenhuis</a:t>
                      </a:r>
                      <a:endParaRPr lang="nl-NL" sz="800" kern="1200" dirty="0" smtClean="0">
                        <a:solidFill>
                          <a:schemeClr val="tx1"/>
                        </a:solidFill>
                        <a:latin typeface="+mn-lt"/>
                        <a:ea typeface="+mn-ea"/>
                        <a:cs typeface="+mn-cs"/>
                      </a:endParaRPr>
                    </a:p>
                    <a:p>
                      <a:pPr marL="88900" indent="-88900">
                        <a:buFont typeface="Arial" pitchFamily="34" charset="0"/>
                        <a:buChar char="•"/>
                      </a:pPr>
                      <a:r>
                        <a:rPr lang="nl-NL" sz="800" kern="1200" dirty="0" smtClean="0">
                          <a:solidFill>
                            <a:schemeClr val="tx1"/>
                          </a:solidFill>
                          <a:latin typeface="+mn-lt"/>
                          <a:ea typeface="+mn-ea"/>
                          <a:cs typeface="+mn-cs"/>
                        </a:rPr>
                        <a:t>Rosa</a:t>
                      </a:r>
                      <a:r>
                        <a:rPr lang="nl-NL" sz="800" kern="1200" baseline="0" dirty="0" smtClean="0">
                          <a:solidFill>
                            <a:schemeClr val="tx1"/>
                          </a:solidFill>
                          <a:latin typeface="+mn-lt"/>
                          <a:ea typeface="+mn-ea"/>
                          <a:cs typeface="+mn-cs"/>
                        </a:rPr>
                        <a:t> Wagenhuis 5-3-1882/21-1-1921</a:t>
                      </a:r>
                      <a:endParaRPr lang="nl-NL" sz="800" kern="1200" dirty="0" smtClean="0">
                        <a:solidFill>
                          <a:schemeClr val="tx1"/>
                        </a:solidFill>
                        <a:latin typeface="+mn-lt"/>
                        <a:ea typeface="+mn-ea"/>
                        <a:cs typeface="+mn-cs"/>
                      </a:endParaRPr>
                    </a:p>
                    <a:p>
                      <a:pPr marL="88900" indent="-88900">
                        <a:buFont typeface="Arial" pitchFamily="34" charset="0"/>
                        <a:buChar char="•"/>
                      </a:pPr>
                      <a:r>
                        <a:rPr lang="nl-NL" sz="800" kern="1200" dirty="0" smtClean="0">
                          <a:solidFill>
                            <a:schemeClr val="tx1"/>
                          </a:solidFill>
                          <a:latin typeface="+mn-lt"/>
                          <a:ea typeface="+mn-ea"/>
                          <a:cs typeface="+mn-cs"/>
                        </a:rPr>
                        <a:t>Isaac</a:t>
                      </a:r>
                      <a:r>
                        <a:rPr lang="nl-NL" sz="800" kern="1200" baseline="0" dirty="0" smtClean="0">
                          <a:solidFill>
                            <a:schemeClr val="tx1"/>
                          </a:solidFill>
                          <a:latin typeface="+mn-lt"/>
                          <a:ea typeface="+mn-ea"/>
                          <a:cs typeface="+mn-cs"/>
                        </a:rPr>
                        <a:t> Wagenhuis 23-8-1883/13-11-1942 </a:t>
                      </a:r>
                      <a:r>
                        <a:rPr lang="nl-NL" sz="800" kern="1200" dirty="0" err="1" smtClean="0">
                          <a:solidFill>
                            <a:srgbClr val="FF0000"/>
                          </a:solidFill>
                          <a:latin typeface="+mn-lt"/>
                          <a:ea typeface="+mn-ea"/>
                          <a:cs typeface="+mn-cs"/>
                        </a:rPr>
                        <a:t>Auschwitz</a:t>
                      </a:r>
                      <a:endParaRPr lang="nl-NL" sz="800" kern="1200" dirty="0" smtClean="0">
                        <a:solidFill>
                          <a:srgbClr val="FF0000"/>
                        </a:solidFill>
                        <a:latin typeface="+mn-lt"/>
                        <a:ea typeface="+mn-ea"/>
                        <a:cs typeface="+mn-cs"/>
                      </a:endParaRPr>
                    </a:p>
                    <a:p>
                      <a:pPr marL="88900" indent="-88900">
                        <a:buFont typeface="Arial" pitchFamily="34" charset="0"/>
                        <a:buChar char="•"/>
                      </a:pPr>
                      <a:r>
                        <a:rPr lang="nl-NL" sz="800" kern="1200" dirty="0" smtClean="0">
                          <a:solidFill>
                            <a:schemeClr val="tx1"/>
                          </a:solidFill>
                          <a:latin typeface="+mn-lt"/>
                          <a:ea typeface="+mn-ea"/>
                          <a:cs typeface="+mn-cs"/>
                        </a:rPr>
                        <a:t>Benjamin</a:t>
                      </a:r>
                      <a:r>
                        <a:rPr lang="nl-NL" sz="800" kern="1200" baseline="0" dirty="0" smtClean="0">
                          <a:solidFill>
                            <a:schemeClr val="tx1"/>
                          </a:solidFill>
                          <a:latin typeface="+mn-lt"/>
                          <a:ea typeface="+mn-ea"/>
                          <a:cs typeface="+mn-cs"/>
                        </a:rPr>
                        <a:t> Wagenhuis 23-7-1887/5-10-1942 </a:t>
                      </a:r>
                      <a:r>
                        <a:rPr lang="nl-NL" sz="800" kern="1200" dirty="0" err="1" smtClean="0">
                          <a:solidFill>
                            <a:srgbClr val="FF0000"/>
                          </a:solidFill>
                          <a:latin typeface="+mn-lt"/>
                          <a:ea typeface="+mn-ea"/>
                          <a:cs typeface="+mn-cs"/>
                        </a:rPr>
                        <a:t>Auschwitz</a:t>
                      </a:r>
                      <a:endParaRPr lang="nl-NL" sz="800" kern="1200" dirty="0" smtClean="0">
                        <a:solidFill>
                          <a:srgbClr val="FF0000"/>
                        </a:solidFill>
                        <a:latin typeface="+mn-lt"/>
                        <a:ea typeface="+mn-ea"/>
                        <a:cs typeface="+mn-cs"/>
                      </a:endParaRPr>
                    </a:p>
                    <a:p>
                      <a:pPr marL="88900" indent="-88900">
                        <a:buFont typeface="Arial" pitchFamily="34" charset="0"/>
                        <a:buChar char="•"/>
                      </a:pPr>
                      <a:r>
                        <a:rPr lang="nl-NL" sz="800" kern="1200" dirty="0" smtClean="0">
                          <a:solidFill>
                            <a:schemeClr val="tx1"/>
                          </a:solidFill>
                          <a:latin typeface="+mn-lt"/>
                          <a:ea typeface="+mn-ea"/>
                          <a:cs typeface="+mn-cs"/>
                        </a:rPr>
                        <a:t>Philip Wagenhuis 8-8-1889/13-11-1942 </a:t>
                      </a:r>
                      <a:r>
                        <a:rPr lang="nl-NL" sz="800" kern="1200" dirty="0" err="1" smtClean="0">
                          <a:solidFill>
                            <a:srgbClr val="FF0000"/>
                          </a:solidFill>
                          <a:latin typeface="+mn-lt"/>
                          <a:ea typeface="+mn-ea"/>
                          <a:cs typeface="+mn-cs"/>
                        </a:rPr>
                        <a:t>Auschwitz</a:t>
                      </a:r>
                      <a:endParaRPr lang="nl-NL" sz="800" kern="1200" dirty="0" smtClean="0">
                        <a:solidFill>
                          <a:srgbClr val="FF0000"/>
                        </a:solidFill>
                        <a:latin typeface="+mn-lt"/>
                        <a:ea typeface="+mn-ea"/>
                        <a:cs typeface="+mn-cs"/>
                      </a:endParaRPr>
                    </a:p>
                    <a:p>
                      <a:pPr marL="88900" indent="-88900">
                        <a:buFont typeface="Arial" pitchFamily="34" charset="0"/>
                        <a:buChar char="•"/>
                      </a:pPr>
                      <a:r>
                        <a:rPr lang="nl-NL" sz="800" kern="1200" dirty="0" smtClean="0">
                          <a:solidFill>
                            <a:schemeClr val="tx1"/>
                          </a:solidFill>
                          <a:latin typeface="+mn-lt"/>
                          <a:ea typeface="+mn-ea"/>
                          <a:cs typeface="+mn-cs"/>
                        </a:rPr>
                        <a:t>Jetje</a:t>
                      </a:r>
                      <a:r>
                        <a:rPr lang="nl-NL" sz="800" kern="1200" baseline="0" dirty="0" smtClean="0">
                          <a:solidFill>
                            <a:schemeClr val="tx1"/>
                          </a:solidFill>
                          <a:latin typeface="+mn-lt"/>
                          <a:ea typeface="+mn-ea"/>
                          <a:cs typeface="+mn-cs"/>
                        </a:rPr>
                        <a:t> Wagenhuis 8-6-1893/..</a:t>
                      </a:r>
                      <a:endParaRPr lang="nl-NL" sz="800" kern="1200" dirty="0" smtClean="0">
                        <a:solidFill>
                          <a:schemeClr val="tx1"/>
                        </a:solidFill>
                        <a:latin typeface="+mn-lt"/>
                        <a:ea typeface="+mn-ea"/>
                        <a:cs typeface="+mn-cs"/>
                      </a:endParaRPr>
                    </a:p>
                    <a:p>
                      <a:pPr marL="88900" indent="-88900">
                        <a:buFont typeface="Arial" pitchFamily="34" charset="0"/>
                        <a:buChar char="•"/>
                      </a:pPr>
                      <a:r>
                        <a:rPr lang="nl-NL" sz="800" kern="1200" dirty="0" smtClean="0">
                          <a:solidFill>
                            <a:schemeClr val="tx1"/>
                          </a:solidFill>
                          <a:latin typeface="+mn-lt"/>
                          <a:ea typeface="+mn-ea"/>
                          <a:cs typeface="+mn-cs"/>
                        </a:rPr>
                        <a:t>Juda</a:t>
                      </a:r>
                      <a:r>
                        <a:rPr lang="nl-NL" sz="800" kern="1200" baseline="0" dirty="0" smtClean="0">
                          <a:solidFill>
                            <a:schemeClr val="tx1"/>
                          </a:solidFill>
                          <a:latin typeface="+mn-lt"/>
                          <a:ea typeface="+mn-ea"/>
                          <a:cs typeface="+mn-cs"/>
                        </a:rPr>
                        <a:t> Wagenhuis 25-5-1893/31-3-1944 </a:t>
                      </a:r>
                      <a:r>
                        <a:rPr lang="nl-NL" sz="800" kern="1200" dirty="0" err="1" smtClean="0">
                          <a:solidFill>
                            <a:srgbClr val="FF0000"/>
                          </a:solidFill>
                          <a:latin typeface="+mn-lt"/>
                          <a:ea typeface="+mn-ea"/>
                          <a:cs typeface="+mn-cs"/>
                        </a:rPr>
                        <a:t>Midden-Europa</a:t>
                      </a:r>
                      <a:endParaRPr lang="nl-NL" sz="800" kern="1200" dirty="0" smtClean="0">
                        <a:solidFill>
                          <a:srgbClr val="FF0000"/>
                        </a:solidFill>
                        <a:latin typeface="+mn-lt"/>
                        <a:ea typeface="+mn-ea"/>
                        <a:cs typeface="+mn-cs"/>
                      </a:endParaRPr>
                    </a:p>
                    <a:p>
                      <a:pPr marL="88900" indent="-88900">
                        <a:buFont typeface="Arial" pitchFamily="34" charset="0"/>
                        <a:buChar char="•"/>
                      </a:pPr>
                      <a:r>
                        <a:rPr lang="nl-NL" sz="800" kern="1200" dirty="0" smtClean="0">
                          <a:solidFill>
                            <a:schemeClr val="tx1"/>
                          </a:solidFill>
                          <a:latin typeface="+mn-lt"/>
                          <a:ea typeface="+mn-ea"/>
                          <a:cs typeface="+mn-cs"/>
                        </a:rPr>
                        <a:t>Meijer</a:t>
                      </a:r>
                      <a:r>
                        <a:rPr lang="nl-NL" sz="800" kern="1200" baseline="0" dirty="0" smtClean="0">
                          <a:solidFill>
                            <a:schemeClr val="tx1"/>
                          </a:solidFill>
                          <a:latin typeface="+mn-lt"/>
                          <a:ea typeface="+mn-ea"/>
                          <a:cs typeface="+mn-cs"/>
                        </a:rPr>
                        <a:t> Wagenhuis 27-6-1895/30-9-1942 </a:t>
                      </a:r>
                      <a:r>
                        <a:rPr lang="nl-NL" sz="800" kern="1200" dirty="0" err="1" smtClean="0">
                          <a:solidFill>
                            <a:srgbClr val="FF0000"/>
                          </a:solidFill>
                          <a:latin typeface="+mn-lt"/>
                          <a:ea typeface="+mn-ea"/>
                          <a:cs typeface="+mn-cs"/>
                        </a:rPr>
                        <a:t>Auschwitz</a:t>
                      </a:r>
                      <a:endParaRPr lang="nl-NL" sz="800" kern="1200" dirty="0" smtClean="0">
                        <a:solidFill>
                          <a:srgbClr val="FF0000"/>
                        </a:solidFill>
                        <a:latin typeface="+mn-lt"/>
                        <a:ea typeface="+mn-ea"/>
                        <a:cs typeface="+mn-cs"/>
                      </a:endParaRPr>
                    </a:p>
                    <a:p>
                      <a:pPr marL="88900" indent="-88900">
                        <a:buFont typeface="Arial" pitchFamily="34" charset="0"/>
                        <a:buChar char="•"/>
                      </a:pPr>
                      <a:r>
                        <a:rPr lang="nl-NL" sz="800" kern="1200" dirty="0" smtClean="0">
                          <a:solidFill>
                            <a:schemeClr val="tx1"/>
                          </a:solidFill>
                          <a:latin typeface="+mn-lt"/>
                          <a:ea typeface="+mn-ea"/>
                          <a:cs typeface="+mn-cs"/>
                        </a:rPr>
                        <a:t>Rachel</a:t>
                      </a:r>
                      <a:r>
                        <a:rPr lang="nl-NL" sz="800" kern="1200" baseline="0" dirty="0" smtClean="0">
                          <a:solidFill>
                            <a:schemeClr val="tx1"/>
                          </a:solidFill>
                          <a:latin typeface="+mn-lt"/>
                          <a:ea typeface="+mn-ea"/>
                          <a:cs typeface="+mn-cs"/>
                        </a:rPr>
                        <a:t> Wagenhuis 29-7-1897/..</a:t>
                      </a:r>
                      <a:endParaRPr lang="nl-NL" sz="800" kern="1200" dirty="0" smtClean="0">
                        <a:solidFill>
                          <a:schemeClr val="tx1"/>
                        </a:solidFill>
                        <a:latin typeface="+mn-lt"/>
                        <a:ea typeface="+mn-ea"/>
                        <a:cs typeface="+mn-cs"/>
                      </a:endParaRPr>
                    </a:p>
                    <a:p>
                      <a:pPr marL="88900" indent="-88900">
                        <a:buFont typeface="Arial" pitchFamily="34" charset="0"/>
                        <a:buChar char="•"/>
                      </a:pPr>
                      <a:r>
                        <a:rPr lang="nl-NL" sz="800" kern="1200" dirty="0" smtClean="0">
                          <a:solidFill>
                            <a:srgbClr val="0070C0"/>
                          </a:solidFill>
                          <a:latin typeface="+mn-lt"/>
                          <a:ea typeface="+mn-ea"/>
                          <a:cs typeface="+mn-cs"/>
                        </a:rPr>
                        <a:t>Levie Wagenhuis 20-11-1900/23-8-1976</a:t>
                      </a:r>
                    </a:p>
                    <a:p>
                      <a:pPr marL="88900" indent="-88900">
                        <a:buFont typeface="Arial" pitchFamily="34" charset="0"/>
                        <a:buNone/>
                      </a:pPr>
                      <a:r>
                        <a:rPr lang="nl-NL" sz="800" kern="1200" dirty="0" smtClean="0">
                          <a:solidFill>
                            <a:schemeClr val="tx1"/>
                          </a:solidFill>
                          <a:latin typeface="+mn-lt"/>
                          <a:ea typeface="+mn-ea"/>
                          <a:cs typeface="+mn-cs"/>
                        </a:rPr>
                        <a:t>Juda</a:t>
                      </a:r>
                      <a:r>
                        <a:rPr lang="nl-NL" sz="800" kern="1200" baseline="0" dirty="0" smtClean="0">
                          <a:solidFill>
                            <a:schemeClr val="tx1"/>
                          </a:solidFill>
                          <a:latin typeface="+mn-lt"/>
                          <a:ea typeface="+mn-ea"/>
                          <a:cs typeface="+mn-cs"/>
                        </a:rPr>
                        <a:t> </a:t>
                      </a:r>
                      <a:r>
                        <a:rPr lang="nl-NL" sz="800" kern="1200" baseline="0" dirty="0" err="1" smtClean="0">
                          <a:solidFill>
                            <a:schemeClr val="tx1"/>
                          </a:solidFill>
                          <a:latin typeface="+mn-lt"/>
                          <a:ea typeface="+mn-ea"/>
                          <a:cs typeface="+mn-cs"/>
                        </a:rPr>
                        <a:t>Wagenhuijzen</a:t>
                      </a:r>
                      <a:endParaRPr lang="nl-NL" sz="800" kern="1200" dirty="0" smtClean="0">
                        <a:solidFill>
                          <a:schemeClr val="tx1"/>
                        </a:solidFill>
                        <a:latin typeface="+mn-lt"/>
                        <a:ea typeface="+mn-ea"/>
                        <a:cs typeface="+mn-cs"/>
                      </a:endParaRPr>
                    </a:p>
                    <a:p>
                      <a:pPr marL="88900" indent="-88900">
                        <a:buFont typeface="Arial" pitchFamily="34" charset="0"/>
                        <a:buChar char="•"/>
                      </a:pPr>
                      <a:r>
                        <a:rPr lang="nl-NL" sz="800" kern="1200" dirty="0" smtClean="0">
                          <a:solidFill>
                            <a:schemeClr val="tx1"/>
                          </a:solidFill>
                          <a:latin typeface="+mn-lt"/>
                          <a:ea typeface="+mn-ea"/>
                          <a:cs typeface="+mn-cs"/>
                        </a:rPr>
                        <a:t>Kaatje</a:t>
                      </a:r>
                      <a:r>
                        <a:rPr lang="nl-NL" sz="800" kern="1200" baseline="0" dirty="0" smtClean="0">
                          <a:solidFill>
                            <a:schemeClr val="tx1"/>
                          </a:solidFill>
                          <a:latin typeface="+mn-lt"/>
                          <a:ea typeface="+mn-ea"/>
                          <a:cs typeface="+mn-cs"/>
                        </a:rPr>
                        <a:t> Wagenhuis 10-2-1885/31-3-1944 </a:t>
                      </a:r>
                      <a:r>
                        <a:rPr lang="nl-NL" sz="800" kern="1200" dirty="0" err="1" smtClean="0">
                          <a:solidFill>
                            <a:srgbClr val="FF0000"/>
                          </a:solidFill>
                          <a:latin typeface="+mn-lt"/>
                          <a:ea typeface="+mn-ea"/>
                          <a:cs typeface="+mn-cs"/>
                        </a:rPr>
                        <a:t>Midden-Europa</a:t>
                      </a:r>
                      <a:endParaRPr lang="nl-NL" sz="800" kern="1200" dirty="0" smtClean="0">
                        <a:solidFill>
                          <a:schemeClr val="tx1"/>
                        </a:solidFill>
                        <a:latin typeface="+mn-lt"/>
                        <a:ea typeface="+mn-ea"/>
                        <a:cs typeface="+mn-cs"/>
                      </a:endParaRPr>
                    </a:p>
                    <a:p>
                      <a:pPr marL="88900" indent="-88900">
                        <a:buFont typeface="Arial" pitchFamily="34" charset="0"/>
                        <a:buChar char="•"/>
                      </a:pPr>
                      <a:r>
                        <a:rPr lang="nl-NL" sz="800" kern="1200" dirty="0" smtClean="0">
                          <a:solidFill>
                            <a:schemeClr val="tx1"/>
                          </a:solidFill>
                          <a:latin typeface="+mn-lt"/>
                          <a:ea typeface="+mn-ea"/>
                          <a:cs typeface="+mn-cs"/>
                        </a:rPr>
                        <a:t>Klaartje </a:t>
                      </a:r>
                      <a:r>
                        <a:rPr lang="nl-NL" sz="800" kern="1200" baseline="0" dirty="0" smtClean="0">
                          <a:solidFill>
                            <a:schemeClr val="tx1"/>
                          </a:solidFill>
                          <a:latin typeface="+mn-lt"/>
                          <a:ea typeface="+mn-ea"/>
                          <a:cs typeface="+mn-cs"/>
                        </a:rPr>
                        <a:t>Wagenhuis 1-8-1886/.1-9-1942 </a:t>
                      </a:r>
                      <a:r>
                        <a:rPr lang="nl-NL" sz="800" kern="1200" baseline="0" dirty="0" err="1" smtClean="0">
                          <a:solidFill>
                            <a:srgbClr val="FF0000"/>
                          </a:solidFill>
                          <a:latin typeface="+mn-lt"/>
                          <a:ea typeface="+mn-ea"/>
                          <a:cs typeface="+mn-cs"/>
                        </a:rPr>
                        <a:t>Auschwitz</a:t>
                      </a:r>
                      <a:endParaRPr lang="nl-NL" sz="800" kern="1200" dirty="0" smtClean="0">
                        <a:solidFill>
                          <a:srgbClr val="FF0000"/>
                        </a:solidFill>
                        <a:latin typeface="+mn-lt"/>
                        <a:ea typeface="+mn-ea"/>
                        <a:cs typeface="+mn-cs"/>
                      </a:endParaRPr>
                    </a:p>
                    <a:p>
                      <a:pPr marL="88900" indent="-88900">
                        <a:buFont typeface="Arial" pitchFamily="34" charset="0"/>
                        <a:buChar char="•"/>
                      </a:pPr>
                      <a:r>
                        <a:rPr lang="nl-NL" sz="800" kern="1200" dirty="0" err="1" smtClean="0">
                          <a:solidFill>
                            <a:schemeClr val="tx1"/>
                          </a:solidFill>
                          <a:latin typeface="+mn-lt"/>
                          <a:ea typeface="+mn-ea"/>
                          <a:cs typeface="+mn-cs"/>
                        </a:rPr>
                        <a:t>Leentje</a:t>
                      </a:r>
                      <a:r>
                        <a:rPr lang="nl-NL" sz="800" kern="1200" dirty="0" smtClean="0">
                          <a:solidFill>
                            <a:schemeClr val="tx1"/>
                          </a:solidFill>
                          <a:latin typeface="+mn-lt"/>
                          <a:ea typeface="+mn-ea"/>
                          <a:cs typeface="+mn-cs"/>
                        </a:rPr>
                        <a:t> </a:t>
                      </a:r>
                      <a:r>
                        <a:rPr lang="nl-NL" sz="800" kern="1200" baseline="0" dirty="0" smtClean="0">
                          <a:solidFill>
                            <a:schemeClr val="tx1"/>
                          </a:solidFill>
                          <a:latin typeface="+mn-lt"/>
                          <a:ea typeface="+mn-ea"/>
                          <a:cs typeface="+mn-cs"/>
                        </a:rPr>
                        <a:t>Wagenhuis 7-9-1888/10-9-1942 </a:t>
                      </a:r>
                      <a:r>
                        <a:rPr lang="nl-NL" sz="800" kern="1200" baseline="0" dirty="0" err="1" smtClean="0">
                          <a:solidFill>
                            <a:srgbClr val="FF0000"/>
                          </a:solidFill>
                          <a:latin typeface="+mn-lt"/>
                          <a:ea typeface="+mn-ea"/>
                          <a:cs typeface="+mn-cs"/>
                        </a:rPr>
                        <a:t>Auschwitz</a:t>
                      </a:r>
                      <a:endParaRPr lang="nl-NL" sz="800" kern="1200" dirty="0" smtClean="0">
                        <a:solidFill>
                          <a:srgbClr val="FF0000"/>
                        </a:solidFill>
                        <a:latin typeface="+mn-lt"/>
                        <a:ea typeface="+mn-ea"/>
                        <a:cs typeface="+mn-cs"/>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kern="1200" dirty="0" smtClean="0">
                          <a:solidFill>
                            <a:schemeClr val="tx1"/>
                          </a:solidFill>
                          <a:latin typeface="+mn-lt"/>
                          <a:ea typeface="+mn-ea"/>
                          <a:cs typeface="+mn-cs"/>
                        </a:rPr>
                        <a:t>Abraham </a:t>
                      </a:r>
                      <a:r>
                        <a:rPr lang="nl-NL" sz="800" kern="1200" baseline="0" dirty="0" smtClean="0">
                          <a:solidFill>
                            <a:schemeClr val="tx1"/>
                          </a:solidFill>
                          <a:latin typeface="+mn-lt"/>
                          <a:ea typeface="+mn-ea"/>
                          <a:cs typeface="+mn-cs"/>
                        </a:rPr>
                        <a:t>Wagenhuis 12-9-1890/22-10-1943 </a:t>
                      </a:r>
                      <a:r>
                        <a:rPr lang="nl-NL" sz="800" kern="1200" baseline="0" dirty="0" err="1" smtClean="0">
                          <a:solidFill>
                            <a:srgbClr val="FF0000"/>
                          </a:solidFill>
                          <a:latin typeface="+mn-lt"/>
                          <a:ea typeface="+mn-ea"/>
                          <a:cs typeface="+mn-cs"/>
                        </a:rPr>
                        <a:t>Auschwitz</a:t>
                      </a:r>
                      <a:endParaRPr lang="nl-NL" sz="800" kern="1200" dirty="0" smtClean="0">
                        <a:solidFill>
                          <a:srgbClr val="FF0000"/>
                        </a:solidFill>
                        <a:latin typeface="+mn-lt"/>
                        <a:ea typeface="+mn-ea"/>
                        <a:cs typeface="+mn-cs"/>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kern="1200" dirty="0" smtClean="0">
                          <a:solidFill>
                            <a:schemeClr val="tx1"/>
                          </a:solidFill>
                          <a:latin typeface="+mn-lt"/>
                          <a:ea typeface="+mn-ea"/>
                          <a:cs typeface="+mn-cs"/>
                        </a:rPr>
                        <a:t>Philip </a:t>
                      </a:r>
                      <a:r>
                        <a:rPr lang="nl-NL" sz="800" kern="1200" baseline="0" dirty="0" smtClean="0">
                          <a:solidFill>
                            <a:schemeClr val="tx1"/>
                          </a:solidFill>
                          <a:latin typeface="+mn-lt"/>
                          <a:ea typeface="+mn-ea"/>
                          <a:cs typeface="+mn-cs"/>
                        </a:rPr>
                        <a:t>Wagenhuis 26-5-1890/1-10-1892</a:t>
                      </a:r>
                      <a:endParaRPr lang="nl-NL" sz="800" kern="1200" dirty="0" smtClean="0">
                        <a:solidFill>
                          <a:schemeClr val="tx1"/>
                        </a:solidFill>
                        <a:latin typeface="+mn-lt"/>
                        <a:ea typeface="+mn-ea"/>
                        <a:cs typeface="+mn-cs"/>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kern="1200" dirty="0" smtClean="0">
                          <a:solidFill>
                            <a:schemeClr val="tx1"/>
                          </a:solidFill>
                          <a:latin typeface="+mn-lt"/>
                          <a:ea typeface="+mn-ea"/>
                          <a:cs typeface="+mn-cs"/>
                        </a:rPr>
                        <a:t>Salomon </a:t>
                      </a:r>
                      <a:r>
                        <a:rPr lang="nl-NL" sz="800" kern="1200" baseline="0" dirty="0" smtClean="0">
                          <a:solidFill>
                            <a:schemeClr val="tx1"/>
                          </a:solidFill>
                          <a:latin typeface="+mn-lt"/>
                          <a:ea typeface="+mn-ea"/>
                          <a:cs typeface="+mn-cs"/>
                        </a:rPr>
                        <a:t>Wagenhuis 14-8-1893/3-8-1943 </a:t>
                      </a:r>
                      <a:r>
                        <a:rPr lang="nl-NL" sz="800" kern="1200" baseline="0" dirty="0" err="1" smtClean="0">
                          <a:solidFill>
                            <a:srgbClr val="FF0000"/>
                          </a:solidFill>
                          <a:latin typeface="+mn-lt"/>
                          <a:ea typeface="+mn-ea"/>
                          <a:cs typeface="+mn-cs"/>
                        </a:rPr>
                        <a:t>Auschwitz</a:t>
                      </a:r>
                      <a:endParaRPr lang="nl-NL" sz="800" kern="1200" dirty="0" smtClean="0">
                        <a:solidFill>
                          <a:srgbClr val="FF0000"/>
                        </a:solidFill>
                        <a:latin typeface="+mn-lt"/>
                        <a:ea typeface="+mn-ea"/>
                        <a:cs typeface="+mn-cs"/>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kern="1200" dirty="0" smtClean="0">
                          <a:solidFill>
                            <a:schemeClr val="tx1"/>
                          </a:solidFill>
                          <a:latin typeface="+mn-lt"/>
                          <a:ea typeface="+mn-ea"/>
                          <a:cs typeface="+mn-cs"/>
                        </a:rPr>
                        <a:t>Philip </a:t>
                      </a:r>
                      <a:r>
                        <a:rPr lang="nl-NL" sz="800" kern="1200" baseline="0" dirty="0" smtClean="0">
                          <a:solidFill>
                            <a:schemeClr val="tx1"/>
                          </a:solidFill>
                          <a:latin typeface="+mn-lt"/>
                          <a:ea typeface="+mn-ea"/>
                          <a:cs typeface="+mn-cs"/>
                        </a:rPr>
                        <a:t>Wagenhuis 12-9-1896/16-7-1943 </a:t>
                      </a:r>
                      <a:r>
                        <a:rPr lang="nl-NL" sz="800" kern="1200" baseline="0" dirty="0" smtClean="0">
                          <a:solidFill>
                            <a:srgbClr val="FF0000"/>
                          </a:solidFill>
                          <a:latin typeface="+mn-lt"/>
                          <a:ea typeface="+mn-ea"/>
                          <a:cs typeface="+mn-cs"/>
                        </a:rPr>
                        <a:t>Sobibor</a:t>
                      </a:r>
                      <a:endParaRPr lang="nl-NL" sz="800" kern="1200" dirty="0" smtClean="0">
                        <a:solidFill>
                          <a:srgbClr val="FF0000"/>
                        </a:solidFill>
                        <a:latin typeface="+mn-lt"/>
                        <a:ea typeface="+mn-ea"/>
                        <a:cs typeface="+mn-cs"/>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kern="1200" dirty="0" smtClean="0">
                          <a:solidFill>
                            <a:schemeClr val="tx1"/>
                          </a:solidFill>
                          <a:latin typeface="+mn-lt"/>
                          <a:ea typeface="+mn-ea"/>
                          <a:cs typeface="+mn-cs"/>
                        </a:rPr>
                        <a:t>Mietje </a:t>
                      </a:r>
                      <a:r>
                        <a:rPr lang="nl-NL" sz="800" kern="1200" baseline="0" dirty="0" smtClean="0">
                          <a:solidFill>
                            <a:schemeClr val="tx1"/>
                          </a:solidFill>
                          <a:latin typeface="+mn-lt"/>
                          <a:ea typeface="+mn-ea"/>
                          <a:cs typeface="+mn-cs"/>
                        </a:rPr>
                        <a:t>Wagenhuis 10-12-1898/4-6-1943 </a:t>
                      </a:r>
                      <a:r>
                        <a:rPr lang="nl-NL" sz="800" kern="1200" baseline="0" dirty="0" smtClean="0">
                          <a:solidFill>
                            <a:srgbClr val="FF0000"/>
                          </a:solidFill>
                          <a:latin typeface="+mn-lt"/>
                          <a:ea typeface="+mn-ea"/>
                          <a:cs typeface="+mn-cs"/>
                        </a:rPr>
                        <a:t>Sobibor</a:t>
                      </a:r>
                    </a:p>
                    <a:p>
                      <a:pPr marL="88900" indent="-88900">
                        <a:buFont typeface="Arial" pitchFamily="34" charset="0"/>
                        <a:buNone/>
                      </a:pPr>
                      <a:r>
                        <a:rPr lang="nl-NL" sz="800" kern="1200" dirty="0" err="1" smtClean="0">
                          <a:solidFill>
                            <a:schemeClr val="tx1"/>
                          </a:solidFill>
                          <a:latin typeface="+mn-lt"/>
                          <a:ea typeface="+mn-ea"/>
                          <a:cs typeface="+mn-cs"/>
                        </a:rPr>
                        <a:t>Fijtje</a:t>
                      </a:r>
                      <a:r>
                        <a:rPr lang="nl-NL" sz="800" kern="1200" baseline="0" dirty="0" smtClean="0">
                          <a:solidFill>
                            <a:schemeClr val="tx1"/>
                          </a:solidFill>
                          <a:latin typeface="+mn-lt"/>
                          <a:ea typeface="+mn-ea"/>
                          <a:cs typeface="+mn-cs"/>
                        </a:rPr>
                        <a:t> </a:t>
                      </a:r>
                      <a:r>
                        <a:rPr lang="nl-NL" sz="800" kern="1200" baseline="0" dirty="0" err="1" smtClean="0">
                          <a:solidFill>
                            <a:schemeClr val="tx1"/>
                          </a:solidFill>
                          <a:latin typeface="+mn-lt"/>
                          <a:ea typeface="+mn-ea"/>
                          <a:cs typeface="+mn-cs"/>
                        </a:rPr>
                        <a:t>Wagenhuijzen</a:t>
                      </a:r>
                      <a:endParaRPr lang="nl-NL" sz="800" kern="1200" dirty="0" smtClean="0">
                        <a:solidFill>
                          <a:schemeClr val="tx1"/>
                        </a:solidFill>
                        <a:latin typeface="+mn-lt"/>
                        <a:ea typeface="+mn-ea"/>
                        <a:cs typeface="+mn-cs"/>
                      </a:endParaRPr>
                    </a:p>
                    <a:p>
                      <a:pPr marL="88900" indent="-88900">
                        <a:buFont typeface="Arial" pitchFamily="34" charset="0"/>
                        <a:buChar char="•"/>
                      </a:pPr>
                      <a:r>
                        <a:rPr lang="nl-NL" sz="800" kern="1200" dirty="0" smtClean="0">
                          <a:solidFill>
                            <a:schemeClr val="tx1"/>
                          </a:solidFill>
                          <a:latin typeface="+mn-lt"/>
                          <a:ea typeface="+mn-ea"/>
                          <a:cs typeface="+mn-cs"/>
                        </a:rPr>
                        <a:t>David</a:t>
                      </a:r>
                      <a:r>
                        <a:rPr lang="nl-NL" sz="800" kern="1200" baseline="0" dirty="0" smtClean="0">
                          <a:solidFill>
                            <a:schemeClr val="tx1"/>
                          </a:solidFill>
                          <a:latin typeface="+mn-lt"/>
                          <a:ea typeface="+mn-ea"/>
                          <a:cs typeface="+mn-cs"/>
                        </a:rPr>
                        <a:t> Wagenhuis 27-11-1886/5-2-1943 </a:t>
                      </a:r>
                      <a:r>
                        <a:rPr lang="nl-NL" sz="800" kern="1200" baseline="0" dirty="0" err="1" smtClean="0">
                          <a:solidFill>
                            <a:srgbClr val="FF0000"/>
                          </a:solidFill>
                          <a:latin typeface="+mn-lt"/>
                          <a:ea typeface="+mn-ea"/>
                          <a:cs typeface="+mn-cs"/>
                        </a:rPr>
                        <a:t>Auschwitz</a:t>
                      </a:r>
                      <a:endParaRPr lang="nl-NL" sz="800" kern="1200" dirty="0" smtClean="0">
                        <a:solidFill>
                          <a:srgbClr val="FF0000"/>
                        </a:solidFill>
                        <a:latin typeface="+mn-lt"/>
                        <a:ea typeface="+mn-ea"/>
                        <a:cs typeface="+mn-cs"/>
                      </a:endParaRPr>
                    </a:p>
                    <a:p>
                      <a:pPr marL="88900" indent="-88900">
                        <a:buFont typeface="Arial" pitchFamily="34" charset="0"/>
                        <a:buNone/>
                      </a:pPr>
                      <a:r>
                        <a:rPr lang="nl-NL" sz="800" kern="1200" dirty="0" smtClean="0">
                          <a:solidFill>
                            <a:schemeClr val="tx1"/>
                          </a:solidFill>
                          <a:latin typeface="+mn-lt"/>
                          <a:ea typeface="+mn-ea"/>
                          <a:cs typeface="+mn-cs"/>
                        </a:rPr>
                        <a:t>Meijer</a:t>
                      </a:r>
                      <a:r>
                        <a:rPr lang="nl-NL" sz="800" kern="1200" baseline="0" dirty="0" smtClean="0">
                          <a:solidFill>
                            <a:schemeClr val="tx1"/>
                          </a:solidFill>
                          <a:latin typeface="+mn-lt"/>
                          <a:ea typeface="+mn-ea"/>
                          <a:cs typeface="+mn-cs"/>
                        </a:rPr>
                        <a:t> Wagenhuizen</a:t>
                      </a:r>
                      <a:endParaRPr lang="nl-NL" sz="800" kern="1200" dirty="0" smtClean="0">
                        <a:solidFill>
                          <a:schemeClr val="tx1"/>
                        </a:solidFill>
                        <a:latin typeface="+mn-lt"/>
                        <a:ea typeface="+mn-ea"/>
                        <a:cs typeface="+mn-cs"/>
                      </a:endParaRPr>
                    </a:p>
                    <a:p>
                      <a:pPr marL="88900" indent="-88900">
                        <a:buFont typeface="Arial" pitchFamily="34" charset="0"/>
                        <a:buChar char="•"/>
                      </a:pPr>
                      <a:r>
                        <a:rPr lang="nl-NL" sz="800" kern="1200" dirty="0" smtClean="0">
                          <a:solidFill>
                            <a:schemeClr val="tx1"/>
                          </a:solidFill>
                          <a:latin typeface="+mn-lt"/>
                          <a:ea typeface="+mn-ea"/>
                          <a:cs typeface="+mn-cs"/>
                        </a:rPr>
                        <a:t>Samuel Wagenhuis 27-4-1891/11-6-1943 </a:t>
                      </a:r>
                      <a:r>
                        <a:rPr lang="nl-NL" sz="800" kern="1200" baseline="0" dirty="0" smtClean="0">
                          <a:solidFill>
                            <a:srgbClr val="FF0000"/>
                          </a:solidFill>
                          <a:latin typeface="+mn-lt"/>
                          <a:ea typeface="+mn-ea"/>
                          <a:cs typeface="+mn-cs"/>
                        </a:rPr>
                        <a:t>Sobibor</a:t>
                      </a:r>
                    </a:p>
                    <a:p>
                      <a:pPr marL="88900" indent="-88900">
                        <a:buFont typeface="Arial" pitchFamily="34" charset="0"/>
                        <a:buChar char="•"/>
                      </a:pPr>
                      <a:r>
                        <a:rPr lang="nl-NL" sz="800" kern="1200" dirty="0" smtClean="0">
                          <a:solidFill>
                            <a:schemeClr val="tx1"/>
                          </a:solidFill>
                          <a:latin typeface="+mn-lt"/>
                          <a:ea typeface="+mn-ea"/>
                          <a:cs typeface="+mn-cs"/>
                        </a:rPr>
                        <a:t>Philip Wagenhuis 11-5-1892/31-7-1892</a:t>
                      </a:r>
                    </a:p>
                    <a:p>
                      <a:pPr marL="88900" indent="-88900">
                        <a:buFont typeface="Arial" pitchFamily="34" charset="0"/>
                        <a:buChar char="•"/>
                      </a:pPr>
                      <a:r>
                        <a:rPr lang="nl-NL" sz="800" kern="1200" dirty="0" smtClean="0">
                          <a:solidFill>
                            <a:schemeClr val="tx1"/>
                          </a:solidFill>
                          <a:latin typeface="+mn-lt"/>
                          <a:ea typeface="+mn-ea"/>
                          <a:cs typeface="+mn-cs"/>
                        </a:rPr>
                        <a:t>Elisabeth Wagenhuis 21-12-1893/15-3-1945 </a:t>
                      </a:r>
                      <a:r>
                        <a:rPr lang="nl-NL" sz="800" kern="1200" baseline="0" dirty="0" err="1" smtClean="0">
                          <a:solidFill>
                            <a:srgbClr val="FF0000"/>
                          </a:solidFill>
                          <a:latin typeface="+mn-lt"/>
                          <a:ea typeface="+mn-ea"/>
                          <a:cs typeface="+mn-cs"/>
                        </a:rPr>
                        <a:t>Kdo</a:t>
                      </a:r>
                      <a:r>
                        <a:rPr lang="nl-NL" sz="800" kern="1200" baseline="0" dirty="0" smtClean="0">
                          <a:solidFill>
                            <a:srgbClr val="FF0000"/>
                          </a:solidFill>
                          <a:latin typeface="+mn-lt"/>
                          <a:ea typeface="+mn-ea"/>
                          <a:cs typeface="+mn-cs"/>
                        </a:rPr>
                        <a:t> Klein </a:t>
                      </a:r>
                      <a:r>
                        <a:rPr lang="nl-NL" sz="800" kern="1200" baseline="0" dirty="0" err="1" smtClean="0">
                          <a:solidFill>
                            <a:srgbClr val="FF0000"/>
                          </a:solidFill>
                          <a:latin typeface="+mn-lt"/>
                          <a:ea typeface="+mn-ea"/>
                          <a:cs typeface="+mn-cs"/>
                        </a:rPr>
                        <a:t>Schonau</a:t>
                      </a:r>
                      <a:r>
                        <a:rPr lang="nl-NL" sz="800" kern="1200" baseline="0" dirty="0" smtClean="0">
                          <a:solidFill>
                            <a:srgbClr val="FF0000"/>
                          </a:solidFill>
                          <a:latin typeface="+mn-lt"/>
                          <a:ea typeface="+mn-ea"/>
                          <a:cs typeface="+mn-cs"/>
                        </a:rPr>
                        <a:t>‎</a:t>
                      </a:r>
                    </a:p>
                    <a:p>
                      <a:pPr marL="88900" indent="-88900">
                        <a:buFont typeface="Arial" pitchFamily="34" charset="0"/>
                        <a:buChar char="•"/>
                      </a:pPr>
                      <a:r>
                        <a:rPr lang="nl-NL" sz="800" kern="1200" dirty="0" smtClean="0">
                          <a:solidFill>
                            <a:schemeClr val="tx1"/>
                          </a:solidFill>
                          <a:latin typeface="+mn-lt"/>
                          <a:ea typeface="+mn-ea"/>
                          <a:cs typeface="+mn-cs"/>
                        </a:rPr>
                        <a:t>Rosette Wagenhuis 7-3-1895/21-1-1943</a:t>
                      </a:r>
                      <a:r>
                        <a:rPr lang="nl-NL" sz="800" kern="1200" baseline="0" dirty="0" smtClean="0">
                          <a:solidFill>
                            <a:schemeClr val="tx1"/>
                          </a:solidFill>
                          <a:latin typeface="+mn-lt"/>
                          <a:ea typeface="+mn-ea"/>
                          <a:cs typeface="+mn-cs"/>
                        </a:rPr>
                        <a:t> </a:t>
                      </a:r>
                      <a:r>
                        <a:rPr lang="nl-NL" sz="800" kern="1200" baseline="0" dirty="0" err="1" smtClean="0">
                          <a:solidFill>
                            <a:srgbClr val="FF0000"/>
                          </a:solidFill>
                          <a:latin typeface="+mn-lt"/>
                          <a:ea typeface="+mn-ea"/>
                          <a:cs typeface="+mn-cs"/>
                        </a:rPr>
                        <a:t>Auschwitz</a:t>
                      </a:r>
                      <a:endParaRPr lang="nl-NL" sz="800" kern="1200" baseline="0" dirty="0" smtClean="0">
                        <a:solidFill>
                          <a:srgbClr val="FF0000"/>
                        </a:solidFill>
                        <a:latin typeface="+mn-lt"/>
                        <a:ea typeface="+mn-ea"/>
                        <a:cs typeface="+mn-cs"/>
                      </a:endParaRPr>
                    </a:p>
                    <a:p>
                      <a:pPr marL="88900" indent="-88900">
                        <a:buFont typeface="Arial" pitchFamily="34" charset="0"/>
                        <a:buChar char="•"/>
                      </a:pPr>
                      <a:r>
                        <a:rPr lang="nl-NL" sz="800" kern="1200" dirty="0" smtClean="0">
                          <a:solidFill>
                            <a:schemeClr val="tx1"/>
                          </a:solidFill>
                          <a:latin typeface="+mn-lt"/>
                          <a:ea typeface="+mn-ea"/>
                          <a:cs typeface="+mn-cs"/>
                        </a:rPr>
                        <a:t>Rachel Wagenhuis 3-9-1899/24-11-1899</a:t>
                      </a:r>
                    </a:p>
                    <a:p>
                      <a:pPr marL="88900" indent="-88900">
                        <a:buFont typeface="Arial" pitchFamily="34" charset="0"/>
                        <a:buChar char="•"/>
                      </a:pPr>
                      <a:r>
                        <a:rPr lang="nl-NL" sz="800" kern="1200" dirty="0" smtClean="0">
                          <a:solidFill>
                            <a:schemeClr val="tx1"/>
                          </a:solidFill>
                          <a:latin typeface="+mn-lt"/>
                          <a:ea typeface="+mn-ea"/>
                          <a:cs typeface="+mn-cs"/>
                        </a:rPr>
                        <a:t>Louis Wagenhuis 19-2-1901/17-9-1943 </a:t>
                      </a:r>
                      <a:r>
                        <a:rPr lang="nl-NL" sz="800" kern="1200" baseline="0" dirty="0" err="1" smtClean="0">
                          <a:solidFill>
                            <a:srgbClr val="FF0000"/>
                          </a:solidFill>
                          <a:latin typeface="+mn-lt"/>
                          <a:ea typeface="+mn-ea"/>
                          <a:cs typeface="+mn-cs"/>
                        </a:rPr>
                        <a:t>Auschwitz</a:t>
                      </a:r>
                      <a:endParaRPr lang="nl-NL" sz="800" kern="1200" baseline="0" dirty="0" smtClean="0">
                        <a:solidFill>
                          <a:srgbClr val="FF0000"/>
                        </a:solidFill>
                        <a:latin typeface="+mn-lt"/>
                        <a:ea typeface="+mn-ea"/>
                        <a:cs typeface="+mn-cs"/>
                      </a:endParaRPr>
                    </a:p>
                    <a:p>
                      <a:pPr marL="88900" indent="-88900">
                        <a:buFont typeface="Arial" pitchFamily="34" charset="0"/>
                        <a:buChar char="•"/>
                      </a:pPr>
                      <a:r>
                        <a:rPr lang="nl-NL" sz="800" kern="1200" dirty="0" smtClean="0">
                          <a:solidFill>
                            <a:schemeClr val="tx1"/>
                          </a:solidFill>
                          <a:latin typeface="+mn-lt"/>
                          <a:ea typeface="+mn-ea"/>
                          <a:cs typeface="+mn-cs"/>
                        </a:rPr>
                        <a:t>Rachel Wagenhuis 18-11-1903/11-6-1943 </a:t>
                      </a:r>
                      <a:r>
                        <a:rPr lang="nl-NL" sz="800" kern="1200" baseline="0" dirty="0" smtClean="0">
                          <a:solidFill>
                            <a:srgbClr val="FF0000"/>
                          </a:solidFill>
                          <a:latin typeface="+mn-lt"/>
                          <a:ea typeface="+mn-ea"/>
                          <a:cs typeface="+mn-cs"/>
                        </a:rPr>
                        <a:t>Sobibor</a:t>
                      </a:r>
                    </a:p>
                    <a:p>
                      <a:r>
                        <a:rPr lang="nl-NL" sz="800" dirty="0" smtClean="0">
                          <a:solidFill>
                            <a:schemeClr val="tx1"/>
                          </a:solidFill>
                        </a:rPr>
                        <a:t>Rebecca </a:t>
                      </a:r>
                      <a:r>
                        <a:rPr lang="nl-NL" sz="800" dirty="0" err="1" smtClean="0">
                          <a:solidFill>
                            <a:schemeClr val="tx1"/>
                          </a:solidFill>
                        </a:rPr>
                        <a:t>Wagenhuijzen</a:t>
                      </a:r>
                      <a:endParaRPr lang="nl-NL" sz="800" dirty="0" smtClean="0">
                        <a:solidFill>
                          <a:srgbClr val="FF0000"/>
                        </a:solidFill>
                        <a:sym typeface="Wingdings" pitchFamily="2" charset="2"/>
                      </a:endParaRPr>
                    </a:p>
                    <a:p>
                      <a:pPr marL="88900" indent="-88900">
                        <a:buFont typeface="Arial" pitchFamily="34" charset="0"/>
                        <a:buChar char="•"/>
                      </a:pPr>
                      <a:r>
                        <a:rPr lang="nl-NL" sz="800" kern="1200" dirty="0" err="1" smtClean="0">
                          <a:solidFill>
                            <a:schemeClr val="tx1"/>
                          </a:solidFill>
                          <a:latin typeface="+mn-lt"/>
                          <a:ea typeface="+mn-ea"/>
                          <a:cs typeface="+mn-cs"/>
                        </a:rPr>
                        <a:t>Hijman</a:t>
                      </a:r>
                      <a:r>
                        <a:rPr lang="nl-NL" sz="800" kern="1200" baseline="0" dirty="0" smtClean="0">
                          <a:solidFill>
                            <a:schemeClr val="tx1"/>
                          </a:solidFill>
                          <a:latin typeface="+mn-lt"/>
                          <a:ea typeface="+mn-ea"/>
                          <a:cs typeface="+mn-cs"/>
                        </a:rPr>
                        <a:t> de Schaap 6-10-1905/29-11-1927</a:t>
                      </a:r>
                      <a:endParaRPr lang="nl-NL" sz="800" kern="1200" dirty="0" smtClean="0">
                        <a:solidFill>
                          <a:schemeClr val="tx1"/>
                        </a:solidFill>
                        <a:latin typeface="+mn-lt"/>
                        <a:ea typeface="+mn-ea"/>
                        <a:cs typeface="+mn-cs"/>
                      </a:endParaRPr>
                    </a:p>
                    <a:p>
                      <a:pPr marL="88900" indent="-88900">
                        <a:buFont typeface="Arial" pitchFamily="34" charset="0"/>
                        <a:buChar char="•"/>
                      </a:pPr>
                      <a:r>
                        <a:rPr lang="nl-NL" sz="800" kern="1200" dirty="0" smtClean="0">
                          <a:solidFill>
                            <a:schemeClr val="tx1"/>
                          </a:solidFill>
                          <a:latin typeface="+mn-lt"/>
                          <a:ea typeface="+mn-ea"/>
                          <a:cs typeface="+mn-cs"/>
                        </a:rPr>
                        <a:t>Rosette</a:t>
                      </a:r>
                      <a:r>
                        <a:rPr lang="nl-NL" sz="800" kern="1200" baseline="0" dirty="0" smtClean="0">
                          <a:solidFill>
                            <a:schemeClr val="tx1"/>
                          </a:solidFill>
                          <a:latin typeface="+mn-lt"/>
                          <a:ea typeface="+mn-ea"/>
                          <a:cs typeface="+mn-cs"/>
                        </a:rPr>
                        <a:t> de Schaap 26-3-1907/30-9-1942 </a:t>
                      </a:r>
                      <a:r>
                        <a:rPr lang="nl-NL" sz="800" kern="1200" baseline="0" dirty="0" err="1" smtClean="0">
                          <a:solidFill>
                            <a:srgbClr val="FF0000"/>
                          </a:solidFill>
                          <a:latin typeface="+mn-lt"/>
                          <a:ea typeface="+mn-ea"/>
                          <a:cs typeface="+mn-cs"/>
                        </a:rPr>
                        <a:t>Auschwitz</a:t>
                      </a:r>
                      <a:endParaRPr lang="nl-NL" sz="800" kern="1200" dirty="0" smtClean="0">
                        <a:solidFill>
                          <a:srgbClr val="FF0000"/>
                        </a:solidFill>
                        <a:latin typeface="+mn-lt"/>
                        <a:ea typeface="+mn-ea"/>
                        <a:cs typeface="+mn-cs"/>
                      </a:endParaRPr>
                    </a:p>
                    <a:p>
                      <a:pPr marL="88900" indent="-88900">
                        <a:buFont typeface="Arial" pitchFamily="34" charset="0"/>
                        <a:buChar char="•"/>
                      </a:pPr>
                      <a:r>
                        <a:rPr lang="nl-NL" sz="800" kern="1200" dirty="0" smtClean="0">
                          <a:solidFill>
                            <a:schemeClr val="tx1"/>
                          </a:solidFill>
                          <a:latin typeface="+mn-lt"/>
                          <a:ea typeface="+mn-ea"/>
                          <a:cs typeface="+mn-cs"/>
                        </a:rPr>
                        <a:t>Philip de Schaap 26-5-1911/..</a:t>
                      </a:r>
                    </a:p>
                    <a:p>
                      <a:pPr marL="88900" indent="-88900">
                        <a:buFont typeface="Arial" pitchFamily="34" charset="0"/>
                        <a:buChar char="•"/>
                      </a:pPr>
                      <a:r>
                        <a:rPr lang="nl-NL" sz="800" kern="1200" dirty="0" smtClean="0">
                          <a:solidFill>
                            <a:schemeClr val="tx1"/>
                          </a:solidFill>
                          <a:latin typeface="+mn-lt"/>
                          <a:ea typeface="+mn-ea"/>
                          <a:cs typeface="+mn-cs"/>
                        </a:rPr>
                        <a:t>Abraham de Schaap 20-5-1916/</a:t>
                      </a:r>
                      <a:r>
                        <a:rPr lang="nl-NL" sz="800" kern="1200" dirty="0" err="1" smtClean="0">
                          <a:solidFill>
                            <a:schemeClr val="tx1"/>
                          </a:solidFill>
                          <a:latin typeface="+mn-lt"/>
                          <a:ea typeface="+mn-ea"/>
                          <a:cs typeface="+mn-cs"/>
                        </a:rPr>
                        <a:t>apr</a:t>
                      </a:r>
                      <a:r>
                        <a:rPr lang="nl-NL" sz="800" kern="1200" dirty="0" smtClean="0">
                          <a:solidFill>
                            <a:schemeClr val="tx1"/>
                          </a:solidFill>
                          <a:latin typeface="+mn-lt"/>
                          <a:ea typeface="+mn-ea"/>
                          <a:cs typeface="+mn-cs"/>
                        </a:rPr>
                        <a:t> 1944 </a:t>
                      </a:r>
                      <a:r>
                        <a:rPr lang="nl-NL" sz="800" kern="1200" dirty="0" err="1" smtClean="0">
                          <a:solidFill>
                            <a:srgbClr val="FF0000"/>
                          </a:solidFill>
                          <a:latin typeface="+mn-lt"/>
                          <a:ea typeface="+mn-ea"/>
                          <a:cs typeface="+mn-cs"/>
                        </a:rPr>
                        <a:t>Auschwitz</a:t>
                      </a:r>
                      <a:endParaRPr lang="nl-NL" sz="800" kern="1200" dirty="0" smtClean="0">
                        <a:solidFill>
                          <a:srgbClr val="FF0000"/>
                        </a:solidFill>
                        <a:latin typeface="+mn-lt"/>
                        <a:ea typeface="+mn-ea"/>
                        <a:cs typeface="+mn-cs"/>
                      </a:endParaRPr>
                    </a:p>
                    <a:p>
                      <a:pPr marL="88900" indent="-88900">
                        <a:buFont typeface="Arial" pitchFamily="34" charset="0"/>
                        <a:buNone/>
                      </a:pPr>
                      <a:r>
                        <a:rPr lang="nl-NL" sz="800" i="0" kern="1200" dirty="0" smtClean="0">
                          <a:solidFill>
                            <a:schemeClr val="tx1"/>
                          </a:solidFill>
                          <a:latin typeface="+mn-lt"/>
                          <a:ea typeface="+mn-ea"/>
                          <a:cs typeface="+mn-cs"/>
                        </a:rPr>
                        <a:t>Mietje</a:t>
                      </a:r>
                      <a:r>
                        <a:rPr lang="nl-NL" sz="800" i="0" kern="1200" baseline="0" dirty="0" smtClean="0">
                          <a:solidFill>
                            <a:schemeClr val="tx1"/>
                          </a:solidFill>
                          <a:latin typeface="+mn-lt"/>
                          <a:ea typeface="+mn-ea"/>
                          <a:cs typeface="+mn-cs"/>
                        </a:rPr>
                        <a:t> </a:t>
                      </a:r>
                      <a:r>
                        <a:rPr lang="nl-NL" sz="800" i="0" kern="1200" baseline="0" dirty="0" err="1" smtClean="0">
                          <a:solidFill>
                            <a:schemeClr val="tx1"/>
                          </a:solidFill>
                          <a:latin typeface="+mn-lt"/>
                          <a:ea typeface="+mn-ea"/>
                          <a:cs typeface="+mn-cs"/>
                        </a:rPr>
                        <a:t>Krieker</a:t>
                      </a:r>
                      <a:endParaRPr lang="nl-NL" sz="800" i="0" kern="1200" baseline="0" dirty="0" smtClean="0">
                        <a:solidFill>
                          <a:srgbClr val="FF0000"/>
                        </a:solidFill>
                        <a:latin typeface="+mn-lt"/>
                        <a:ea typeface="+mn-ea"/>
                        <a:cs typeface="+mn-cs"/>
                      </a:endParaRPr>
                    </a:p>
                    <a:p>
                      <a:pPr marL="88900" indent="-88900" algn="l" defTabSz="914400" rtl="0" eaLnBrk="1" latinLnBrk="0" hangingPunct="1">
                        <a:buFont typeface="Arial" pitchFamily="34" charset="0"/>
                        <a:buChar char="•"/>
                      </a:pPr>
                      <a:r>
                        <a:rPr lang="nl-NL" sz="800" i="0" kern="1200" baseline="0" dirty="0" smtClean="0">
                          <a:solidFill>
                            <a:schemeClr val="tx1"/>
                          </a:solidFill>
                          <a:latin typeface="+mn-lt"/>
                          <a:ea typeface="+mn-ea"/>
                          <a:cs typeface="+mn-cs"/>
                        </a:rPr>
                        <a:t>Nathan </a:t>
                      </a:r>
                      <a:r>
                        <a:rPr lang="nl-NL" sz="800" i="0" kern="1200" baseline="0" dirty="0" err="1" smtClean="0">
                          <a:solidFill>
                            <a:schemeClr val="tx1"/>
                          </a:solidFill>
                          <a:latin typeface="+mn-lt"/>
                          <a:ea typeface="+mn-ea"/>
                          <a:cs typeface="+mn-cs"/>
                        </a:rPr>
                        <a:t>Buijtekant</a:t>
                      </a:r>
                      <a:r>
                        <a:rPr lang="nl-NL" sz="800" i="0" kern="1200" baseline="0" dirty="0" smtClean="0">
                          <a:solidFill>
                            <a:schemeClr val="tx1"/>
                          </a:solidFill>
                          <a:latin typeface="+mn-lt"/>
                          <a:ea typeface="+mn-ea"/>
                          <a:cs typeface="+mn-cs"/>
                        </a:rPr>
                        <a:t> 3-10-1908/9-4-1943 </a:t>
                      </a:r>
                      <a:r>
                        <a:rPr lang="nl-NL" sz="800" i="0" kern="1200" baseline="0" dirty="0" smtClean="0">
                          <a:solidFill>
                            <a:srgbClr val="FF0000"/>
                          </a:solidFill>
                          <a:latin typeface="+mn-lt"/>
                          <a:ea typeface="+mn-ea"/>
                          <a:cs typeface="+mn-cs"/>
                        </a:rPr>
                        <a:t>Sobibor</a:t>
                      </a: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i="0" kern="1200" baseline="0" dirty="0" smtClean="0">
                          <a:solidFill>
                            <a:schemeClr val="tx1"/>
                          </a:solidFill>
                          <a:latin typeface="+mn-lt"/>
                          <a:ea typeface="+mn-ea"/>
                          <a:cs typeface="+mn-cs"/>
                        </a:rPr>
                        <a:t>Salomon </a:t>
                      </a:r>
                      <a:r>
                        <a:rPr lang="nl-NL" sz="800" i="0" kern="1200" baseline="0" dirty="0" err="1" smtClean="0">
                          <a:solidFill>
                            <a:schemeClr val="tx1"/>
                          </a:solidFill>
                          <a:latin typeface="+mn-lt"/>
                          <a:ea typeface="+mn-ea"/>
                          <a:cs typeface="+mn-cs"/>
                        </a:rPr>
                        <a:t>Buijtekant</a:t>
                      </a:r>
                      <a:r>
                        <a:rPr lang="nl-NL" sz="800" i="0" kern="1200" baseline="0" dirty="0" smtClean="0">
                          <a:solidFill>
                            <a:schemeClr val="tx1"/>
                          </a:solidFill>
                          <a:latin typeface="+mn-lt"/>
                          <a:ea typeface="+mn-ea"/>
                          <a:cs typeface="+mn-cs"/>
                        </a:rPr>
                        <a:t> 29-5-1911/28-5-1943 </a:t>
                      </a:r>
                      <a:r>
                        <a:rPr lang="nl-NL" sz="800" i="0" kern="1200" baseline="0" dirty="0" smtClean="0">
                          <a:solidFill>
                            <a:srgbClr val="FF0000"/>
                          </a:solidFill>
                          <a:latin typeface="+mn-lt"/>
                          <a:ea typeface="+mn-ea"/>
                          <a:cs typeface="+mn-cs"/>
                        </a:rPr>
                        <a:t>Sobibor</a:t>
                      </a: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i="0" kern="1200" baseline="0" dirty="0" smtClean="0">
                          <a:solidFill>
                            <a:schemeClr val="tx1"/>
                          </a:solidFill>
                          <a:latin typeface="+mn-lt"/>
                          <a:ea typeface="+mn-ea"/>
                          <a:cs typeface="+mn-cs"/>
                        </a:rPr>
                        <a:t>Joseph </a:t>
                      </a:r>
                      <a:r>
                        <a:rPr lang="nl-NL" sz="800" i="0" kern="1200" baseline="0" dirty="0" err="1" smtClean="0">
                          <a:solidFill>
                            <a:schemeClr val="tx1"/>
                          </a:solidFill>
                          <a:latin typeface="+mn-lt"/>
                          <a:ea typeface="+mn-ea"/>
                          <a:cs typeface="+mn-cs"/>
                        </a:rPr>
                        <a:t>Buijtekant</a:t>
                      </a:r>
                      <a:r>
                        <a:rPr lang="nl-NL" sz="800" i="0" kern="1200" baseline="0" dirty="0" smtClean="0">
                          <a:solidFill>
                            <a:schemeClr val="tx1"/>
                          </a:solidFill>
                          <a:latin typeface="+mn-lt"/>
                          <a:ea typeface="+mn-ea"/>
                          <a:cs typeface="+mn-cs"/>
                        </a:rPr>
                        <a:t> 6-7-1913/30-9-1942 </a:t>
                      </a:r>
                      <a:r>
                        <a:rPr lang="nl-NL" sz="800" i="0" kern="1200" baseline="0" dirty="0" err="1" smtClean="0">
                          <a:solidFill>
                            <a:srgbClr val="FF0000"/>
                          </a:solidFill>
                          <a:latin typeface="+mn-lt"/>
                          <a:ea typeface="+mn-ea"/>
                          <a:cs typeface="+mn-cs"/>
                        </a:rPr>
                        <a:t>Auschwitz</a:t>
                      </a:r>
                      <a:endParaRPr lang="nl-NL" sz="800" i="0" kern="1200" baseline="0" dirty="0" smtClean="0">
                        <a:solidFill>
                          <a:srgbClr val="FF0000"/>
                        </a:solidFill>
                        <a:latin typeface="+mn-lt"/>
                        <a:ea typeface="+mn-ea"/>
                        <a:cs typeface="+mn-cs"/>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i="0" kern="1200" baseline="0" dirty="0" smtClean="0">
                          <a:solidFill>
                            <a:schemeClr val="tx1"/>
                          </a:solidFill>
                          <a:latin typeface="+mn-lt"/>
                          <a:ea typeface="+mn-ea"/>
                          <a:cs typeface="+mn-cs"/>
                        </a:rPr>
                        <a:t>Rebecca </a:t>
                      </a:r>
                      <a:r>
                        <a:rPr lang="nl-NL" sz="800" i="0" kern="1200" baseline="0" dirty="0" err="1" smtClean="0">
                          <a:solidFill>
                            <a:schemeClr val="tx1"/>
                          </a:solidFill>
                          <a:latin typeface="+mn-lt"/>
                          <a:ea typeface="+mn-ea"/>
                          <a:cs typeface="+mn-cs"/>
                        </a:rPr>
                        <a:t>Buijtekant</a:t>
                      </a:r>
                      <a:r>
                        <a:rPr lang="nl-NL" sz="800" i="0" kern="1200" baseline="0" dirty="0" smtClean="0">
                          <a:solidFill>
                            <a:schemeClr val="tx1"/>
                          </a:solidFill>
                          <a:latin typeface="+mn-lt"/>
                          <a:ea typeface="+mn-ea"/>
                          <a:cs typeface="+mn-cs"/>
                        </a:rPr>
                        <a:t> 1-10-1916/30-9-1942 </a:t>
                      </a:r>
                      <a:r>
                        <a:rPr lang="nl-NL" sz="800" i="0" kern="1200" baseline="0" dirty="0" err="1" smtClean="0">
                          <a:solidFill>
                            <a:srgbClr val="FF0000"/>
                          </a:solidFill>
                          <a:latin typeface="+mn-lt"/>
                          <a:ea typeface="+mn-ea"/>
                          <a:cs typeface="+mn-cs"/>
                        </a:rPr>
                        <a:t>Auschwitz</a:t>
                      </a:r>
                      <a:endParaRPr lang="nl-NL" sz="800" i="0" kern="1200" baseline="0" dirty="0" smtClean="0">
                        <a:solidFill>
                          <a:srgbClr val="FF0000"/>
                        </a:solidFill>
                        <a:latin typeface="+mn-lt"/>
                        <a:ea typeface="+mn-ea"/>
                        <a:cs typeface="+mn-cs"/>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i="0" kern="1200" baseline="0" dirty="0" smtClean="0">
                          <a:solidFill>
                            <a:schemeClr val="tx1"/>
                          </a:solidFill>
                          <a:latin typeface="+mn-lt"/>
                          <a:ea typeface="+mn-ea"/>
                          <a:cs typeface="+mn-cs"/>
                        </a:rPr>
                        <a:t>Meijer Abraham </a:t>
                      </a:r>
                      <a:r>
                        <a:rPr lang="nl-NL" sz="800" i="0" kern="1200" baseline="0" dirty="0" err="1" smtClean="0">
                          <a:solidFill>
                            <a:schemeClr val="tx1"/>
                          </a:solidFill>
                          <a:latin typeface="+mn-lt"/>
                          <a:ea typeface="+mn-ea"/>
                          <a:cs typeface="+mn-cs"/>
                        </a:rPr>
                        <a:t>Buijtekant</a:t>
                      </a:r>
                      <a:r>
                        <a:rPr lang="nl-NL" sz="800" i="0" kern="1200" baseline="0" dirty="0" smtClean="0">
                          <a:solidFill>
                            <a:schemeClr val="tx1"/>
                          </a:solidFill>
                          <a:latin typeface="+mn-lt"/>
                          <a:ea typeface="+mn-ea"/>
                          <a:cs typeface="+mn-cs"/>
                        </a:rPr>
                        <a:t> 31-10-1918/28-2-1943 </a:t>
                      </a:r>
                      <a:r>
                        <a:rPr lang="nl-NL" sz="800" i="0" kern="1200" baseline="0" dirty="0" err="1" smtClean="0">
                          <a:solidFill>
                            <a:srgbClr val="FF0000"/>
                          </a:solidFill>
                          <a:latin typeface="+mn-lt"/>
                          <a:ea typeface="+mn-ea"/>
                          <a:cs typeface="+mn-cs"/>
                        </a:rPr>
                        <a:t>Auschwitz</a:t>
                      </a:r>
                      <a:endParaRPr lang="nl-NL" sz="800" i="0" kern="1200" baseline="0" dirty="0" smtClean="0">
                        <a:solidFill>
                          <a:srgbClr val="FF0000"/>
                        </a:solidFill>
                        <a:latin typeface="+mn-lt"/>
                        <a:ea typeface="+mn-ea"/>
                        <a:cs typeface="+mn-cs"/>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i="0" kern="1200" baseline="0" dirty="0" smtClean="0">
                          <a:solidFill>
                            <a:schemeClr val="tx1"/>
                          </a:solidFill>
                          <a:latin typeface="+mn-lt"/>
                          <a:ea typeface="+mn-ea"/>
                          <a:cs typeface="+mn-cs"/>
                        </a:rPr>
                        <a:t>Judith </a:t>
                      </a:r>
                      <a:r>
                        <a:rPr lang="nl-NL" sz="800" i="0" kern="1200" baseline="0" dirty="0" err="1" smtClean="0">
                          <a:solidFill>
                            <a:schemeClr val="tx1"/>
                          </a:solidFill>
                          <a:latin typeface="+mn-lt"/>
                          <a:ea typeface="+mn-ea"/>
                          <a:cs typeface="+mn-cs"/>
                        </a:rPr>
                        <a:t>Buijtekant</a:t>
                      </a:r>
                      <a:r>
                        <a:rPr lang="nl-NL" sz="800" i="0" kern="1200" baseline="0" dirty="0" smtClean="0">
                          <a:solidFill>
                            <a:schemeClr val="tx1"/>
                          </a:solidFill>
                          <a:latin typeface="+mn-lt"/>
                          <a:ea typeface="+mn-ea"/>
                          <a:cs typeface="+mn-cs"/>
                        </a:rPr>
                        <a:t> 24-12-1923/29-2-1944 </a:t>
                      </a:r>
                      <a:r>
                        <a:rPr lang="nl-NL" sz="800" i="0" kern="1200" baseline="0" dirty="0" err="1" smtClean="0">
                          <a:solidFill>
                            <a:srgbClr val="FF0000"/>
                          </a:solidFill>
                          <a:latin typeface="+mn-lt"/>
                          <a:ea typeface="+mn-ea"/>
                          <a:cs typeface="+mn-cs"/>
                        </a:rPr>
                        <a:t>Auschwitz</a:t>
                      </a:r>
                      <a:endParaRPr lang="nl-NL" sz="800" i="0" kern="1200" baseline="0" dirty="0" smtClean="0">
                        <a:solidFill>
                          <a:srgbClr val="FF0000"/>
                        </a:solidFill>
                        <a:latin typeface="+mn-lt"/>
                        <a:ea typeface="+mn-ea"/>
                        <a:cs typeface="+mn-cs"/>
                      </a:endParaRPr>
                    </a:p>
                    <a:p>
                      <a:pPr marL="88900" indent="-88900">
                        <a:buFont typeface="Arial" pitchFamily="34" charset="0"/>
                        <a:buNone/>
                      </a:pPr>
                      <a:endParaRPr lang="nl-NL" sz="800" kern="1200" dirty="0" smtClean="0">
                        <a:solidFill>
                          <a:srgbClr val="FF0000"/>
                        </a:solidFill>
                        <a:latin typeface="+mn-lt"/>
                        <a:ea typeface="+mn-ea"/>
                        <a:cs typeface="+mn-cs"/>
                      </a:endParaRPr>
                    </a:p>
                  </a:txBody>
                  <a:tcPr/>
                </a:tc>
                <a:tc>
                  <a:txBody>
                    <a:bodyPr/>
                    <a:lstStyle/>
                    <a:p>
                      <a:pPr marL="88900" indent="-88900">
                        <a:buFont typeface="Arial" pitchFamily="34" charset="0"/>
                        <a:buNone/>
                      </a:pPr>
                      <a:r>
                        <a:rPr lang="nl-NL" sz="800" kern="1200" dirty="0" smtClean="0">
                          <a:solidFill>
                            <a:schemeClr val="tx1"/>
                          </a:solidFill>
                          <a:latin typeface="+mn-lt"/>
                          <a:ea typeface="+mn-ea"/>
                          <a:cs typeface="+mn-cs"/>
                        </a:rPr>
                        <a:t>Rosa Wagenhuis</a:t>
                      </a:r>
                    </a:p>
                    <a:p>
                      <a:pPr marL="88900" indent="-88900">
                        <a:buFont typeface="Arial" pitchFamily="34" charset="0"/>
                        <a:buChar char="•"/>
                      </a:pPr>
                      <a:r>
                        <a:rPr lang="nl-NL" sz="800" kern="1200" dirty="0" smtClean="0">
                          <a:solidFill>
                            <a:schemeClr val="tx1"/>
                          </a:solidFill>
                          <a:latin typeface="+mn-lt"/>
                          <a:ea typeface="+mn-ea"/>
                          <a:cs typeface="+mn-cs"/>
                        </a:rPr>
                        <a:t>Elisabeth Nijkerk 1-3-1907/29-7-1908</a:t>
                      </a:r>
                    </a:p>
                    <a:p>
                      <a:pPr marL="88900" indent="-88900">
                        <a:buFont typeface="Arial" pitchFamily="34" charset="0"/>
                        <a:buChar char="•"/>
                      </a:pPr>
                      <a:r>
                        <a:rPr lang="nl-NL" sz="800" kern="1200" dirty="0" smtClean="0">
                          <a:solidFill>
                            <a:srgbClr val="0070C0"/>
                          </a:solidFill>
                          <a:latin typeface="+mn-lt"/>
                          <a:ea typeface="+mn-ea"/>
                          <a:cs typeface="+mn-cs"/>
                        </a:rPr>
                        <a:t>Sara Nijkerk 8-9-1908/22-11-2010</a:t>
                      </a:r>
                    </a:p>
                    <a:p>
                      <a:pPr marL="88900" indent="-88900">
                        <a:buFont typeface="Arial" pitchFamily="34" charset="0"/>
                        <a:buChar char="•"/>
                      </a:pPr>
                      <a:r>
                        <a:rPr lang="nl-NL" sz="800" kern="1200" dirty="0" smtClean="0">
                          <a:solidFill>
                            <a:srgbClr val="0070C0"/>
                          </a:solidFill>
                          <a:latin typeface="+mn-lt"/>
                          <a:ea typeface="+mn-ea"/>
                          <a:cs typeface="+mn-cs"/>
                        </a:rPr>
                        <a:t>Elisabeth Nijkerk  31-10-1909/1-5-1978</a:t>
                      </a:r>
                    </a:p>
                    <a:p>
                      <a:pPr marL="88900" indent="-88900">
                        <a:buFont typeface="Arial" pitchFamily="34" charset="0"/>
                        <a:buChar char="•"/>
                      </a:pPr>
                      <a:r>
                        <a:rPr lang="nl-NL" sz="800" kern="1200" dirty="0" smtClean="0">
                          <a:solidFill>
                            <a:schemeClr val="tx1"/>
                          </a:solidFill>
                          <a:latin typeface="+mn-lt"/>
                          <a:ea typeface="+mn-ea"/>
                          <a:cs typeface="+mn-cs"/>
                        </a:rPr>
                        <a:t>Lea Nijkerk 29-6-1914/24-3-1915</a:t>
                      </a:r>
                    </a:p>
                    <a:p>
                      <a:pPr marL="88900" indent="-88900">
                        <a:buFont typeface="Arial" pitchFamily="34" charset="0"/>
                        <a:buChar char="•"/>
                      </a:pPr>
                      <a:r>
                        <a:rPr lang="nl-NL" sz="800" kern="1200" dirty="0" err="1" smtClean="0">
                          <a:solidFill>
                            <a:schemeClr val="tx1"/>
                          </a:solidFill>
                          <a:latin typeface="+mn-lt"/>
                          <a:ea typeface="+mn-ea"/>
                          <a:cs typeface="+mn-cs"/>
                        </a:rPr>
                        <a:t>Jozeph</a:t>
                      </a:r>
                      <a:r>
                        <a:rPr lang="nl-NL" sz="800" kern="1200" baseline="0" dirty="0" smtClean="0">
                          <a:solidFill>
                            <a:schemeClr val="tx1"/>
                          </a:solidFill>
                          <a:latin typeface="+mn-lt"/>
                          <a:ea typeface="+mn-ea"/>
                          <a:cs typeface="+mn-cs"/>
                        </a:rPr>
                        <a:t> </a:t>
                      </a:r>
                      <a:r>
                        <a:rPr lang="nl-NL" sz="800" kern="1200" dirty="0" smtClean="0">
                          <a:solidFill>
                            <a:schemeClr val="tx1"/>
                          </a:solidFill>
                          <a:latin typeface="+mn-lt"/>
                          <a:ea typeface="+mn-ea"/>
                          <a:cs typeface="+mn-cs"/>
                        </a:rPr>
                        <a:t>Nijkerk 26-2-1916/27-5-1941 </a:t>
                      </a:r>
                      <a:r>
                        <a:rPr lang="nl-NL" sz="800" kern="1200" dirty="0" err="1" smtClean="0">
                          <a:solidFill>
                            <a:srgbClr val="FF0000"/>
                          </a:solidFill>
                          <a:latin typeface="+mn-lt"/>
                          <a:ea typeface="+mn-ea"/>
                          <a:cs typeface="+mn-cs"/>
                        </a:rPr>
                        <a:t>Mauthausen</a:t>
                      </a:r>
                      <a:endParaRPr lang="nl-NL" sz="800" kern="1200" dirty="0" smtClean="0">
                        <a:solidFill>
                          <a:srgbClr val="FF0000"/>
                        </a:solidFill>
                        <a:latin typeface="+mn-lt"/>
                        <a:ea typeface="+mn-ea"/>
                        <a:cs typeface="+mn-cs"/>
                      </a:endParaRPr>
                    </a:p>
                    <a:p>
                      <a:pPr marL="88900" indent="-88900">
                        <a:buFont typeface="Arial" pitchFamily="34" charset="0"/>
                        <a:buNone/>
                      </a:pPr>
                      <a:r>
                        <a:rPr lang="nl-NL" sz="800" kern="1200" dirty="0" smtClean="0">
                          <a:solidFill>
                            <a:schemeClr val="tx1"/>
                          </a:solidFill>
                          <a:latin typeface="+mn-lt"/>
                          <a:ea typeface="+mn-ea"/>
                          <a:cs typeface="+mn-cs"/>
                        </a:rPr>
                        <a:t>Isaac Wagenhuis</a:t>
                      </a:r>
                    </a:p>
                    <a:p>
                      <a:pPr marL="88900" indent="-88900">
                        <a:buFont typeface="Arial" pitchFamily="34" charset="0"/>
                        <a:buChar char="•"/>
                      </a:pPr>
                      <a:r>
                        <a:rPr lang="nl-NL" sz="800" kern="1200" dirty="0" smtClean="0">
                          <a:solidFill>
                            <a:schemeClr val="tx1"/>
                          </a:solidFill>
                          <a:latin typeface="+mn-lt"/>
                          <a:ea typeface="+mn-ea"/>
                          <a:cs typeface="+mn-cs"/>
                        </a:rPr>
                        <a:t>Rosa Wagenhuis 26-11-1912/11-6-1943 </a:t>
                      </a:r>
                      <a:r>
                        <a:rPr lang="nl-NL" sz="800" kern="1200" dirty="0" smtClean="0">
                          <a:solidFill>
                            <a:srgbClr val="FF0000"/>
                          </a:solidFill>
                          <a:latin typeface="+mn-lt"/>
                          <a:ea typeface="+mn-ea"/>
                          <a:cs typeface="+mn-cs"/>
                        </a:rPr>
                        <a:t>Sobibor</a:t>
                      </a:r>
                    </a:p>
                    <a:p>
                      <a:pPr marL="88900" indent="-88900">
                        <a:buFont typeface="Arial" pitchFamily="34" charset="0"/>
                        <a:buChar char="•"/>
                      </a:pPr>
                      <a:r>
                        <a:rPr lang="nl-NL" sz="800" kern="1200" dirty="0" smtClean="0">
                          <a:solidFill>
                            <a:schemeClr val="tx1"/>
                          </a:solidFill>
                          <a:latin typeface="+mn-lt"/>
                          <a:ea typeface="+mn-ea"/>
                          <a:cs typeface="+mn-cs"/>
                        </a:rPr>
                        <a:t>Sara Wagenhuis 30-5-1914/11-6-1943</a:t>
                      </a:r>
                      <a:r>
                        <a:rPr lang="nl-NL" sz="800" kern="1200" baseline="0" dirty="0" smtClean="0">
                          <a:solidFill>
                            <a:schemeClr val="tx1"/>
                          </a:solidFill>
                          <a:latin typeface="+mn-lt"/>
                          <a:ea typeface="+mn-ea"/>
                          <a:cs typeface="+mn-cs"/>
                        </a:rPr>
                        <a:t> </a:t>
                      </a:r>
                      <a:r>
                        <a:rPr lang="nl-NL" sz="800" kern="1200" dirty="0" err="1" smtClean="0">
                          <a:solidFill>
                            <a:srgbClr val="FF0000"/>
                          </a:solidFill>
                          <a:latin typeface="+mn-lt"/>
                          <a:ea typeface="+mn-ea"/>
                          <a:cs typeface="+mn-cs"/>
                        </a:rPr>
                        <a:t>Auschwitz</a:t>
                      </a:r>
                      <a:endParaRPr lang="nl-NL" sz="800" kern="1200" dirty="0" smtClean="0">
                        <a:solidFill>
                          <a:srgbClr val="FF0000"/>
                        </a:solidFill>
                        <a:latin typeface="+mn-lt"/>
                        <a:ea typeface="+mn-ea"/>
                        <a:cs typeface="+mn-cs"/>
                      </a:endParaRPr>
                    </a:p>
                    <a:p>
                      <a:pPr marL="88900" indent="-88900">
                        <a:buFont typeface="Arial" pitchFamily="34" charset="0"/>
                        <a:buChar char="•"/>
                      </a:pPr>
                      <a:r>
                        <a:rPr lang="nl-NL" sz="800" kern="1200" dirty="0" smtClean="0">
                          <a:solidFill>
                            <a:schemeClr val="tx1"/>
                          </a:solidFill>
                          <a:latin typeface="+mn-lt"/>
                          <a:ea typeface="+mn-ea"/>
                          <a:cs typeface="+mn-cs"/>
                        </a:rPr>
                        <a:t>Catherina Wagenhuis 25-3-1924/4-6-1943 </a:t>
                      </a:r>
                      <a:r>
                        <a:rPr lang="nl-NL" sz="800" kern="1200" dirty="0" smtClean="0">
                          <a:solidFill>
                            <a:srgbClr val="FF0000"/>
                          </a:solidFill>
                          <a:latin typeface="+mn-lt"/>
                          <a:ea typeface="+mn-ea"/>
                          <a:cs typeface="+mn-cs"/>
                        </a:rPr>
                        <a:t>Sobibor</a:t>
                      </a:r>
                    </a:p>
                    <a:p>
                      <a:pPr marL="88900" indent="-88900">
                        <a:buFont typeface="Arial" pitchFamily="34" charset="0"/>
                        <a:buNone/>
                      </a:pPr>
                      <a:r>
                        <a:rPr lang="nl-NL" sz="800" kern="1200" dirty="0" smtClean="0">
                          <a:solidFill>
                            <a:schemeClr val="tx1"/>
                          </a:solidFill>
                          <a:latin typeface="+mn-lt"/>
                          <a:ea typeface="+mn-ea"/>
                          <a:cs typeface="+mn-cs"/>
                        </a:rPr>
                        <a:t>Benjamin</a:t>
                      </a:r>
                      <a:r>
                        <a:rPr lang="nl-NL" sz="800" kern="1200" baseline="0" dirty="0" smtClean="0">
                          <a:solidFill>
                            <a:schemeClr val="tx1"/>
                          </a:solidFill>
                          <a:latin typeface="+mn-lt"/>
                          <a:ea typeface="+mn-ea"/>
                          <a:cs typeface="+mn-cs"/>
                        </a:rPr>
                        <a:t> Wagenhuis</a:t>
                      </a:r>
                      <a:endParaRPr lang="nl-NL" sz="800" kern="1200" dirty="0" smtClean="0">
                        <a:solidFill>
                          <a:schemeClr val="tx1"/>
                        </a:solidFill>
                        <a:latin typeface="+mn-lt"/>
                        <a:ea typeface="+mn-ea"/>
                        <a:cs typeface="+mn-cs"/>
                      </a:endParaRPr>
                    </a:p>
                    <a:p>
                      <a:pPr marL="88900" indent="-88900">
                        <a:buFont typeface="Arial" pitchFamily="34" charset="0"/>
                        <a:buChar char="•"/>
                      </a:pPr>
                      <a:r>
                        <a:rPr lang="nl-NL" sz="800" kern="1200" dirty="0" smtClean="0">
                          <a:solidFill>
                            <a:schemeClr val="tx1"/>
                          </a:solidFill>
                          <a:latin typeface="+mn-lt"/>
                          <a:ea typeface="+mn-ea"/>
                          <a:cs typeface="+mn-cs"/>
                        </a:rPr>
                        <a:t>David</a:t>
                      </a:r>
                      <a:r>
                        <a:rPr lang="nl-NL" sz="800" kern="1200" baseline="0" dirty="0" smtClean="0">
                          <a:solidFill>
                            <a:schemeClr val="tx1"/>
                          </a:solidFill>
                          <a:latin typeface="+mn-lt"/>
                          <a:ea typeface="+mn-ea"/>
                          <a:cs typeface="+mn-cs"/>
                        </a:rPr>
                        <a:t> Wagenhuis 6-4-1912/13-2-1932</a:t>
                      </a:r>
                    </a:p>
                    <a:p>
                      <a:pPr marL="88900" indent="-88900">
                        <a:buFont typeface="Arial" pitchFamily="34" charset="0"/>
                        <a:buChar char="•"/>
                      </a:pPr>
                      <a:r>
                        <a:rPr lang="nl-NL" sz="800" kern="1200" baseline="0" dirty="0" smtClean="0">
                          <a:solidFill>
                            <a:schemeClr val="tx1"/>
                          </a:solidFill>
                          <a:latin typeface="+mn-lt"/>
                          <a:ea typeface="+mn-ea"/>
                          <a:cs typeface="+mn-cs"/>
                        </a:rPr>
                        <a:t>Sara Wagenhuis 3-12-1913/30-11-1943 </a:t>
                      </a:r>
                      <a:r>
                        <a:rPr lang="nl-NL" sz="800" kern="1200" dirty="0" err="1" smtClean="0">
                          <a:solidFill>
                            <a:srgbClr val="FF0000"/>
                          </a:solidFill>
                          <a:latin typeface="+mn-lt"/>
                          <a:ea typeface="+mn-ea"/>
                          <a:cs typeface="+mn-cs"/>
                        </a:rPr>
                        <a:t>Auschwitz</a:t>
                      </a:r>
                      <a:endParaRPr lang="nl-NL" sz="800" kern="1200" dirty="0" smtClean="0">
                        <a:solidFill>
                          <a:srgbClr val="FF0000"/>
                        </a:solidFill>
                        <a:latin typeface="+mn-lt"/>
                        <a:ea typeface="+mn-ea"/>
                        <a:cs typeface="+mn-cs"/>
                      </a:endParaRPr>
                    </a:p>
                    <a:p>
                      <a:pPr marL="88900" indent="-88900">
                        <a:buFont typeface="Arial" pitchFamily="34" charset="0"/>
                        <a:buNone/>
                      </a:pPr>
                      <a:r>
                        <a:rPr lang="nl-NL" sz="800" kern="1200" baseline="0" dirty="0" smtClean="0">
                          <a:solidFill>
                            <a:schemeClr val="tx1"/>
                          </a:solidFill>
                          <a:latin typeface="+mn-lt"/>
                          <a:ea typeface="+mn-ea"/>
                          <a:cs typeface="+mn-cs"/>
                        </a:rPr>
                        <a:t>Philip Wagenhuis</a:t>
                      </a:r>
                    </a:p>
                    <a:p>
                      <a:pPr marL="88900" indent="-88900">
                        <a:buFont typeface="Arial" pitchFamily="34" charset="0"/>
                        <a:buChar char="•"/>
                      </a:pPr>
                      <a:r>
                        <a:rPr lang="nl-NL" sz="800" kern="1200" baseline="0" dirty="0" smtClean="0">
                          <a:solidFill>
                            <a:schemeClr val="tx1"/>
                          </a:solidFill>
                          <a:latin typeface="+mn-lt"/>
                          <a:ea typeface="+mn-ea"/>
                          <a:cs typeface="+mn-cs"/>
                        </a:rPr>
                        <a:t>David Wagenhuis 8-3-1916/16-4-1943 </a:t>
                      </a:r>
                      <a:r>
                        <a:rPr lang="nl-NL" sz="800" kern="1200" dirty="0" smtClean="0">
                          <a:solidFill>
                            <a:srgbClr val="FF0000"/>
                          </a:solidFill>
                          <a:latin typeface="+mn-lt"/>
                          <a:ea typeface="+mn-ea"/>
                          <a:cs typeface="+mn-cs"/>
                        </a:rPr>
                        <a:t>Sobibor</a:t>
                      </a:r>
                    </a:p>
                    <a:p>
                      <a:pPr marL="88900" indent="-88900">
                        <a:buFont typeface="Arial" pitchFamily="34" charset="0"/>
                        <a:buNone/>
                      </a:pPr>
                      <a:r>
                        <a:rPr lang="nl-NL" sz="800" kern="1200" baseline="0" dirty="0" smtClean="0">
                          <a:solidFill>
                            <a:schemeClr val="tx1"/>
                          </a:solidFill>
                          <a:latin typeface="+mn-lt"/>
                          <a:ea typeface="+mn-ea"/>
                          <a:cs typeface="+mn-cs"/>
                        </a:rPr>
                        <a:t>Jetje Wagenhuis</a:t>
                      </a:r>
                    </a:p>
                    <a:p>
                      <a:pPr marL="88900" indent="-88900">
                        <a:buFont typeface="Arial" pitchFamily="34" charset="0"/>
                        <a:buChar char="•"/>
                      </a:pPr>
                      <a:r>
                        <a:rPr lang="nl-NL" sz="800" kern="1200" baseline="0" dirty="0" smtClean="0">
                          <a:solidFill>
                            <a:schemeClr val="tx1"/>
                          </a:solidFill>
                          <a:latin typeface="+mn-lt"/>
                          <a:ea typeface="+mn-ea"/>
                          <a:cs typeface="+mn-cs"/>
                        </a:rPr>
                        <a:t>Johanna </a:t>
                      </a:r>
                      <a:r>
                        <a:rPr lang="nl-NL" sz="800" kern="1200" baseline="0" dirty="0" err="1" smtClean="0">
                          <a:solidFill>
                            <a:schemeClr val="tx1"/>
                          </a:solidFill>
                          <a:latin typeface="+mn-lt"/>
                          <a:ea typeface="+mn-ea"/>
                          <a:cs typeface="+mn-cs"/>
                        </a:rPr>
                        <a:t>Izaaks</a:t>
                      </a:r>
                      <a:r>
                        <a:rPr lang="nl-NL" sz="800" kern="1200" baseline="0" dirty="0" smtClean="0">
                          <a:solidFill>
                            <a:schemeClr val="tx1"/>
                          </a:solidFill>
                          <a:latin typeface="+mn-lt"/>
                          <a:ea typeface="+mn-ea"/>
                          <a:cs typeface="+mn-cs"/>
                        </a:rPr>
                        <a:t> 15-12-1921/19-2-1943 </a:t>
                      </a:r>
                      <a:r>
                        <a:rPr lang="nl-NL" sz="800" kern="1200" dirty="0" err="1" smtClean="0">
                          <a:solidFill>
                            <a:srgbClr val="FF0000"/>
                          </a:solidFill>
                          <a:latin typeface="+mn-lt"/>
                          <a:ea typeface="+mn-ea"/>
                          <a:cs typeface="+mn-cs"/>
                        </a:rPr>
                        <a:t>Auschwitz</a:t>
                      </a:r>
                      <a:endParaRPr lang="nl-NL" sz="800" kern="1200" dirty="0" smtClean="0">
                        <a:solidFill>
                          <a:srgbClr val="FF0000"/>
                        </a:solidFill>
                        <a:latin typeface="+mn-lt"/>
                        <a:ea typeface="+mn-ea"/>
                        <a:cs typeface="+mn-cs"/>
                      </a:endParaRPr>
                    </a:p>
                    <a:p>
                      <a:pPr marL="88900" indent="-88900">
                        <a:buFont typeface="Arial" pitchFamily="34" charset="0"/>
                        <a:buNone/>
                      </a:pPr>
                      <a:r>
                        <a:rPr lang="nl-NL" sz="800" kern="1200" baseline="0" dirty="0" smtClean="0">
                          <a:solidFill>
                            <a:schemeClr val="tx1"/>
                          </a:solidFill>
                          <a:latin typeface="+mn-lt"/>
                          <a:ea typeface="+mn-ea"/>
                          <a:cs typeface="+mn-cs"/>
                        </a:rPr>
                        <a:t>Juda Wagenhuis</a:t>
                      </a:r>
                    </a:p>
                    <a:p>
                      <a:pPr marL="88900" indent="-88900">
                        <a:buFont typeface="Arial" pitchFamily="34" charset="0"/>
                        <a:buChar char="•"/>
                      </a:pPr>
                      <a:r>
                        <a:rPr lang="nl-NL" sz="800" kern="1200" baseline="0" dirty="0" smtClean="0">
                          <a:solidFill>
                            <a:schemeClr val="tx1"/>
                          </a:solidFill>
                          <a:latin typeface="+mn-lt"/>
                          <a:ea typeface="+mn-ea"/>
                          <a:cs typeface="+mn-cs"/>
                        </a:rPr>
                        <a:t>Joseph Wagenhuis 6-5-1925/30-9-1942 </a:t>
                      </a:r>
                      <a:r>
                        <a:rPr lang="nl-NL" sz="800" kern="1200" dirty="0" err="1" smtClean="0">
                          <a:solidFill>
                            <a:srgbClr val="FF0000"/>
                          </a:solidFill>
                          <a:latin typeface="+mn-lt"/>
                          <a:ea typeface="+mn-ea"/>
                          <a:cs typeface="+mn-cs"/>
                        </a:rPr>
                        <a:t>Auschwitz</a:t>
                      </a:r>
                      <a:endParaRPr lang="nl-NL" sz="800" kern="1200" dirty="0" smtClean="0">
                        <a:solidFill>
                          <a:srgbClr val="FF0000"/>
                        </a:solidFill>
                        <a:latin typeface="+mn-lt"/>
                        <a:ea typeface="+mn-ea"/>
                        <a:cs typeface="+mn-cs"/>
                      </a:endParaRPr>
                    </a:p>
                    <a:p>
                      <a:pPr marL="88900" indent="-88900">
                        <a:buFont typeface="Arial" pitchFamily="34" charset="0"/>
                        <a:buChar char="•"/>
                      </a:pPr>
                      <a:r>
                        <a:rPr lang="nl-NL" sz="800" kern="1200" baseline="0" dirty="0" smtClean="0">
                          <a:solidFill>
                            <a:schemeClr val="tx1"/>
                          </a:solidFill>
                          <a:latin typeface="+mn-lt"/>
                          <a:ea typeface="+mn-ea"/>
                          <a:cs typeface="+mn-cs"/>
                        </a:rPr>
                        <a:t>David Wagenhuis 13-3-1928/9-4-1943 </a:t>
                      </a:r>
                      <a:r>
                        <a:rPr lang="nl-NL" sz="800" kern="1200" dirty="0" smtClean="0">
                          <a:solidFill>
                            <a:srgbClr val="FF0000"/>
                          </a:solidFill>
                          <a:latin typeface="+mn-lt"/>
                          <a:ea typeface="+mn-ea"/>
                          <a:cs typeface="+mn-cs"/>
                        </a:rPr>
                        <a:t>Sobibor</a:t>
                      </a:r>
                    </a:p>
                    <a:p>
                      <a:pPr marL="88900" indent="-88900">
                        <a:buFont typeface="Arial" pitchFamily="34" charset="0"/>
                        <a:buNone/>
                      </a:pPr>
                      <a:r>
                        <a:rPr lang="nl-NL" sz="800" kern="1200" baseline="0" dirty="0" smtClean="0">
                          <a:solidFill>
                            <a:schemeClr val="tx1"/>
                          </a:solidFill>
                          <a:latin typeface="+mn-lt"/>
                          <a:ea typeface="+mn-ea"/>
                          <a:cs typeface="+mn-cs"/>
                        </a:rPr>
                        <a:t>Meijer Wagenhuis</a:t>
                      </a:r>
                    </a:p>
                    <a:p>
                      <a:pPr marL="88900" indent="-88900">
                        <a:buFont typeface="Arial" pitchFamily="34" charset="0"/>
                        <a:buChar char="•"/>
                      </a:pPr>
                      <a:r>
                        <a:rPr lang="nl-NL" sz="800" kern="1200" baseline="0" dirty="0" smtClean="0">
                          <a:solidFill>
                            <a:schemeClr val="tx1"/>
                          </a:solidFill>
                          <a:latin typeface="+mn-lt"/>
                          <a:ea typeface="+mn-ea"/>
                          <a:cs typeface="+mn-cs"/>
                        </a:rPr>
                        <a:t>David Wagenhuis 20-1-1919/30-9-1942 </a:t>
                      </a:r>
                      <a:r>
                        <a:rPr lang="nl-NL" sz="800" kern="1200" dirty="0" err="1" smtClean="0">
                          <a:solidFill>
                            <a:srgbClr val="FF0000"/>
                          </a:solidFill>
                          <a:latin typeface="+mn-lt"/>
                          <a:ea typeface="+mn-ea"/>
                          <a:cs typeface="+mn-cs"/>
                        </a:rPr>
                        <a:t>Auschwitz</a:t>
                      </a:r>
                      <a:endParaRPr lang="nl-NL" sz="800" kern="1200" dirty="0" smtClean="0">
                        <a:solidFill>
                          <a:srgbClr val="FF0000"/>
                        </a:solidFill>
                        <a:latin typeface="+mn-lt"/>
                        <a:ea typeface="+mn-ea"/>
                        <a:cs typeface="+mn-cs"/>
                      </a:endParaRPr>
                    </a:p>
                    <a:p>
                      <a:pPr marL="88900" indent="-88900">
                        <a:buFont typeface="Arial" pitchFamily="34" charset="0"/>
                        <a:buChar char="•"/>
                      </a:pPr>
                      <a:r>
                        <a:rPr lang="nl-NL" sz="800" kern="1200" baseline="0" dirty="0" smtClean="0">
                          <a:solidFill>
                            <a:schemeClr val="tx1"/>
                          </a:solidFill>
                          <a:latin typeface="+mn-lt"/>
                          <a:ea typeface="+mn-ea"/>
                          <a:cs typeface="+mn-cs"/>
                        </a:rPr>
                        <a:t>Hartog Wagenhuis 29-1-1924/30-9-1942 </a:t>
                      </a:r>
                      <a:r>
                        <a:rPr lang="nl-NL" sz="800" kern="1200" dirty="0" err="1" smtClean="0">
                          <a:solidFill>
                            <a:srgbClr val="FF0000"/>
                          </a:solidFill>
                          <a:latin typeface="+mn-lt"/>
                          <a:ea typeface="+mn-ea"/>
                          <a:cs typeface="+mn-cs"/>
                        </a:rPr>
                        <a:t>Auschwitz</a:t>
                      </a:r>
                      <a:endParaRPr lang="nl-NL" sz="800" kern="1200" dirty="0" smtClean="0">
                        <a:solidFill>
                          <a:srgbClr val="FF0000"/>
                        </a:solidFill>
                        <a:latin typeface="+mn-lt"/>
                        <a:ea typeface="+mn-ea"/>
                        <a:cs typeface="+mn-cs"/>
                      </a:endParaRPr>
                    </a:p>
                    <a:p>
                      <a:pPr marL="88900" indent="-88900">
                        <a:buFont typeface="Arial" pitchFamily="34" charset="0"/>
                        <a:buChar char="•"/>
                      </a:pPr>
                      <a:r>
                        <a:rPr lang="nl-NL" sz="800" kern="1200" baseline="0" dirty="0" smtClean="0">
                          <a:solidFill>
                            <a:schemeClr val="tx1"/>
                          </a:solidFill>
                          <a:latin typeface="+mn-lt"/>
                          <a:ea typeface="+mn-ea"/>
                          <a:cs typeface="+mn-cs"/>
                        </a:rPr>
                        <a:t>Izaak Wagenhuis 8-1-1925/30-9-1942 </a:t>
                      </a:r>
                      <a:r>
                        <a:rPr lang="nl-NL" sz="800" kern="1200" dirty="0" err="1" smtClean="0">
                          <a:solidFill>
                            <a:srgbClr val="FF0000"/>
                          </a:solidFill>
                          <a:latin typeface="+mn-lt"/>
                          <a:ea typeface="+mn-ea"/>
                          <a:cs typeface="+mn-cs"/>
                        </a:rPr>
                        <a:t>Auschwitz</a:t>
                      </a:r>
                      <a:endParaRPr lang="nl-NL" sz="800" kern="1200" dirty="0" smtClean="0">
                        <a:solidFill>
                          <a:srgbClr val="FF0000"/>
                        </a:solidFill>
                        <a:latin typeface="+mn-lt"/>
                        <a:ea typeface="+mn-ea"/>
                        <a:cs typeface="+mn-cs"/>
                      </a:endParaRPr>
                    </a:p>
                    <a:p>
                      <a:pPr marL="88900" indent="-88900">
                        <a:buFont typeface="Arial" pitchFamily="34" charset="0"/>
                        <a:buNone/>
                      </a:pPr>
                      <a:r>
                        <a:rPr lang="nl-NL" sz="800" kern="1200" baseline="0" dirty="0" smtClean="0">
                          <a:solidFill>
                            <a:schemeClr val="tx1"/>
                          </a:solidFill>
                          <a:latin typeface="+mn-lt"/>
                          <a:ea typeface="+mn-ea"/>
                          <a:cs typeface="+mn-cs"/>
                        </a:rPr>
                        <a:t>Levie Wagenhuis</a:t>
                      </a:r>
                    </a:p>
                    <a:p>
                      <a:pPr marL="88900" indent="-88900">
                        <a:buFont typeface="Arial" pitchFamily="34" charset="0"/>
                        <a:buChar char="•"/>
                      </a:pPr>
                      <a:r>
                        <a:rPr lang="nl-NL" sz="800" kern="1200" baseline="0" dirty="0" smtClean="0">
                          <a:solidFill>
                            <a:schemeClr val="tx1"/>
                          </a:solidFill>
                          <a:latin typeface="+mn-lt"/>
                          <a:ea typeface="+mn-ea"/>
                          <a:cs typeface="+mn-cs"/>
                        </a:rPr>
                        <a:t>Herman Wagenhuis</a:t>
                      </a:r>
                    </a:p>
                    <a:p>
                      <a:pPr marL="88900" indent="-88900">
                        <a:buFont typeface="Arial" pitchFamily="34" charset="0"/>
                        <a:buChar char="•"/>
                      </a:pPr>
                      <a:r>
                        <a:rPr lang="nl-NL" sz="800" kern="1200" baseline="0" dirty="0" smtClean="0">
                          <a:solidFill>
                            <a:schemeClr val="tx1"/>
                          </a:solidFill>
                          <a:latin typeface="+mn-lt"/>
                          <a:ea typeface="+mn-ea"/>
                          <a:cs typeface="+mn-cs"/>
                        </a:rPr>
                        <a:t>David Wagenhuis</a:t>
                      </a:r>
                      <a:endParaRPr lang="nl-NL" sz="800" kern="1200" dirty="0" smtClean="0">
                        <a:solidFill>
                          <a:schemeClr val="tx1"/>
                        </a:solidFill>
                        <a:latin typeface="+mn-lt"/>
                        <a:ea typeface="+mn-ea"/>
                        <a:cs typeface="+mn-cs"/>
                      </a:endParaRPr>
                    </a:p>
                    <a:p>
                      <a:pPr marL="88900" indent="-88900">
                        <a:buFont typeface="Arial" pitchFamily="34" charset="0"/>
                        <a:buNone/>
                      </a:pPr>
                      <a:r>
                        <a:rPr lang="nl-NL" sz="800" i="0" kern="1200" dirty="0" smtClean="0">
                          <a:solidFill>
                            <a:schemeClr val="tx1"/>
                          </a:solidFill>
                          <a:latin typeface="+mn-lt"/>
                          <a:ea typeface="+mn-ea"/>
                          <a:cs typeface="+mn-cs"/>
                        </a:rPr>
                        <a:t>Kaatje Wagenhuis (zie Barend Korper)</a:t>
                      </a:r>
                    </a:p>
                    <a:p>
                      <a:pPr marL="88900" indent="-88900">
                        <a:buFont typeface="Arial" pitchFamily="34" charset="0"/>
                        <a:buNone/>
                      </a:pPr>
                      <a:r>
                        <a:rPr lang="nl-NL" sz="800" i="0" kern="1200" dirty="0" smtClean="0">
                          <a:solidFill>
                            <a:schemeClr val="tx1"/>
                          </a:solidFill>
                          <a:latin typeface="+mn-lt"/>
                          <a:ea typeface="+mn-ea"/>
                          <a:cs typeface="+mn-cs"/>
                        </a:rPr>
                        <a:t>Salomon Wagenhuis</a:t>
                      </a:r>
                    </a:p>
                    <a:p>
                      <a:pPr marL="88900" indent="-88900">
                        <a:buFont typeface="Arial" pitchFamily="34" charset="0"/>
                        <a:buChar char="•"/>
                      </a:pPr>
                      <a:r>
                        <a:rPr lang="nl-NL" sz="800" i="0" kern="1200" dirty="0" smtClean="0">
                          <a:solidFill>
                            <a:schemeClr val="tx1"/>
                          </a:solidFill>
                          <a:latin typeface="+mn-lt"/>
                          <a:ea typeface="+mn-ea"/>
                          <a:cs typeface="+mn-cs"/>
                        </a:rPr>
                        <a:t>Samuel Wagenhuis 10-11-1922/3-8-1943 </a:t>
                      </a:r>
                      <a:r>
                        <a:rPr lang="nl-NL" sz="800" i="0" kern="1200" baseline="0" dirty="0" err="1" smtClean="0">
                          <a:solidFill>
                            <a:srgbClr val="FF0000"/>
                          </a:solidFill>
                          <a:latin typeface="+mn-lt"/>
                          <a:ea typeface="+mn-ea"/>
                          <a:cs typeface="+mn-cs"/>
                        </a:rPr>
                        <a:t>Auschwitz</a:t>
                      </a:r>
                      <a:endParaRPr lang="nl-NL" sz="800" i="0" kern="1200" baseline="0" dirty="0" smtClean="0">
                        <a:solidFill>
                          <a:srgbClr val="FF0000"/>
                        </a:solidFill>
                        <a:latin typeface="+mn-lt"/>
                        <a:ea typeface="+mn-ea"/>
                        <a:cs typeface="+mn-cs"/>
                      </a:endParaRPr>
                    </a:p>
                    <a:p>
                      <a:pPr marL="88900" indent="-88900">
                        <a:buFont typeface="Arial" pitchFamily="34" charset="0"/>
                        <a:buNone/>
                      </a:pPr>
                      <a:r>
                        <a:rPr lang="nl-NL" sz="800" i="0" kern="1200" dirty="0" smtClean="0">
                          <a:solidFill>
                            <a:schemeClr val="tx1"/>
                          </a:solidFill>
                          <a:latin typeface="+mn-lt"/>
                          <a:ea typeface="+mn-ea"/>
                          <a:cs typeface="+mn-cs"/>
                        </a:rPr>
                        <a:t>David Wagenhuis</a:t>
                      </a:r>
                    </a:p>
                    <a:p>
                      <a:pPr marL="88900" indent="-88900">
                        <a:buFont typeface="Arial" pitchFamily="34" charset="0"/>
                        <a:buChar char="•"/>
                      </a:pPr>
                      <a:r>
                        <a:rPr lang="nl-NL" sz="800" i="0" kern="1200" dirty="0" err="1" smtClean="0">
                          <a:solidFill>
                            <a:schemeClr val="tx1"/>
                          </a:solidFill>
                          <a:latin typeface="+mn-lt"/>
                          <a:ea typeface="+mn-ea"/>
                          <a:cs typeface="+mn-cs"/>
                        </a:rPr>
                        <a:t>Frieda</a:t>
                      </a:r>
                      <a:r>
                        <a:rPr lang="nl-NL" sz="800" i="0" kern="1200" dirty="0" smtClean="0">
                          <a:solidFill>
                            <a:schemeClr val="tx1"/>
                          </a:solidFill>
                          <a:latin typeface="+mn-lt"/>
                          <a:ea typeface="+mn-ea"/>
                          <a:cs typeface="+mn-cs"/>
                        </a:rPr>
                        <a:t> Sonja Wagenhuis 14-10-1927/5-2-1943 </a:t>
                      </a:r>
                      <a:r>
                        <a:rPr lang="nl-NL" sz="800" i="0" kern="1200" baseline="0" dirty="0" err="1" smtClean="0">
                          <a:solidFill>
                            <a:srgbClr val="FF0000"/>
                          </a:solidFill>
                          <a:latin typeface="+mn-lt"/>
                          <a:ea typeface="+mn-ea"/>
                          <a:cs typeface="+mn-cs"/>
                        </a:rPr>
                        <a:t>Auschwitz</a:t>
                      </a:r>
                      <a:endParaRPr lang="nl-NL" sz="800" i="0" kern="1200" baseline="0" dirty="0" smtClean="0">
                        <a:solidFill>
                          <a:srgbClr val="FF0000"/>
                        </a:solidFill>
                        <a:latin typeface="+mn-lt"/>
                        <a:ea typeface="+mn-ea"/>
                        <a:cs typeface="+mn-cs"/>
                      </a:endParaRPr>
                    </a:p>
                    <a:p>
                      <a:pPr marL="88900" indent="-88900">
                        <a:buFont typeface="Arial" pitchFamily="34" charset="0"/>
                        <a:buChar char="•"/>
                      </a:pPr>
                      <a:r>
                        <a:rPr lang="nl-NL" sz="800" i="0" kern="1200" dirty="0" smtClean="0">
                          <a:solidFill>
                            <a:schemeClr val="tx1"/>
                          </a:solidFill>
                          <a:latin typeface="+mn-lt"/>
                          <a:ea typeface="+mn-ea"/>
                          <a:cs typeface="+mn-cs"/>
                        </a:rPr>
                        <a:t>Sara Elly Wagenhuis 11-4-1929/5-2-1943 </a:t>
                      </a:r>
                      <a:r>
                        <a:rPr lang="nl-NL" sz="800" i="0" kern="1200" baseline="0" dirty="0" err="1" smtClean="0">
                          <a:solidFill>
                            <a:srgbClr val="FF0000"/>
                          </a:solidFill>
                          <a:latin typeface="+mn-lt"/>
                          <a:ea typeface="+mn-ea"/>
                          <a:cs typeface="+mn-cs"/>
                        </a:rPr>
                        <a:t>Auschwitz</a:t>
                      </a:r>
                      <a:endParaRPr lang="nl-NL" sz="800" i="0" kern="1200" baseline="0" dirty="0" smtClean="0">
                        <a:solidFill>
                          <a:srgbClr val="FF0000"/>
                        </a:solidFill>
                        <a:latin typeface="+mn-lt"/>
                        <a:ea typeface="+mn-ea"/>
                        <a:cs typeface="+mn-cs"/>
                      </a:endParaRPr>
                    </a:p>
                    <a:p>
                      <a:pPr marL="88900" indent="-88900">
                        <a:buFont typeface="Arial" pitchFamily="34" charset="0"/>
                        <a:buNone/>
                      </a:pPr>
                      <a:r>
                        <a:rPr lang="nl-NL" sz="800" i="0" kern="1200" dirty="0" smtClean="0">
                          <a:solidFill>
                            <a:schemeClr val="tx1"/>
                          </a:solidFill>
                          <a:latin typeface="+mn-lt"/>
                          <a:ea typeface="+mn-ea"/>
                          <a:cs typeface="+mn-cs"/>
                        </a:rPr>
                        <a:t>Samuel Wagenhuis</a:t>
                      </a:r>
                    </a:p>
                    <a:p>
                      <a:pPr marL="88900" indent="-88900">
                        <a:buFont typeface="Arial" pitchFamily="34" charset="0"/>
                        <a:buChar char="•"/>
                      </a:pPr>
                      <a:r>
                        <a:rPr lang="nl-NL" sz="800" i="0" kern="1200" dirty="0" smtClean="0">
                          <a:solidFill>
                            <a:srgbClr val="0070C0"/>
                          </a:solidFill>
                          <a:latin typeface="+mn-lt"/>
                          <a:ea typeface="+mn-ea"/>
                          <a:cs typeface="+mn-cs"/>
                        </a:rPr>
                        <a:t>Eva Wagenhuis 11-3-1915/24-1-2005 (Uithoorn)</a:t>
                      </a: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i="0" kern="1200" dirty="0" smtClean="0">
                          <a:solidFill>
                            <a:schemeClr val="tx1"/>
                          </a:solidFill>
                          <a:latin typeface="+mn-lt"/>
                          <a:ea typeface="+mn-ea"/>
                          <a:cs typeface="+mn-cs"/>
                        </a:rPr>
                        <a:t>Elizabeth Wagenhuis 1-7-1916/31-1-1944 </a:t>
                      </a:r>
                      <a:r>
                        <a:rPr lang="nl-NL" sz="800" i="0" kern="1200" baseline="0" dirty="0" err="1" smtClean="0">
                          <a:solidFill>
                            <a:srgbClr val="FF0000"/>
                          </a:solidFill>
                          <a:latin typeface="+mn-lt"/>
                          <a:ea typeface="+mn-ea"/>
                          <a:cs typeface="+mn-cs"/>
                        </a:rPr>
                        <a:t>Auschwitz</a:t>
                      </a:r>
                      <a:endParaRPr lang="nl-NL" sz="800" i="0" kern="1200" baseline="0" dirty="0" smtClean="0">
                        <a:solidFill>
                          <a:srgbClr val="FF0000"/>
                        </a:solidFill>
                        <a:latin typeface="+mn-lt"/>
                        <a:ea typeface="+mn-ea"/>
                        <a:cs typeface="+mn-cs"/>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i="0" kern="1200" dirty="0" smtClean="0">
                          <a:solidFill>
                            <a:srgbClr val="0070C0"/>
                          </a:solidFill>
                          <a:latin typeface="+mn-lt"/>
                          <a:ea typeface="+mn-ea"/>
                          <a:cs typeface="+mn-cs"/>
                        </a:rPr>
                        <a:t>Marianne Wagenhuis 26-8-1917/overlevende</a:t>
                      </a: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i="0" kern="1200" dirty="0" smtClean="0">
                          <a:solidFill>
                            <a:schemeClr val="tx1"/>
                          </a:solidFill>
                          <a:latin typeface="+mn-lt"/>
                          <a:ea typeface="+mn-ea"/>
                          <a:cs typeface="+mn-cs"/>
                        </a:rPr>
                        <a:t>Gerrit Wagenhuis 24-10-1918/9-4-1920</a:t>
                      </a: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i="0" kern="1200" dirty="0" smtClean="0">
                          <a:solidFill>
                            <a:schemeClr val="tx1"/>
                          </a:solidFill>
                          <a:latin typeface="+mn-lt"/>
                          <a:ea typeface="+mn-ea"/>
                          <a:cs typeface="+mn-cs"/>
                        </a:rPr>
                        <a:t>Marie Wagenhuis 12-7-1921/11-12-1942 </a:t>
                      </a:r>
                      <a:r>
                        <a:rPr lang="nl-NL" sz="800" i="0" kern="1200" baseline="0" dirty="0" err="1" smtClean="0">
                          <a:solidFill>
                            <a:srgbClr val="FF0000"/>
                          </a:solidFill>
                          <a:latin typeface="+mn-lt"/>
                          <a:ea typeface="+mn-ea"/>
                          <a:cs typeface="+mn-cs"/>
                        </a:rPr>
                        <a:t>Auschwitz</a:t>
                      </a:r>
                      <a:endParaRPr lang="nl-NL" sz="800" i="0" kern="1200" baseline="0" dirty="0" smtClean="0">
                        <a:solidFill>
                          <a:srgbClr val="FF0000"/>
                        </a:solidFill>
                        <a:latin typeface="+mn-lt"/>
                        <a:ea typeface="+mn-ea"/>
                        <a:cs typeface="+mn-cs"/>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i="0" kern="1200" dirty="0" smtClean="0">
                          <a:solidFill>
                            <a:schemeClr val="tx1"/>
                          </a:solidFill>
                          <a:latin typeface="+mn-lt"/>
                          <a:ea typeface="+mn-ea"/>
                          <a:cs typeface="+mn-cs"/>
                        </a:rPr>
                        <a:t>Rosette Wagenhuis 12-7-1921/11-12-1942 </a:t>
                      </a:r>
                      <a:r>
                        <a:rPr lang="nl-NL" sz="800" i="0" kern="1200" baseline="0" dirty="0" err="1" smtClean="0">
                          <a:solidFill>
                            <a:srgbClr val="FF0000"/>
                          </a:solidFill>
                          <a:latin typeface="+mn-lt"/>
                          <a:ea typeface="+mn-ea"/>
                          <a:cs typeface="+mn-cs"/>
                        </a:rPr>
                        <a:t>Auschwitz</a:t>
                      </a:r>
                      <a:endParaRPr lang="nl-NL" sz="800" i="0" kern="1200" baseline="0" dirty="0" smtClean="0">
                        <a:solidFill>
                          <a:srgbClr val="FF0000"/>
                        </a:solidFill>
                        <a:latin typeface="+mn-lt"/>
                        <a:ea typeface="+mn-ea"/>
                        <a:cs typeface="+mn-cs"/>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None/>
                        <a:tabLst/>
                        <a:defRPr/>
                      </a:pPr>
                      <a:r>
                        <a:rPr lang="nl-NL" sz="800" i="0" kern="1200" dirty="0" smtClean="0">
                          <a:solidFill>
                            <a:schemeClr val="tx1"/>
                          </a:solidFill>
                          <a:latin typeface="+mn-lt"/>
                          <a:ea typeface="+mn-ea"/>
                          <a:cs typeface="+mn-cs"/>
                        </a:rPr>
                        <a:t>Elisabeth Wagenhuis</a:t>
                      </a: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i="0" kern="1200" dirty="0" smtClean="0">
                          <a:solidFill>
                            <a:srgbClr val="0070C0"/>
                          </a:solidFill>
                          <a:latin typeface="+mn-lt"/>
                          <a:ea typeface="+mn-ea"/>
                          <a:cs typeface="+mn-cs"/>
                        </a:rPr>
                        <a:t>Louis</a:t>
                      </a:r>
                      <a:r>
                        <a:rPr lang="nl-NL" sz="800" i="0" kern="1200" baseline="0" dirty="0" smtClean="0">
                          <a:solidFill>
                            <a:srgbClr val="0070C0"/>
                          </a:solidFill>
                          <a:latin typeface="+mn-lt"/>
                          <a:ea typeface="+mn-ea"/>
                          <a:cs typeface="+mn-cs"/>
                        </a:rPr>
                        <a:t> Aardewerk 24-10-1914/1989</a:t>
                      </a:r>
                      <a:endParaRPr lang="nl-NL" sz="800" i="0" kern="1200" dirty="0" smtClean="0">
                        <a:solidFill>
                          <a:srgbClr val="0070C0"/>
                        </a:solidFill>
                        <a:latin typeface="+mn-lt"/>
                        <a:ea typeface="+mn-ea"/>
                        <a:cs typeface="+mn-cs"/>
                      </a:endParaRPr>
                    </a:p>
                    <a:p>
                      <a:pPr marL="88900" indent="-88900">
                        <a:buFont typeface="Arial" pitchFamily="34" charset="0"/>
                        <a:buChar char="•"/>
                      </a:pPr>
                      <a:r>
                        <a:rPr lang="nl-NL" sz="800" i="0" kern="1200" dirty="0" smtClean="0">
                          <a:solidFill>
                            <a:schemeClr val="tx1"/>
                          </a:solidFill>
                          <a:latin typeface="+mn-lt"/>
                          <a:ea typeface="+mn-ea"/>
                          <a:cs typeface="+mn-cs"/>
                        </a:rPr>
                        <a:t>Meijer Aardewerk 8-8-1919/28-7-1942 </a:t>
                      </a:r>
                      <a:r>
                        <a:rPr lang="nl-NL" sz="800" i="0" kern="1200" baseline="0" dirty="0" err="1" smtClean="0">
                          <a:solidFill>
                            <a:srgbClr val="FF0000"/>
                          </a:solidFill>
                          <a:latin typeface="+mn-lt"/>
                          <a:ea typeface="+mn-ea"/>
                          <a:cs typeface="+mn-cs"/>
                        </a:rPr>
                        <a:t>Auschwitz</a:t>
                      </a:r>
                      <a:endParaRPr lang="nl-NL" sz="800" i="0" kern="1200" baseline="0" dirty="0" smtClean="0">
                        <a:solidFill>
                          <a:srgbClr val="FF0000"/>
                        </a:solidFill>
                        <a:latin typeface="+mn-lt"/>
                        <a:ea typeface="+mn-ea"/>
                        <a:cs typeface="+mn-cs"/>
                      </a:endParaRPr>
                    </a:p>
                    <a:p>
                      <a:pPr marL="88900" indent="-88900">
                        <a:buFont typeface="Arial" pitchFamily="34" charset="0"/>
                        <a:buChar char="•"/>
                      </a:pPr>
                      <a:r>
                        <a:rPr lang="nl-NL" sz="800" i="0" kern="1200" dirty="0" smtClean="0">
                          <a:solidFill>
                            <a:schemeClr val="tx1"/>
                          </a:solidFill>
                          <a:latin typeface="+mn-lt"/>
                          <a:ea typeface="+mn-ea"/>
                          <a:cs typeface="+mn-cs"/>
                        </a:rPr>
                        <a:t>Max Aardewerk 2-4-1921/30-9-1942 </a:t>
                      </a:r>
                      <a:r>
                        <a:rPr lang="nl-NL" sz="800" i="0" kern="1200" baseline="0" dirty="0" err="1" smtClean="0">
                          <a:solidFill>
                            <a:srgbClr val="FF0000"/>
                          </a:solidFill>
                          <a:latin typeface="+mn-lt"/>
                          <a:ea typeface="+mn-ea"/>
                          <a:cs typeface="+mn-cs"/>
                        </a:rPr>
                        <a:t>Auschwitz</a:t>
                      </a:r>
                      <a:endParaRPr lang="nl-NL" sz="800" i="0" kern="1200" baseline="0" dirty="0" smtClean="0">
                        <a:solidFill>
                          <a:srgbClr val="FF0000"/>
                        </a:solidFill>
                        <a:latin typeface="+mn-lt"/>
                        <a:ea typeface="+mn-ea"/>
                        <a:cs typeface="+mn-cs"/>
                      </a:endParaRPr>
                    </a:p>
                    <a:p>
                      <a:pPr marL="88900" indent="-88900">
                        <a:buFont typeface="Arial" pitchFamily="34" charset="0"/>
                        <a:buNone/>
                      </a:pPr>
                      <a:r>
                        <a:rPr lang="nl-NL" sz="800" i="0" kern="1200" dirty="0" smtClean="0">
                          <a:solidFill>
                            <a:schemeClr val="tx1"/>
                          </a:solidFill>
                          <a:latin typeface="+mn-lt"/>
                          <a:ea typeface="+mn-ea"/>
                          <a:cs typeface="+mn-cs"/>
                        </a:rPr>
                        <a:t>Rosette Wagenhuis</a:t>
                      </a:r>
                    </a:p>
                    <a:p>
                      <a:pPr marL="88900" indent="-88900">
                        <a:buFont typeface="Arial" pitchFamily="34" charset="0"/>
                        <a:buChar char="•"/>
                      </a:pPr>
                      <a:r>
                        <a:rPr lang="nl-NL" sz="800" i="0" kern="1200" dirty="0" smtClean="0">
                          <a:solidFill>
                            <a:schemeClr val="tx1"/>
                          </a:solidFill>
                          <a:latin typeface="+mn-lt"/>
                          <a:ea typeface="+mn-ea"/>
                          <a:cs typeface="+mn-cs"/>
                        </a:rPr>
                        <a:t>Hester</a:t>
                      </a:r>
                      <a:r>
                        <a:rPr lang="nl-NL" sz="800" i="0" kern="1200" baseline="0" dirty="0" smtClean="0">
                          <a:solidFill>
                            <a:schemeClr val="tx1"/>
                          </a:solidFill>
                          <a:latin typeface="+mn-lt"/>
                          <a:ea typeface="+mn-ea"/>
                          <a:cs typeface="+mn-cs"/>
                        </a:rPr>
                        <a:t> Levie</a:t>
                      </a:r>
                    </a:p>
                    <a:p>
                      <a:pPr marL="88900" indent="-88900">
                        <a:buFont typeface="Arial" pitchFamily="34" charset="0"/>
                        <a:buChar char="•"/>
                      </a:pPr>
                      <a:r>
                        <a:rPr lang="nl-NL" sz="800" i="0" kern="1200" baseline="0" dirty="0" smtClean="0">
                          <a:solidFill>
                            <a:schemeClr val="tx1"/>
                          </a:solidFill>
                          <a:latin typeface="+mn-lt"/>
                          <a:ea typeface="+mn-ea"/>
                          <a:cs typeface="+mn-cs"/>
                        </a:rPr>
                        <a:t>Leon Levie 9-7-1924/30-9-1942 </a:t>
                      </a:r>
                      <a:r>
                        <a:rPr lang="nl-NL" sz="800" i="0" kern="1200" baseline="0" dirty="0" err="1" smtClean="0">
                          <a:solidFill>
                            <a:srgbClr val="FF0000"/>
                          </a:solidFill>
                          <a:latin typeface="+mn-lt"/>
                          <a:ea typeface="+mn-ea"/>
                          <a:cs typeface="+mn-cs"/>
                        </a:rPr>
                        <a:t>Auschwitz</a:t>
                      </a:r>
                      <a:endParaRPr lang="nl-NL" sz="800" i="0" kern="1200" baseline="0" dirty="0" smtClean="0">
                        <a:solidFill>
                          <a:srgbClr val="FF0000"/>
                        </a:solidFill>
                        <a:latin typeface="+mn-lt"/>
                        <a:ea typeface="+mn-ea"/>
                        <a:cs typeface="+mn-cs"/>
                      </a:endParaRPr>
                    </a:p>
                    <a:p>
                      <a:pPr marL="88900" indent="-88900">
                        <a:buFont typeface="Arial" pitchFamily="34" charset="0"/>
                        <a:buChar char="•"/>
                      </a:pPr>
                      <a:r>
                        <a:rPr lang="nl-NL" sz="800" i="0" kern="1200" baseline="0" dirty="0" smtClean="0">
                          <a:solidFill>
                            <a:schemeClr val="tx1"/>
                          </a:solidFill>
                          <a:latin typeface="+mn-lt"/>
                          <a:ea typeface="+mn-ea"/>
                          <a:cs typeface="+mn-cs"/>
                        </a:rPr>
                        <a:t>Henriette Levie 9-5-1926/30-9-1942 </a:t>
                      </a:r>
                      <a:r>
                        <a:rPr lang="nl-NL" sz="800" i="0" kern="1200" baseline="0" dirty="0" err="1" smtClean="0">
                          <a:solidFill>
                            <a:srgbClr val="FF0000"/>
                          </a:solidFill>
                          <a:latin typeface="+mn-lt"/>
                          <a:ea typeface="+mn-ea"/>
                          <a:cs typeface="+mn-cs"/>
                        </a:rPr>
                        <a:t>Auschwitz</a:t>
                      </a:r>
                      <a:endParaRPr lang="nl-NL" sz="800" i="0" kern="1200" baseline="0" dirty="0" smtClean="0">
                        <a:solidFill>
                          <a:srgbClr val="FF0000"/>
                        </a:solidFill>
                        <a:latin typeface="+mn-lt"/>
                        <a:ea typeface="+mn-ea"/>
                        <a:cs typeface="+mn-cs"/>
                      </a:endParaRPr>
                    </a:p>
                    <a:p>
                      <a:pPr marL="88900" indent="-88900">
                        <a:buFont typeface="Arial" pitchFamily="34" charset="0"/>
                        <a:buChar char="•"/>
                      </a:pPr>
                      <a:r>
                        <a:rPr lang="nl-NL" sz="800" i="0" kern="1200" baseline="0" dirty="0" smtClean="0">
                          <a:solidFill>
                            <a:schemeClr val="tx1"/>
                          </a:solidFill>
                          <a:latin typeface="+mn-lt"/>
                          <a:ea typeface="+mn-ea"/>
                          <a:cs typeface="+mn-cs"/>
                        </a:rPr>
                        <a:t>Meijer Levie 7-4-1928/21-1-1943 </a:t>
                      </a:r>
                      <a:r>
                        <a:rPr lang="nl-NL" sz="800" i="0" kern="1200" baseline="0" dirty="0" err="1" smtClean="0">
                          <a:solidFill>
                            <a:srgbClr val="FF0000"/>
                          </a:solidFill>
                          <a:latin typeface="+mn-lt"/>
                          <a:ea typeface="+mn-ea"/>
                          <a:cs typeface="+mn-cs"/>
                        </a:rPr>
                        <a:t>Auschwitz</a:t>
                      </a:r>
                      <a:endParaRPr lang="nl-NL" sz="800" i="0" kern="1200" baseline="0" dirty="0" smtClean="0">
                        <a:solidFill>
                          <a:srgbClr val="FF0000"/>
                        </a:solidFill>
                        <a:latin typeface="+mn-lt"/>
                        <a:ea typeface="+mn-ea"/>
                        <a:cs typeface="+mn-cs"/>
                      </a:endParaRPr>
                    </a:p>
                    <a:p>
                      <a:pPr marL="88900" indent="-88900">
                        <a:buFont typeface="Arial" pitchFamily="34" charset="0"/>
                        <a:buChar char="•"/>
                      </a:pPr>
                      <a:r>
                        <a:rPr lang="nl-NL" sz="800" i="0" kern="1200" baseline="0" dirty="0" smtClean="0">
                          <a:solidFill>
                            <a:schemeClr val="tx1"/>
                          </a:solidFill>
                          <a:latin typeface="+mn-lt"/>
                          <a:ea typeface="+mn-ea"/>
                          <a:cs typeface="+mn-cs"/>
                        </a:rPr>
                        <a:t>Lena Levie 14-3-1931/21-1-1943 </a:t>
                      </a:r>
                      <a:r>
                        <a:rPr lang="nl-NL" sz="800" i="0" kern="1200" baseline="0" dirty="0" err="1" smtClean="0">
                          <a:solidFill>
                            <a:srgbClr val="FF0000"/>
                          </a:solidFill>
                          <a:latin typeface="+mn-lt"/>
                          <a:ea typeface="+mn-ea"/>
                          <a:cs typeface="+mn-cs"/>
                        </a:rPr>
                        <a:t>Auschwitz</a:t>
                      </a:r>
                      <a:endParaRPr lang="nl-NL" sz="800" kern="1200" dirty="0" smtClean="0">
                        <a:solidFill>
                          <a:srgbClr val="FF0000"/>
                        </a:solidFill>
                        <a:latin typeface="+mn-lt"/>
                        <a:ea typeface="+mn-ea"/>
                        <a:cs typeface="+mn-cs"/>
                      </a:endParaRPr>
                    </a:p>
                  </a:txBody>
                  <a:tcPr/>
                </a:tc>
                <a:tc>
                  <a:txBody>
                    <a:bodyPr/>
                    <a:lstStyle/>
                    <a:p>
                      <a:pPr marL="88900" indent="-88900">
                        <a:buFont typeface="Arial" pitchFamily="34" charset="0"/>
                        <a:buNone/>
                      </a:pPr>
                      <a:r>
                        <a:rPr lang="nl-NL" sz="800" i="0" kern="1200" baseline="0" dirty="0" smtClean="0">
                          <a:solidFill>
                            <a:schemeClr val="tx1"/>
                          </a:solidFill>
                          <a:latin typeface="+mn-lt"/>
                          <a:ea typeface="+mn-ea"/>
                          <a:cs typeface="+mn-cs"/>
                        </a:rPr>
                        <a:t>Louis Wagenhuis</a:t>
                      </a:r>
                    </a:p>
                    <a:p>
                      <a:pPr marL="88900" indent="-88900">
                        <a:buFont typeface="Arial" pitchFamily="34" charset="0"/>
                        <a:buChar char="•"/>
                      </a:pPr>
                      <a:r>
                        <a:rPr lang="nl-NL" sz="800" i="0" kern="1200" baseline="0" dirty="0" smtClean="0">
                          <a:solidFill>
                            <a:schemeClr val="tx1"/>
                          </a:solidFill>
                          <a:latin typeface="+mn-lt"/>
                          <a:ea typeface="+mn-ea"/>
                          <a:cs typeface="+mn-cs"/>
                        </a:rPr>
                        <a:t>Helena </a:t>
                      </a:r>
                      <a:r>
                        <a:rPr lang="nl-NL" sz="800" i="0" kern="1200" baseline="0" dirty="0" err="1" smtClean="0">
                          <a:solidFill>
                            <a:schemeClr val="tx1"/>
                          </a:solidFill>
                          <a:latin typeface="+mn-lt"/>
                          <a:ea typeface="+mn-ea"/>
                          <a:cs typeface="+mn-cs"/>
                        </a:rPr>
                        <a:t>Louisa</a:t>
                      </a:r>
                      <a:r>
                        <a:rPr lang="nl-NL" sz="800" i="0" kern="1200" baseline="0" dirty="0" smtClean="0">
                          <a:solidFill>
                            <a:schemeClr val="tx1"/>
                          </a:solidFill>
                          <a:latin typeface="+mn-lt"/>
                          <a:ea typeface="+mn-ea"/>
                          <a:cs typeface="+mn-cs"/>
                        </a:rPr>
                        <a:t> Wagenhuis 21-9-1930/15-6-1931</a:t>
                      </a:r>
                    </a:p>
                    <a:p>
                      <a:pPr marL="88900" indent="-88900">
                        <a:buFont typeface="Arial" pitchFamily="34" charset="0"/>
                        <a:buChar char="•"/>
                      </a:pPr>
                      <a:r>
                        <a:rPr lang="nl-NL" sz="800" i="0" kern="1200" baseline="0" dirty="0" smtClean="0">
                          <a:solidFill>
                            <a:schemeClr val="tx1"/>
                          </a:solidFill>
                          <a:latin typeface="+mn-lt"/>
                          <a:ea typeface="+mn-ea"/>
                          <a:cs typeface="+mn-cs"/>
                        </a:rPr>
                        <a:t>Meijer Wagenhuis 30-4-1932/17-9-1943 </a:t>
                      </a:r>
                      <a:r>
                        <a:rPr lang="nl-NL" sz="800" i="0" kern="1200" baseline="0" dirty="0" err="1" smtClean="0">
                          <a:solidFill>
                            <a:srgbClr val="FF0000"/>
                          </a:solidFill>
                          <a:latin typeface="+mn-lt"/>
                          <a:ea typeface="+mn-ea"/>
                          <a:cs typeface="+mn-cs"/>
                        </a:rPr>
                        <a:t>Auschwitz</a:t>
                      </a:r>
                      <a:endParaRPr lang="nl-NL" sz="800" i="0" kern="1200" baseline="0" dirty="0" smtClean="0">
                        <a:solidFill>
                          <a:srgbClr val="FF0000"/>
                        </a:solidFill>
                        <a:latin typeface="+mn-lt"/>
                        <a:ea typeface="+mn-ea"/>
                        <a:cs typeface="+mn-cs"/>
                      </a:endParaRPr>
                    </a:p>
                    <a:p>
                      <a:pPr marL="88900" indent="-88900">
                        <a:buFont typeface="Arial" pitchFamily="34" charset="0"/>
                        <a:buChar char="•"/>
                      </a:pPr>
                      <a:r>
                        <a:rPr lang="nl-NL" sz="800" i="0" kern="1200" baseline="0" dirty="0" smtClean="0">
                          <a:solidFill>
                            <a:schemeClr val="tx1"/>
                          </a:solidFill>
                          <a:latin typeface="+mn-lt"/>
                          <a:ea typeface="+mn-ea"/>
                          <a:cs typeface="+mn-cs"/>
                        </a:rPr>
                        <a:t>Judith Wagenhuis 16-1-1935/17-9-1943 </a:t>
                      </a:r>
                      <a:r>
                        <a:rPr lang="nl-NL" sz="800" i="0" kern="1200" baseline="0" dirty="0" err="1" smtClean="0">
                          <a:solidFill>
                            <a:srgbClr val="FF0000"/>
                          </a:solidFill>
                          <a:latin typeface="+mn-lt"/>
                          <a:ea typeface="+mn-ea"/>
                          <a:cs typeface="+mn-cs"/>
                        </a:rPr>
                        <a:t>Auschwitz</a:t>
                      </a:r>
                      <a:endParaRPr lang="nl-NL" sz="800" i="0" kern="1200" baseline="0" dirty="0" smtClean="0">
                        <a:solidFill>
                          <a:srgbClr val="FF0000"/>
                        </a:solidFill>
                        <a:latin typeface="+mn-lt"/>
                        <a:ea typeface="+mn-ea"/>
                        <a:cs typeface="+mn-cs"/>
                      </a:endParaRPr>
                    </a:p>
                    <a:p>
                      <a:pPr marL="88900" indent="-88900">
                        <a:buFont typeface="Arial" pitchFamily="34" charset="0"/>
                        <a:buNone/>
                      </a:pPr>
                      <a:r>
                        <a:rPr lang="nl-NL" sz="800" i="0" kern="1200" baseline="0" dirty="0" smtClean="0">
                          <a:solidFill>
                            <a:schemeClr val="tx1"/>
                          </a:solidFill>
                          <a:latin typeface="+mn-lt"/>
                          <a:ea typeface="+mn-ea"/>
                          <a:cs typeface="+mn-cs"/>
                        </a:rPr>
                        <a:t>Rachel Wagenhuis</a:t>
                      </a:r>
                    </a:p>
                    <a:p>
                      <a:pPr marL="88900" indent="-88900">
                        <a:buFont typeface="Arial" pitchFamily="34" charset="0"/>
                        <a:buChar char="•"/>
                      </a:pPr>
                      <a:r>
                        <a:rPr lang="nl-NL" sz="800" i="0" kern="1200" baseline="0" dirty="0" smtClean="0">
                          <a:solidFill>
                            <a:schemeClr val="tx1"/>
                          </a:solidFill>
                          <a:latin typeface="+mn-lt"/>
                          <a:ea typeface="+mn-ea"/>
                          <a:cs typeface="+mn-cs"/>
                        </a:rPr>
                        <a:t>Max </a:t>
                      </a:r>
                      <a:r>
                        <a:rPr lang="nl-NL" sz="800" i="0" kern="1200" baseline="0" dirty="0" err="1" smtClean="0">
                          <a:solidFill>
                            <a:schemeClr val="tx1"/>
                          </a:solidFill>
                          <a:latin typeface="+mn-lt"/>
                          <a:ea typeface="+mn-ea"/>
                          <a:cs typeface="+mn-cs"/>
                        </a:rPr>
                        <a:t>Hochhauser</a:t>
                      </a:r>
                      <a:r>
                        <a:rPr lang="nl-NL" sz="800" i="0" kern="1200" baseline="0" dirty="0" smtClean="0">
                          <a:solidFill>
                            <a:schemeClr val="tx1"/>
                          </a:solidFill>
                          <a:latin typeface="+mn-lt"/>
                          <a:ea typeface="+mn-ea"/>
                          <a:cs typeface="+mn-cs"/>
                        </a:rPr>
                        <a:t> 30-1-1940/11-6-1943 </a:t>
                      </a:r>
                      <a:r>
                        <a:rPr lang="nl-NL" sz="800" i="0" kern="1200" baseline="0" dirty="0" smtClean="0">
                          <a:solidFill>
                            <a:srgbClr val="FF0000"/>
                          </a:solidFill>
                          <a:latin typeface="+mn-lt"/>
                          <a:ea typeface="+mn-ea"/>
                          <a:cs typeface="+mn-cs"/>
                        </a:rPr>
                        <a:t>Sobibor</a:t>
                      </a:r>
                    </a:p>
                    <a:p>
                      <a:pPr marL="88900" indent="-88900">
                        <a:buFont typeface="Arial" pitchFamily="34" charset="0"/>
                        <a:buNone/>
                      </a:pPr>
                      <a:r>
                        <a:rPr lang="nl-NL" sz="800" i="0" kern="1200" dirty="0" smtClean="0">
                          <a:solidFill>
                            <a:schemeClr val="tx1"/>
                          </a:solidFill>
                          <a:latin typeface="+mn-lt"/>
                          <a:ea typeface="+mn-ea"/>
                          <a:cs typeface="+mn-cs"/>
                        </a:rPr>
                        <a:t>Rosette de Schaap</a:t>
                      </a:r>
                    </a:p>
                    <a:p>
                      <a:pPr marL="88900" indent="-88900">
                        <a:buFont typeface="Arial" pitchFamily="34" charset="0"/>
                        <a:buChar char="•"/>
                      </a:pPr>
                      <a:r>
                        <a:rPr lang="nl-NL" sz="800" i="0" kern="1200" dirty="0" err="1" smtClean="0">
                          <a:solidFill>
                            <a:schemeClr val="tx1"/>
                          </a:solidFill>
                          <a:latin typeface="+mn-lt"/>
                          <a:ea typeface="+mn-ea"/>
                          <a:cs typeface="+mn-cs"/>
                        </a:rPr>
                        <a:t>Lion</a:t>
                      </a:r>
                      <a:r>
                        <a:rPr lang="nl-NL" sz="800" i="0" kern="1200" dirty="0" smtClean="0">
                          <a:solidFill>
                            <a:schemeClr val="tx1"/>
                          </a:solidFill>
                          <a:latin typeface="+mn-lt"/>
                          <a:ea typeface="+mn-ea"/>
                          <a:cs typeface="+mn-cs"/>
                        </a:rPr>
                        <a:t> Krant 13-11-1932/10-9-1943 </a:t>
                      </a:r>
                      <a:r>
                        <a:rPr lang="nl-NL" sz="800" i="0" kern="1200" baseline="0" dirty="0" err="1" smtClean="0">
                          <a:solidFill>
                            <a:srgbClr val="FF0000"/>
                          </a:solidFill>
                          <a:latin typeface="+mn-lt"/>
                          <a:ea typeface="+mn-ea"/>
                          <a:cs typeface="+mn-cs"/>
                        </a:rPr>
                        <a:t>Auschwitz</a:t>
                      </a:r>
                      <a:endParaRPr lang="nl-NL" sz="800" i="0" kern="1200" baseline="0" dirty="0" smtClean="0">
                        <a:solidFill>
                          <a:srgbClr val="FF0000"/>
                        </a:solidFill>
                        <a:latin typeface="+mn-lt"/>
                        <a:ea typeface="+mn-ea"/>
                        <a:cs typeface="+mn-cs"/>
                      </a:endParaRPr>
                    </a:p>
                    <a:p>
                      <a:pPr marL="88900" indent="-88900">
                        <a:buFont typeface="Arial" pitchFamily="34" charset="0"/>
                        <a:buChar char="•"/>
                      </a:pPr>
                      <a:r>
                        <a:rPr lang="nl-NL" sz="800" i="0" kern="1200" dirty="0" smtClean="0">
                          <a:solidFill>
                            <a:schemeClr val="tx1"/>
                          </a:solidFill>
                          <a:latin typeface="+mn-lt"/>
                          <a:ea typeface="+mn-ea"/>
                          <a:cs typeface="+mn-cs"/>
                        </a:rPr>
                        <a:t>Lena Krant  23-9-1934/10-9-1943 </a:t>
                      </a:r>
                      <a:r>
                        <a:rPr lang="nl-NL" sz="800" i="0" kern="1200" baseline="0" dirty="0" err="1" smtClean="0">
                          <a:solidFill>
                            <a:srgbClr val="FF0000"/>
                          </a:solidFill>
                          <a:latin typeface="+mn-lt"/>
                          <a:ea typeface="+mn-ea"/>
                          <a:cs typeface="+mn-cs"/>
                        </a:rPr>
                        <a:t>Auschwitz</a:t>
                      </a:r>
                      <a:endParaRPr lang="nl-NL" sz="800" i="0" kern="1200" baseline="0" dirty="0" smtClean="0">
                        <a:solidFill>
                          <a:srgbClr val="FF0000"/>
                        </a:solidFill>
                        <a:latin typeface="+mn-lt"/>
                        <a:ea typeface="+mn-ea"/>
                        <a:cs typeface="+mn-cs"/>
                      </a:endParaRPr>
                    </a:p>
                    <a:p>
                      <a:pPr marL="88900" indent="-88900">
                        <a:buFont typeface="Arial" pitchFamily="34" charset="0"/>
                        <a:buNone/>
                      </a:pPr>
                      <a:r>
                        <a:rPr lang="nl-NL" sz="800" i="0" kern="1200" dirty="0" smtClean="0">
                          <a:solidFill>
                            <a:schemeClr val="tx1"/>
                          </a:solidFill>
                          <a:latin typeface="+mn-lt"/>
                          <a:ea typeface="+mn-ea"/>
                          <a:cs typeface="+mn-cs"/>
                        </a:rPr>
                        <a:t>Philip</a:t>
                      </a:r>
                      <a:r>
                        <a:rPr lang="nl-NL" sz="800" i="0" kern="1200" baseline="0" dirty="0" smtClean="0">
                          <a:solidFill>
                            <a:schemeClr val="tx1"/>
                          </a:solidFill>
                          <a:latin typeface="+mn-lt"/>
                          <a:ea typeface="+mn-ea"/>
                          <a:cs typeface="+mn-cs"/>
                        </a:rPr>
                        <a:t> Schaap</a:t>
                      </a:r>
                    </a:p>
                    <a:p>
                      <a:pPr marL="88900" indent="-88900">
                        <a:buFont typeface="Arial" pitchFamily="34" charset="0"/>
                        <a:buChar char="•"/>
                      </a:pPr>
                      <a:r>
                        <a:rPr lang="nl-NL" sz="800" i="0" kern="1200" baseline="0" dirty="0" smtClean="0">
                          <a:solidFill>
                            <a:srgbClr val="0070C0"/>
                          </a:solidFill>
                          <a:latin typeface="+mn-lt"/>
                          <a:ea typeface="+mn-ea"/>
                          <a:cs typeface="+mn-cs"/>
                        </a:rPr>
                        <a:t>Irma Schaap</a:t>
                      </a:r>
                    </a:p>
                    <a:p>
                      <a:pPr marL="88900" indent="-88900">
                        <a:buFont typeface="Arial" pitchFamily="34" charset="0"/>
                        <a:buNone/>
                      </a:pPr>
                      <a:r>
                        <a:rPr lang="nl-NL" sz="800" kern="1200" baseline="0" dirty="0" smtClean="0">
                          <a:solidFill>
                            <a:schemeClr val="tx1"/>
                          </a:solidFill>
                          <a:latin typeface="+mn-lt"/>
                          <a:ea typeface="+mn-ea"/>
                          <a:cs typeface="+mn-cs"/>
                          <a:sym typeface="Wingdings" pitchFamily="2" charset="2"/>
                        </a:rPr>
                        <a:t>Nathan </a:t>
                      </a:r>
                      <a:r>
                        <a:rPr lang="nl-NL" sz="800" kern="1200" baseline="0" dirty="0" err="1" smtClean="0">
                          <a:solidFill>
                            <a:schemeClr val="tx1"/>
                          </a:solidFill>
                          <a:latin typeface="+mn-lt"/>
                          <a:ea typeface="+mn-ea"/>
                          <a:cs typeface="+mn-cs"/>
                          <a:sym typeface="Wingdings" pitchFamily="2" charset="2"/>
                        </a:rPr>
                        <a:t>Buijtekant</a:t>
                      </a:r>
                      <a:endParaRPr lang="nl-NL" sz="800" kern="1200" baseline="0" dirty="0" smtClean="0">
                        <a:solidFill>
                          <a:schemeClr val="tx1"/>
                        </a:solidFill>
                        <a:latin typeface="+mn-lt"/>
                        <a:ea typeface="+mn-ea"/>
                        <a:cs typeface="+mn-cs"/>
                        <a:sym typeface="Wingdings" pitchFamily="2" charset="2"/>
                      </a:endParaRPr>
                    </a:p>
                    <a:p>
                      <a:pPr marL="88900" indent="-88900">
                        <a:buFont typeface="Arial" pitchFamily="34" charset="0"/>
                        <a:buChar char="•"/>
                      </a:pPr>
                      <a:r>
                        <a:rPr lang="nl-NL" sz="800" kern="1200" baseline="0" dirty="0" err="1" smtClean="0">
                          <a:solidFill>
                            <a:schemeClr val="tx1"/>
                          </a:solidFill>
                          <a:latin typeface="+mn-lt"/>
                          <a:ea typeface="+mn-ea"/>
                          <a:cs typeface="+mn-cs"/>
                          <a:sym typeface="Wingdings" pitchFamily="2" charset="2"/>
                        </a:rPr>
                        <a:t>Benedictus</a:t>
                      </a:r>
                      <a:r>
                        <a:rPr lang="nl-NL" sz="800" kern="1200" baseline="0" dirty="0" smtClean="0">
                          <a:solidFill>
                            <a:schemeClr val="tx1"/>
                          </a:solidFill>
                          <a:latin typeface="+mn-lt"/>
                          <a:ea typeface="+mn-ea"/>
                          <a:cs typeface="+mn-cs"/>
                          <a:sym typeface="Wingdings" pitchFamily="2" charset="2"/>
                        </a:rPr>
                        <a:t> </a:t>
                      </a:r>
                      <a:r>
                        <a:rPr lang="nl-NL" sz="800" kern="1200" baseline="0" dirty="0" err="1" smtClean="0">
                          <a:solidFill>
                            <a:schemeClr val="tx1"/>
                          </a:solidFill>
                          <a:latin typeface="+mn-lt"/>
                          <a:ea typeface="+mn-ea"/>
                          <a:cs typeface="+mn-cs"/>
                          <a:sym typeface="Wingdings" pitchFamily="2" charset="2"/>
                        </a:rPr>
                        <a:t>Buijtekant</a:t>
                      </a:r>
                      <a:r>
                        <a:rPr lang="nl-NL" sz="800" kern="1200" baseline="0" dirty="0" smtClean="0">
                          <a:solidFill>
                            <a:schemeClr val="tx1"/>
                          </a:solidFill>
                          <a:latin typeface="+mn-lt"/>
                          <a:ea typeface="+mn-ea"/>
                          <a:cs typeface="+mn-cs"/>
                          <a:sym typeface="Wingdings" pitchFamily="2" charset="2"/>
                        </a:rPr>
                        <a:t> 21-5-1930/9-4-1943 </a:t>
                      </a:r>
                      <a:r>
                        <a:rPr lang="nl-NL" sz="800" kern="1200" dirty="0" smtClean="0">
                          <a:solidFill>
                            <a:srgbClr val="FF0000"/>
                          </a:solidFill>
                          <a:latin typeface="+mn-lt"/>
                          <a:ea typeface="+mn-ea"/>
                          <a:cs typeface="+mn-cs"/>
                          <a:sym typeface="Wingdings" pitchFamily="2" charset="2"/>
                        </a:rPr>
                        <a:t>Sobibor</a:t>
                      </a:r>
                    </a:p>
                    <a:p>
                      <a:pPr marL="88900" indent="-88900">
                        <a:buFont typeface="Arial" pitchFamily="34" charset="0"/>
                        <a:buNone/>
                      </a:pPr>
                      <a:r>
                        <a:rPr lang="nl-NL" sz="800" kern="1200" baseline="0" dirty="0" smtClean="0">
                          <a:solidFill>
                            <a:schemeClr val="tx1"/>
                          </a:solidFill>
                          <a:latin typeface="+mn-lt"/>
                          <a:ea typeface="+mn-ea"/>
                          <a:cs typeface="+mn-cs"/>
                          <a:sym typeface="Wingdings" pitchFamily="2" charset="2"/>
                        </a:rPr>
                        <a:t>Salomon </a:t>
                      </a:r>
                      <a:r>
                        <a:rPr lang="nl-NL" sz="800" kern="1200" baseline="0" dirty="0" err="1" smtClean="0">
                          <a:solidFill>
                            <a:schemeClr val="tx1"/>
                          </a:solidFill>
                          <a:latin typeface="+mn-lt"/>
                          <a:ea typeface="+mn-ea"/>
                          <a:cs typeface="+mn-cs"/>
                          <a:sym typeface="Wingdings" pitchFamily="2" charset="2"/>
                        </a:rPr>
                        <a:t>Buijtekant</a:t>
                      </a:r>
                      <a:endParaRPr lang="nl-NL" sz="800" kern="1200" baseline="0" dirty="0" smtClean="0">
                        <a:solidFill>
                          <a:schemeClr val="tx1"/>
                        </a:solidFill>
                        <a:latin typeface="+mn-lt"/>
                        <a:ea typeface="+mn-ea"/>
                        <a:cs typeface="+mn-cs"/>
                        <a:sym typeface="Wingdings" pitchFamily="2" charset="2"/>
                      </a:endParaRPr>
                    </a:p>
                    <a:p>
                      <a:pPr marL="88900" indent="-88900">
                        <a:buFont typeface="Arial" pitchFamily="34" charset="0"/>
                        <a:buChar char="•"/>
                      </a:pPr>
                      <a:r>
                        <a:rPr lang="nl-NL" sz="800" kern="1200" baseline="0" dirty="0" err="1" smtClean="0">
                          <a:solidFill>
                            <a:srgbClr val="0070C0"/>
                          </a:solidFill>
                          <a:latin typeface="+mn-lt"/>
                          <a:ea typeface="+mn-ea"/>
                          <a:cs typeface="+mn-cs"/>
                          <a:sym typeface="Wingdings" pitchFamily="2" charset="2"/>
                        </a:rPr>
                        <a:t>Marha</a:t>
                      </a:r>
                      <a:r>
                        <a:rPr lang="nl-NL" sz="800" kern="1200" baseline="0" dirty="0" smtClean="0">
                          <a:solidFill>
                            <a:srgbClr val="0070C0"/>
                          </a:solidFill>
                          <a:latin typeface="+mn-lt"/>
                          <a:ea typeface="+mn-ea"/>
                          <a:cs typeface="+mn-cs"/>
                          <a:sym typeface="Wingdings" pitchFamily="2" charset="2"/>
                        </a:rPr>
                        <a:t> </a:t>
                      </a:r>
                      <a:r>
                        <a:rPr lang="nl-NL" sz="800" kern="1200" baseline="0" dirty="0" err="1" smtClean="0">
                          <a:solidFill>
                            <a:srgbClr val="0070C0"/>
                          </a:solidFill>
                          <a:latin typeface="+mn-lt"/>
                          <a:ea typeface="+mn-ea"/>
                          <a:cs typeface="+mn-cs"/>
                          <a:sym typeface="Wingdings" pitchFamily="2" charset="2"/>
                        </a:rPr>
                        <a:t>Jansje</a:t>
                      </a:r>
                      <a:r>
                        <a:rPr lang="nl-NL" sz="800" kern="1200" baseline="0" dirty="0" smtClean="0">
                          <a:solidFill>
                            <a:srgbClr val="0070C0"/>
                          </a:solidFill>
                          <a:latin typeface="+mn-lt"/>
                          <a:ea typeface="+mn-ea"/>
                          <a:cs typeface="+mn-cs"/>
                          <a:sym typeface="Wingdings" pitchFamily="2" charset="2"/>
                        </a:rPr>
                        <a:t> </a:t>
                      </a:r>
                      <a:r>
                        <a:rPr lang="nl-NL" sz="800" kern="1200" baseline="0" dirty="0" err="1" smtClean="0">
                          <a:solidFill>
                            <a:srgbClr val="0070C0"/>
                          </a:solidFill>
                          <a:latin typeface="+mn-lt"/>
                          <a:ea typeface="+mn-ea"/>
                          <a:cs typeface="+mn-cs"/>
                          <a:sym typeface="Wingdings" pitchFamily="2" charset="2"/>
                        </a:rPr>
                        <a:t>Buijtekant</a:t>
                      </a:r>
                      <a:endParaRPr lang="nl-NL" sz="800" kern="1200" baseline="0" dirty="0" smtClean="0">
                        <a:solidFill>
                          <a:srgbClr val="0070C0"/>
                        </a:solidFill>
                        <a:latin typeface="+mn-lt"/>
                        <a:ea typeface="+mn-ea"/>
                        <a:cs typeface="+mn-cs"/>
                        <a:sym typeface="Wingdings" pitchFamily="2" charset="2"/>
                      </a:endParaRPr>
                    </a:p>
                    <a:p>
                      <a:pPr marL="88900" indent="-88900">
                        <a:buFont typeface="Arial" pitchFamily="34" charset="0"/>
                        <a:buNone/>
                      </a:pPr>
                      <a:r>
                        <a:rPr lang="nl-NL" sz="800" i="0" kern="1200" baseline="0" dirty="0" smtClean="0">
                          <a:solidFill>
                            <a:schemeClr val="tx1"/>
                          </a:solidFill>
                          <a:latin typeface="+mn-lt"/>
                          <a:ea typeface="+mn-ea"/>
                          <a:cs typeface="+mn-cs"/>
                        </a:rPr>
                        <a:t>Maria de Vries </a:t>
                      </a:r>
                      <a:endParaRPr lang="nl-NL" sz="800" kern="1200" baseline="0" dirty="0" smtClean="0">
                        <a:solidFill>
                          <a:schemeClr val="tx1"/>
                        </a:solidFill>
                        <a:latin typeface="+mn-lt"/>
                        <a:ea typeface="+mn-ea"/>
                        <a:cs typeface="+mn-cs"/>
                        <a:sym typeface="Wingdings" pitchFamily="2" charset="2"/>
                      </a:endParaRPr>
                    </a:p>
                    <a:p>
                      <a:pPr marL="88900" indent="-88900">
                        <a:buFont typeface="Arial" pitchFamily="34" charset="0"/>
                        <a:buChar char="•"/>
                      </a:pPr>
                      <a:r>
                        <a:rPr lang="nl-NL" sz="800" kern="1200" baseline="0" dirty="0" smtClean="0">
                          <a:solidFill>
                            <a:schemeClr val="tx1"/>
                          </a:solidFill>
                          <a:latin typeface="+mn-lt"/>
                          <a:ea typeface="+mn-ea"/>
                          <a:cs typeface="+mn-cs"/>
                          <a:sym typeface="Wingdings" pitchFamily="2" charset="2"/>
                        </a:rPr>
                        <a:t>Rachel </a:t>
                      </a:r>
                      <a:r>
                        <a:rPr lang="nl-NL" sz="800" kern="1200" baseline="0" dirty="0" err="1" smtClean="0">
                          <a:solidFill>
                            <a:schemeClr val="tx1"/>
                          </a:solidFill>
                          <a:latin typeface="+mn-lt"/>
                          <a:ea typeface="+mn-ea"/>
                          <a:cs typeface="+mn-cs"/>
                          <a:sym typeface="Wingdings" pitchFamily="2" charset="2"/>
                        </a:rPr>
                        <a:t>Metzelaar</a:t>
                      </a:r>
                      <a:r>
                        <a:rPr lang="nl-NL" sz="800" kern="1200" baseline="0" dirty="0" smtClean="0">
                          <a:solidFill>
                            <a:schemeClr val="tx1"/>
                          </a:solidFill>
                          <a:latin typeface="+mn-lt"/>
                          <a:ea typeface="+mn-ea"/>
                          <a:cs typeface="+mn-cs"/>
                          <a:sym typeface="Wingdings" pitchFamily="2" charset="2"/>
                        </a:rPr>
                        <a:t> 7-5-1920/9-7-1943 </a:t>
                      </a:r>
                      <a:r>
                        <a:rPr lang="nl-NL" sz="800" kern="1200" dirty="0" smtClean="0">
                          <a:solidFill>
                            <a:srgbClr val="FF0000"/>
                          </a:solidFill>
                          <a:latin typeface="+mn-lt"/>
                          <a:ea typeface="+mn-ea"/>
                          <a:cs typeface="+mn-cs"/>
                          <a:sym typeface="Wingdings" pitchFamily="2" charset="2"/>
                        </a:rPr>
                        <a:t>Sobibor</a:t>
                      </a:r>
                    </a:p>
                    <a:p>
                      <a:pPr marL="88900" indent="-88900">
                        <a:buFont typeface="Arial" pitchFamily="34" charset="0"/>
                        <a:buNone/>
                      </a:pPr>
                      <a:r>
                        <a:rPr lang="nl-NL" sz="800" kern="1200" baseline="0" dirty="0" smtClean="0">
                          <a:solidFill>
                            <a:schemeClr val="tx1"/>
                          </a:solidFill>
                          <a:latin typeface="+mn-lt"/>
                          <a:ea typeface="+mn-ea"/>
                          <a:cs typeface="+mn-cs"/>
                          <a:sym typeface="Wingdings" pitchFamily="2" charset="2"/>
                        </a:rPr>
                        <a:t>Rebecca de Vries</a:t>
                      </a:r>
                    </a:p>
                    <a:p>
                      <a:pPr marL="88900" indent="-88900">
                        <a:buFont typeface="Arial" pitchFamily="34" charset="0"/>
                        <a:buChar char="•"/>
                      </a:pPr>
                      <a:r>
                        <a:rPr lang="nl-NL" sz="800" kern="1200" baseline="0" dirty="0" smtClean="0">
                          <a:solidFill>
                            <a:srgbClr val="0070C0"/>
                          </a:solidFill>
                          <a:latin typeface="+mn-lt"/>
                          <a:ea typeface="+mn-ea"/>
                          <a:cs typeface="+mn-cs"/>
                          <a:sym typeface="Wingdings" pitchFamily="2" charset="2"/>
                        </a:rPr>
                        <a:t>Elisabeth van </a:t>
                      </a:r>
                      <a:r>
                        <a:rPr lang="nl-NL" sz="800" kern="1200" baseline="0" dirty="0" err="1" smtClean="0">
                          <a:solidFill>
                            <a:srgbClr val="0070C0"/>
                          </a:solidFill>
                          <a:latin typeface="+mn-lt"/>
                          <a:ea typeface="+mn-ea"/>
                          <a:cs typeface="+mn-cs"/>
                          <a:sym typeface="Wingdings" pitchFamily="2" charset="2"/>
                        </a:rPr>
                        <a:t>Loggem</a:t>
                      </a:r>
                      <a:r>
                        <a:rPr lang="nl-NL" sz="800" kern="1200" baseline="0" dirty="0" smtClean="0">
                          <a:solidFill>
                            <a:srgbClr val="0070C0"/>
                          </a:solidFill>
                          <a:latin typeface="+mn-lt"/>
                          <a:ea typeface="+mn-ea"/>
                          <a:cs typeface="+mn-cs"/>
                          <a:sym typeface="Wingdings" pitchFamily="2" charset="2"/>
                        </a:rPr>
                        <a:t> 28-6-1919/14-10-2001</a:t>
                      </a:r>
                    </a:p>
                    <a:p>
                      <a:pPr marL="88900" indent="-88900">
                        <a:buFont typeface="Arial" pitchFamily="34" charset="0"/>
                        <a:buChar char="•"/>
                      </a:pPr>
                      <a:r>
                        <a:rPr lang="nl-NL" sz="800" kern="1200" baseline="0" dirty="0" smtClean="0">
                          <a:solidFill>
                            <a:schemeClr val="tx1"/>
                          </a:solidFill>
                          <a:latin typeface="+mn-lt"/>
                          <a:ea typeface="+mn-ea"/>
                          <a:cs typeface="+mn-cs"/>
                          <a:sym typeface="Wingdings" pitchFamily="2" charset="2"/>
                        </a:rPr>
                        <a:t>Rachel van </a:t>
                      </a:r>
                      <a:r>
                        <a:rPr lang="nl-NL" sz="800" kern="1200" baseline="0" dirty="0" err="1" smtClean="0">
                          <a:solidFill>
                            <a:schemeClr val="tx1"/>
                          </a:solidFill>
                          <a:latin typeface="+mn-lt"/>
                          <a:ea typeface="+mn-ea"/>
                          <a:cs typeface="+mn-cs"/>
                          <a:sym typeface="Wingdings" pitchFamily="2" charset="2"/>
                        </a:rPr>
                        <a:t>Loggem</a:t>
                      </a:r>
                      <a:r>
                        <a:rPr lang="nl-NL" sz="800" kern="1200" baseline="0" dirty="0" smtClean="0">
                          <a:solidFill>
                            <a:schemeClr val="tx1"/>
                          </a:solidFill>
                          <a:latin typeface="+mn-lt"/>
                          <a:ea typeface="+mn-ea"/>
                          <a:cs typeface="+mn-cs"/>
                          <a:sym typeface="Wingdings" pitchFamily="2" charset="2"/>
                        </a:rPr>
                        <a:t> 2-12-1921/7-5-1943 </a:t>
                      </a:r>
                      <a:r>
                        <a:rPr lang="nl-NL" sz="800" kern="1200" dirty="0" smtClean="0">
                          <a:solidFill>
                            <a:srgbClr val="FF0000"/>
                          </a:solidFill>
                          <a:latin typeface="+mn-lt"/>
                          <a:ea typeface="+mn-ea"/>
                          <a:cs typeface="+mn-cs"/>
                          <a:sym typeface="Wingdings" pitchFamily="2" charset="2"/>
                        </a:rPr>
                        <a:t>Sobibor</a:t>
                      </a:r>
                    </a:p>
                    <a:p>
                      <a:pPr marL="88900" indent="-88900">
                        <a:buFont typeface="Arial" pitchFamily="34" charset="0"/>
                        <a:buNone/>
                      </a:pPr>
                      <a:r>
                        <a:rPr lang="nl-NL" sz="800" kern="1200" baseline="0" dirty="0" smtClean="0">
                          <a:solidFill>
                            <a:schemeClr val="tx1"/>
                          </a:solidFill>
                          <a:latin typeface="+mn-lt"/>
                          <a:ea typeface="+mn-ea"/>
                          <a:cs typeface="+mn-cs"/>
                          <a:sym typeface="Wingdings" pitchFamily="2" charset="2"/>
                        </a:rPr>
                        <a:t>Maurits Wagenhuizen</a:t>
                      </a:r>
                    </a:p>
                    <a:p>
                      <a:pPr marL="88900" indent="-88900">
                        <a:buFont typeface="Arial" pitchFamily="34" charset="0"/>
                        <a:buChar char="•"/>
                      </a:pPr>
                      <a:r>
                        <a:rPr lang="nl-NL" sz="800" kern="1200" baseline="0" dirty="0" smtClean="0">
                          <a:solidFill>
                            <a:schemeClr val="tx1"/>
                          </a:solidFill>
                          <a:latin typeface="+mn-lt"/>
                          <a:ea typeface="+mn-ea"/>
                          <a:cs typeface="+mn-cs"/>
                          <a:sym typeface="Wingdings" pitchFamily="2" charset="2"/>
                        </a:rPr>
                        <a:t>Henny Wagenhuizen</a:t>
                      </a:r>
                      <a:endParaRPr lang="nl-NL" sz="800" dirty="0" smtClean="0">
                        <a:solidFill>
                          <a:schemeClr val="tx1"/>
                        </a:solidFill>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None/>
                        <a:tabLst/>
                        <a:defRPr/>
                      </a:pPr>
                      <a:r>
                        <a:rPr lang="nl-NL" sz="800" i="0" kern="1200" dirty="0" smtClean="0">
                          <a:solidFill>
                            <a:schemeClr val="tx1"/>
                          </a:solidFill>
                          <a:latin typeface="+mn-lt"/>
                          <a:ea typeface="+mn-ea"/>
                          <a:cs typeface="+mn-cs"/>
                        </a:rPr>
                        <a:t>Eva Wagenhuis</a:t>
                      </a:r>
                    </a:p>
                    <a:p>
                      <a:pPr marL="88900" indent="-88900">
                        <a:buFont typeface="Arial" pitchFamily="34" charset="0"/>
                        <a:buChar char="•"/>
                      </a:pPr>
                      <a:r>
                        <a:rPr lang="nl-NL" sz="800" kern="1200" baseline="0" dirty="0" smtClean="0">
                          <a:solidFill>
                            <a:schemeClr val="tx1"/>
                          </a:solidFill>
                          <a:latin typeface="+mn-lt"/>
                          <a:ea typeface="+mn-ea"/>
                          <a:cs typeface="+mn-cs"/>
                          <a:sym typeface="Wingdings" pitchFamily="2" charset="2"/>
                        </a:rPr>
                        <a:t>Helene Polk</a:t>
                      </a:r>
                    </a:p>
                    <a:p>
                      <a:pPr marL="88900" indent="-88900">
                        <a:buFont typeface="Arial" pitchFamily="34" charset="0"/>
                        <a:buChar char="•"/>
                      </a:pPr>
                      <a:r>
                        <a:rPr lang="nl-NL" sz="800" kern="1200" baseline="0" dirty="0" smtClean="0">
                          <a:solidFill>
                            <a:schemeClr val="tx1"/>
                          </a:solidFill>
                          <a:latin typeface="+mn-lt"/>
                          <a:ea typeface="+mn-ea"/>
                          <a:cs typeface="+mn-cs"/>
                          <a:sym typeface="Wingdings" pitchFamily="2" charset="2"/>
                        </a:rPr>
                        <a:t>Jacobus Polk</a:t>
                      </a:r>
                    </a:p>
                    <a:p>
                      <a:endParaRPr lang="nl-NL" sz="800" dirty="0" smtClean="0">
                        <a:solidFill>
                          <a:schemeClr val="tx1"/>
                        </a:solidFill>
                        <a:sym typeface="Wingdings" pitchFamily="2" charset="2"/>
                      </a:endParaRPr>
                    </a:p>
                    <a:p>
                      <a:endParaRPr lang="nl-NL" sz="800" dirty="0" smtClean="0">
                        <a:solidFill>
                          <a:schemeClr val="tx1"/>
                        </a:solidFill>
                        <a:sym typeface="Wingdings" pitchFamily="2" charset="2"/>
                      </a:endParaRPr>
                    </a:p>
                    <a:p>
                      <a:pPr marL="88900" indent="-88900">
                        <a:buFont typeface="Arial" pitchFamily="34" charset="0"/>
                        <a:buChar char="•"/>
                      </a:pPr>
                      <a:endParaRPr lang="nl-NL" sz="800" dirty="0" smtClean="0"/>
                    </a:p>
                    <a:p>
                      <a:pPr marL="88900" indent="-88900">
                        <a:buFont typeface="Arial" pitchFamily="34" charset="0"/>
                        <a:buChar char="•"/>
                      </a:pPr>
                      <a:endParaRPr lang="nl-NL" sz="800" dirty="0" smtClean="0"/>
                    </a:p>
                    <a:p>
                      <a:pPr marL="88900" indent="-88900">
                        <a:buFont typeface="Arial" pitchFamily="34" charset="0"/>
                        <a:buChar char="•"/>
                      </a:pPr>
                      <a:endParaRPr lang="nl-NL" sz="800" dirty="0"/>
                    </a:p>
                  </a:txBody>
                  <a:tcPr/>
                </a:tc>
              </a:tr>
            </a:tbl>
          </a:graphicData>
        </a:graphic>
      </p:graphicFrame>
      <p:sp>
        <p:nvSpPr>
          <p:cNvPr id="8" name="Rechthoek 7"/>
          <p:cNvSpPr/>
          <p:nvPr/>
        </p:nvSpPr>
        <p:spPr>
          <a:xfrm>
            <a:off x="205913" y="439270"/>
            <a:ext cx="3021381" cy="4195483"/>
          </a:xfrm>
          <a:prstGeom prst="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p:cNvSpPr/>
          <p:nvPr/>
        </p:nvSpPr>
        <p:spPr>
          <a:xfrm>
            <a:off x="201705" y="4633581"/>
            <a:ext cx="3007660" cy="882650"/>
          </a:xfrm>
          <a:prstGeom prst="rect">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 4"/>
          <p:cNvGraphicFramePr>
            <a:graphicFrameLocks noGrp="1"/>
          </p:cNvGraphicFramePr>
          <p:nvPr/>
        </p:nvGraphicFramePr>
        <p:xfrm>
          <a:off x="197224" y="71437"/>
          <a:ext cx="8800727" cy="6291745"/>
        </p:xfrm>
        <a:graphic>
          <a:graphicData uri="http://schemas.openxmlformats.org/drawingml/2006/table">
            <a:tbl>
              <a:tblPr firstRow="1" bandRow="1">
                <a:tableStyleId>{5940675A-B579-460E-94D1-54222C63F5DA}</a:tableStyleId>
              </a:tblPr>
              <a:tblGrid>
                <a:gridCol w="2731714"/>
                <a:gridCol w="2824162"/>
                <a:gridCol w="2691653"/>
                <a:gridCol w="553198"/>
              </a:tblGrid>
              <a:tr h="354106">
                <a:tc>
                  <a:txBody>
                    <a:bodyPr/>
                    <a:lstStyle/>
                    <a:p>
                      <a:endParaRPr lang="nl-NL" sz="800" dirty="0" smtClean="0"/>
                    </a:p>
                    <a:p>
                      <a:r>
                        <a:rPr lang="nl-NL" sz="800" dirty="0" smtClean="0"/>
                        <a:t>Jacob Simon Korper X Marianne Izaak Breebaart (59/</a:t>
                      </a:r>
                      <a:r>
                        <a:rPr lang="nl-NL" sz="800" dirty="0" smtClean="0">
                          <a:solidFill>
                            <a:srgbClr val="FF0000"/>
                          </a:solidFill>
                        </a:rPr>
                        <a:t>43</a:t>
                      </a:r>
                      <a:r>
                        <a:rPr lang="nl-NL" sz="800" dirty="0" smtClean="0"/>
                        <a:t>) </a:t>
                      </a:r>
                      <a:r>
                        <a:rPr lang="nl-NL" sz="800" dirty="0" smtClean="0">
                          <a:solidFill>
                            <a:srgbClr val="0070C0"/>
                          </a:solidFill>
                        </a:rPr>
                        <a:t>1</a:t>
                      </a:r>
                      <a:endParaRPr lang="nl-NL" sz="800" dirty="0">
                        <a:solidFill>
                          <a:srgbClr val="0070C0"/>
                        </a:solidFill>
                      </a:endParaRPr>
                    </a:p>
                  </a:txBody>
                  <a:tcPr>
                    <a:solidFill>
                      <a:srgbClr val="FFFFCC"/>
                    </a:solidFill>
                  </a:tcPr>
                </a:tc>
                <a:tc>
                  <a:txBody>
                    <a:bodyPr/>
                    <a:lstStyle/>
                    <a:p>
                      <a:endParaRPr lang="nl-NL" sz="800" dirty="0"/>
                    </a:p>
                  </a:txBody>
                  <a:tcPr>
                    <a:solidFill>
                      <a:srgbClr val="FFFFCC"/>
                    </a:solidFill>
                  </a:tcPr>
                </a:tc>
                <a:tc>
                  <a:txBody>
                    <a:bodyPr/>
                    <a:lstStyle/>
                    <a:p>
                      <a:endParaRPr lang="nl-NL" sz="800" dirty="0"/>
                    </a:p>
                  </a:txBody>
                  <a:tcPr>
                    <a:solidFill>
                      <a:srgbClr val="FFFFCC"/>
                    </a:solidFill>
                  </a:tcPr>
                </a:tc>
                <a:tc>
                  <a:txBody>
                    <a:bodyPr/>
                    <a:lstStyle/>
                    <a:p>
                      <a:endParaRPr lang="nl-NL" sz="800" dirty="0"/>
                    </a:p>
                  </a:txBody>
                  <a:tcPr>
                    <a:solidFill>
                      <a:srgbClr val="FFFFCC"/>
                    </a:solidFill>
                  </a:tcPr>
                </a:tc>
              </a:tr>
              <a:tr h="5937639">
                <a:tc>
                  <a:txBody>
                    <a:bodyPr/>
                    <a:lstStyle/>
                    <a:p>
                      <a:pPr marL="88900" indent="-88900">
                        <a:buFont typeface="Arial" pitchFamily="34" charset="0"/>
                        <a:buChar char="•"/>
                      </a:pPr>
                      <a:endParaRPr lang="nl-NL" sz="800" kern="1200" dirty="0" smtClean="0">
                        <a:solidFill>
                          <a:schemeClr val="tx1"/>
                        </a:solidFill>
                        <a:latin typeface="+mn-lt"/>
                        <a:ea typeface="+mn-ea"/>
                        <a:cs typeface="+mn-cs"/>
                      </a:endParaRPr>
                    </a:p>
                  </a:txBody>
                  <a:tcPr/>
                </a:tc>
                <a:tc>
                  <a:txBody>
                    <a:bodyPr/>
                    <a:lstStyle/>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endParaRPr lang="nl-NL" sz="800" i="0" kern="1200" baseline="0" dirty="0" smtClean="0">
                        <a:solidFill>
                          <a:schemeClr val="tx1"/>
                        </a:solidFill>
                        <a:latin typeface="+mn-lt"/>
                        <a:ea typeface="+mn-ea"/>
                        <a:cs typeface="+mn-cs"/>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endParaRPr lang="nl-NL" sz="800" i="0" kern="1200" baseline="0" dirty="0" smtClean="0">
                        <a:solidFill>
                          <a:schemeClr val="tx1"/>
                        </a:solidFill>
                        <a:latin typeface="+mn-lt"/>
                        <a:ea typeface="+mn-ea"/>
                        <a:cs typeface="+mn-cs"/>
                      </a:endParaRPr>
                    </a:p>
                    <a:p>
                      <a:pPr marL="88900" indent="-88900">
                        <a:buFont typeface="Arial" pitchFamily="34" charset="0"/>
                        <a:buChar char="•"/>
                      </a:pPr>
                      <a:endParaRPr lang="nl-NL" sz="800" i="0" kern="1200" baseline="0" dirty="0" smtClean="0">
                        <a:solidFill>
                          <a:schemeClr val="tx1"/>
                        </a:solidFill>
                        <a:latin typeface="+mn-lt"/>
                        <a:ea typeface="+mn-ea"/>
                        <a:cs typeface="+mn-cs"/>
                      </a:endParaRPr>
                    </a:p>
                  </a:txBody>
                  <a:tcPr/>
                </a:tc>
                <a:tc>
                  <a:txBody>
                    <a:bodyPr/>
                    <a:lstStyle/>
                    <a:p>
                      <a:pPr marL="88900" marR="0" indent="-88900" algn="l" defTabSz="914400" rtl="0" eaLnBrk="1" fontAlgn="auto" latinLnBrk="0" hangingPunct="1">
                        <a:lnSpc>
                          <a:spcPct val="100000"/>
                        </a:lnSpc>
                        <a:spcBef>
                          <a:spcPts val="0"/>
                        </a:spcBef>
                        <a:spcAft>
                          <a:spcPts val="0"/>
                        </a:spcAft>
                        <a:buClrTx/>
                        <a:buSzTx/>
                        <a:buFont typeface="Arial" pitchFamily="34" charset="0"/>
                        <a:buNone/>
                        <a:tabLst/>
                        <a:defRPr/>
                      </a:pPr>
                      <a:endParaRPr lang="nl-NL" sz="800" dirty="0" smtClean="0">
                        <a:solidFill>
                          <a:schemeClr val="tx1"/>
                        </a:solidFill>
                        <a:sym typeface="Wingdings" pitchFamily="2" charset="2"/>
                      </a:endParaRPr>
                    </a:p>
                    <a:p>
                      <a:pPr marL="88900" indent="-88900">
                        <a:buFont typeface="Arial" pitchFamily="34" charset="0"/>
                        <a:buChar char="•"/>
                      </a:pPr>
                      <a:endParaRPr lang="nl-NL" sz="800" kern="1200" baseline="0" dirty="0" smtClean="0">
                        <a:solidFill>
                          <a:schemeClr val="tx1"/>
                        </a:solidFill>
                        <a:latin typeface="+mn-lt"/>
                        <a:ea typeface="+mn-ea"/>
                        <a:cs typeface="+mn-cs"/>
                        <a:sym typeface="Wingdings" pitchFamily="2" charset="2"/>
                      </a:endParaRPr>
                    </a:p>
                    <a:p>
                      <a:pPr marL="88900" indent="-88900">
                        <a:buFont typeface="Arial" pitchFamily="34" charset="0"/>
                        <a:buChar char="•"/>
                      </a:pPr>
                      <a:endParaRPr lang="nl-NL" sz="800" kern="1200" dirty="0" smtClean="0">
                        <a:solidFill>
                          <a:schemeClr val="tx1"/>
                        </a:solidFill>
                        <a:latin typeface="+mn-lt"/>
                        <a:ea typeface="+mn-ea"/>
                        <a:cs typeface="+mn-cs"/>
                      </a:endParaRPr>
                    </a:p>
                    <a:p>
                      <a:pPr marL="88900" indent="-88900">
                        <a:buFont typeface="Arial" pitchFamily="34" charset="0"/>
                        <a:buNone/>
                      </a:pPr>
                      <a:endParaRPr lang="nl-NL" sz="800" dirty="0" smtClean="0"/>
                    </a:p>
                    <a:p>
                      <a:pPr marL="88900" indent="-88900">
                        <a:buFont typeface="Arial" pitchFamily="34" charset="0"/>
                        <a:buChar char="•"/>
                      </a:pPr>
                      <a:endParaRPr lang="nl-NL" sz="800" dirty="0" smtClean="0"/>
                    </a:p>
                    <a:p>
                      <a:pPr marL="88900" indent="-88900">
                        <a:buFont typeface="Arial" pitchFamily="34" charset="0"/>
                        <a:buChar char="•"/>
                      </a:pPr>
                      <a:endParaRPr lang="nl-NL" sz="800" dirty="0" smtClean="0"/>
                    </a:p>
                    <a:p>
                      <a:pPr marL="88900" indent="-88900">
                        <a:buFont typeface="Arial" pitchFamily="34" charset="0"/>
                        <a:buNone/>
                      </a:pPr>
                      <a:endParaRPr lang="nl-NL" sz="800" dirty="0"/>
                    </a:p>
                  </a:txBody>
                  <a:tcPr/>
                </a:tc>
                <a:tc>
                  <a:txBody>
                    <a:bodyPr/>
                    <a:lstStyle/>
                    <a:p>
                      <a:pPr marL="90488" indent="-90488">
                        <a:buFont typeface="Arial" pitchFamily="34" charset="0"/>
                        <a:buChar char="•"/>
                      </a:pPr>
                      <a:endParaRPr lang="nl-NL" sz="800" baseline="0" dirty="0" smtClean="0"/>
                    </a:p>
                    <a:p>
                      <a:pPr marL="90488" indent="-90488">
                        <a:buFont typeface="Arial" pitchFamily="34" charset="0"/>
                        <a:buChar char="•"/>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txBody>
                  <a:tcPr/>
                </a:tc>
              </a:tr>
            </a:tbl>
          </a:graphicData>
        </a:graphic>
      </p:graphicFrame>
      <p:sp>
        <p:nvSpPr>
          <p:cNvPr id="11" name="Tekstvak 10"/>
          <p:cNvSpPr txBox="1"/>
          <p:nvPr/>
        </p:nvSpPr>
        <p:spPr>
          <a:xfrm>
            <a:off x="197224" y="429743"/>
            <a:ext cx="2725270" cy="215444"/>
          </a:xfrm>
          <a:prstGeom prst="rect">
            <a:avLst/>
          </a:prstGeom>
          <a:noFill/>
        </p:spPr>
        <p:txBody>
          <a:bodyPr wrap="square" rtlCol="0">
            <a:spAutoFit/>
          </a:bodyPr>
          <a:lstStyle/>
          <a:p>
            <a:r>
              <a:rPr lang="nl-NL" sz="800" dirty="0" smtClean="0"/>
              <a:t>Eva 27-09-1848/..</a:t>
            </a:r>
          </a:p>
        </p:txBody>
      </p:sp>
      <p:sp>
        <p:nvSpPr>
          <p:cNvPr id="15" name="Tekstvak 14"/>
          <p:cNvSpPr txBox="1"/>
          <p:nvPr/>
        </p:nvSpPr>
        <p:spPr>
          <a:xfrm>
            <a:off x="184056" y="577919"/>
            <a:ext cx="2725270" cy="215444"/>
          </a:xfrm>
          <a:prstGeom prst="rect">
            <a:avLst/>
          </a:prstGeom>
          <a:noFill/>
        </p:spPr>
        <p:txBody>
          <a:bodyPr wrap="square" rtlCol="0">
            <a:spAutoFit/>
          </a:bodyPr>
          <a:lstStyle/>
          <a:p>
            <a:r>
              <a:rPr lang="nl-NL" sz="800" dirty="0" smtClean="0"/>
              <a:t>Fijtje Jacob 19-01-1854/26-08-1925</a:t>
            </a:r>
          </a:p>
        </p:txBody>
      </p:sp>
      <p:sp>
        <p:nvSpPr>
          <p:cNvPr id="16" name="Tekstvak 15"/>
          <p:cNvSpPr txBox="1"/>
          <p:nvPr/>
        </p:nvSpPr>
        <p:spPr>
          <a:xfrm>
            <a:off x="201987" y="791656"/>
            <a:ext cx="2725270" cy="1446550"/>
          </a:xfrm>
          <a:prstGeom prst="rect">
            <a:avLst/>
          </a:prstGeom>
          <a:solidFill>
            <a:srgbClr val="00B050">
              <a:alpha val="20000"/>
            </a:srgbClr>
          </a:solidFill>
        </p:spPr>
        <p:txBody>
          <a:bodyPr wrap="square" rtlCol="0">
            <a:spAutoFit/>
          </a:bodyPr>
          <a:lstStyle/>
          <a:p>
            <a:r>
              <a:rPr lang="nl-NL" sz="800" dirty="0" smtClean="0"/>
              <a:t>Izaak Jacob  24-02-1857/23-03-1934 (begraven in </a:t>
            </a:r>
            <a:r>
              <a:rPr lang="nl-NL" sz="800" dirty="0" err="1" smtClean="0"/>
              <a:t>Diemen</a:t>
            </a:r>
            <a:r>
              <a:rPr lang="nl-NL" sz="800" dirty="0" smtClean="0"/>
              <a:t>)</a:t>
            </a:r>
          </a:p>
          <a:p>
            <a:pPr marL="88900" indent="-88900">
              <a:buFont typeface="Arial" pitchFamily="34" charset="0"/>
              <a:buChar char="•"/>
            </a:pPr>
            <a:r>
              <a:rPr lang="nl-NL" sz="800" dirty="0" smtClean="0"/>
              <a:t>Marianne 14-07-1882/20-03-1943  </a:t>
            </a:r>
            <a:r>
              <a:rPr lang="nl-NL" sz="800" dirty="0" smtClean="0">
                <a:solidFill>
                  <a:srgbClr val="FF0000"/>
                </a:solidFill>
              </a:rPr>
              <a:t>Sobibor</a:t>
            </a:r>
          </a:p>
          <a:p>
            <a:pPr marL="88900" indent="-88900">
              <a:buFont typeface="Arial" pitchFamily="34" charset="0"/>
              <a:buChar char="•"/>
            </a:pPr>
            <a:r>
              <a:rPr lang="nl-NL" sz="800" dirty="0" smtClean="0"/>
              <a:t>Joseph 20-8-1883/8-12-1883</a:t>
            </a:r>
          </a:p>
          <a:p>
            <a:pPr marL="88900" indent="-88900">
              <a:buFont typeface="Arial" pitchFamily="34" charset="0"/>
              <a:buChar char="•"/>
            </a:pPr>
            <a:r>
              <a:rPr lang="nl-NL" sz="800" dirty="0" smtClean="0"/>
              <a:t>Jacob 07-10-1884/21-05-1943 </a:t>
            </a:r>
            <a:r>
              <a:rPr lang="nl-NL" sz="800" dirty="0" err="1" smtClean="0">
                <a:solidFill>
                  <a:srgbClr val="FF0000"/>
                </a:solidFill>
              </a:rPr>
              <a:t>Auschwitz</a:t>
            </a:r>
            <a:endParaRPr lang="nl-NL" sz="800" dirty="0" smtClean="0"/>
          </a:p>
          <a:p>
            <a:pPr marL="88900" indent="-88900">
              <a:buFont typeface="Arial" pitchFamily="34" charset="0"/>
              <a:buChar char="•"/>
            </a:pPr>
            <a:r>
              <a:rPr lang="nl-NL" sz="800" dirty="0" smtClean="0"/>
              <a:t>Abraham 09-09-1885/08-03-1886</a:t>
            </a:r>
          </a:p>
          <a:p>
            <a:pPr marL="88900" indent="-88900">
              <a:buFont typeface="Arial" pitchFamily="34" charset="0"/>
              <a:buChar char="•"/>
            </a:pPr>
            <a:r>
              <a:rPr lang="nl-NL" sz="800" dirty="0" smtClean="0"/>
              <a:t>Roosje 18-11-1888/11-06-1943 </a:t>
            </a:r>
            <a:r>
              <a:rPr lang="nl-NL" sz="800" dirty="0" smtClean="0">
                <a:solidFill>
                  <a:srgbClr val="FF0000"/>
                </a:solidFill>
              </a:rPr>
              <a:t>Sobibor</a:t>
            </a:r>
            <a:endParaRPr lang="nl-NL" sz="800" dirty="0" smtClean="0"/>
          </a:p>
          <a:p>
            <a:pPr marL="88900" indent="-88900">
              <a:buFont typeface="Arial" pitchFamily="34" charset="0"/>
              <a:buChar char="•"/>
            </a:pPr>
            <a:r>
              <a:rPr lang="nl-NL" sz="800" dirty="0" smtClean="0"/>
              <a:t>Wolf 29-10-1891/10-08-1942 </a:t>
            </a:r>
            <a:r>
              <a:rPr lang="nl-NL" sz="800" dirty="0" err="1" smtClean="0">
                <a:solidFill>
                  <a:srgbClr val="FF0000"/>
                </a:solidFill>
              </a:rPr>
              <a:t>Auschwitz</a:t>
            </a:r>
            <a:endParaRPr lang="nl-NL" sz="800" dirty="0" smtClean="0"/>
          </a:p>
          <a:p>
            <a:pPr marL="88900" indent="-88900">
              <a:buFont typeface="Arial" pitchFamily="34" charset="0"/>
              <a:buChar char="•"/>
            </a:pPr>
            <a:r>
              <a:rPr lang="nl-NL" sz="800" dirty="0" smtClean="0"/>
              <a:t>Elisabeth 27-11-1892/30-09-1942 </a:t>
            </a:r>
            <a:r>
              <a:rPr lang="nl-NL" sz="800" dirty="0" err="1" smtClean="0">
                <a:solidFill>
                  <a:srgbClr val="FF0000"/>
                </a:solidFill>
              </a:rPr>
              <a:t>Auschwitz</a:t>
            </a:r>
            <a:endParaRPr lang="nl-NL" sz="800" dirty="0" smtClean="0">
              <a:solidFill>
                <a:srgbClr val="FF0000"/>
              </a:solidFill>
            </a:endParaRPr>
          </a:p>
          <a:p>
            <a:pPr marL="88900" indent="-88900">
              <a:buFont typeface="Arial" pitchFamily="34" charset="0"/>
              <a:buChar char="•"/>
            </a:pPr>
            <a:r>
              <a:rPr lang="nl-NL" sz="800" dirty="0" smtClean="0"/>
              <a:t>Simon 08-01-1895/10-05-1945 </a:t>
            </a:r>
            <a:r>
              <a:rPr lang="nl-NL" sz="800" dirty="0" err="1" smtClean="0">
                <a:solidFill>
                  <a:srgbClr val="FF0000"/>
                </a:solidFill>
              </a:rPr>
              <a:t>Mauthausen</a:t>
            </a:r>
            <a:endParaRPr lang="nl-NL" sz="800" dirty="0" smtClean="0">
              <a:solidFill>
                <a:srgbClr val="FF0000"/>
              </a:solidFill>
            </a:endParaRPr>
          </a:p>
          <a:p>
            <a:pPr marL="88900" indent="-88900">
              <a:buFont typeface="Arial" pitchFamily="34" charset="0"/>
              <a:buChar char="•"/>
            </a:pPr>
            <a:r>
              <a:rPr lang="nl-NL" sz="800" dirty="0" smtClean="0"/>
              <a:t>Lea 10-10-1896/24-9-1943 </a:t>
            </a:r>
            <a:r>
              <a:rPr lang="nl-NL" sz="800" dirty="0" err="1" smtClean="0">
                <a:solidFill>
                  <a:srgbClr val="FF0000"/>
                </a:solidFill>
              </a:rPr>
              <a:t>Auschwitz</a:t>
            </a:r>
            <a:endParaRPr lang="nl-NL" sz="800" dirty="0" smtClean="0"/>
          </a:p>
          <a:p>
            <a:pPr marL="88900" indent="-88900">
              <a:buFont typeface="Arial" pitchFamily="34" charset="0"/>
              <a:buChar char="•"/>
            </a:pPr>
            <a:r>
              <a:rPr lang="nl-NL" sz="800" dirty="0" smtClean="0"/>
              <a:t>Rachel 12-10-1899/02-11-1942 </a:t>
            </a:r>
            <a:r>
              <a:rPr lang="nl-NL" sz="800" dirty="0" err="1" smtClean="0">
                <a:solidFill>
                  <a:srgbClr val="FF0000"/>
                </a:solidFill>
              </a:rPr>
              <a:t>Auschwitz</a:t>
            </a:r>
            <a:endParaRPr lang="nl-NL" sz="800" dirty="0">
              <a:solidFill>
                <a:srgbClr val="FF0000"/>
              </a:solidFill>
            </a:endParaRPr>
          </a:p>
        </p:txBody>
      </p:sp>
      <p:sp>
        <p:nvSpPr>
          <p:cNvPr id="17" name="Tekstvak 16"/>
          <p:cNvSpPr txBox="1"/>
          <p:nvPr/>
        </p:nvSpPr>
        <p:spPr>
          <a:xfrm>
            <a:off x="211512" y="2225282"/>
            <a:ext cx="2725270" cy="215444"/>
          </a:xfrm>
          <a:prstGeom prst="rect">
            <a:avLst/>
          </a:prstGeom>
          <a:noFill/>
        </p:spPr>
        <p:txBody>
          <a:bodyPr wrap="square" rtlCol="0">
            <a:spAutoFit/>
          </a:bodyPr>
          <a:lstStyle/>
          <a:p>
            <a:r>
              <a:rPr lang="nl-NL" sz="800" dirty="0" smtClean="0"/>
              <a:t>Naatje 05-02-1860/..</a:t>
            </a:r>
          </a:p>
        </p:txBody>
      </p:sp>
      <p:sp>
        <p:nvSpPr>
          <p:cNvPr id="18" name="Tekstvak 17"/>
          <p:cNvSpPr txBox="1"/>
          <p:nvPr/>
        </p:nvSpPr>
        <p:spPr>
          <a:xfrm>
            <a:off x="197224" y="2383543"/>
            <a:ext cx="2725270" cy="215444"/>
          </a:xfrm>
          <a:prstGeom prst="rect">
            <a:avLst/>
          </a:prstGeom>
          <a:noFill/>
        </p:spPr>
        <p:txBody>
          <a:bodyPr wrap="square" rtlCol="0">
            <a:spAutoFit/>
          </a:bodyPr>
          <a:lstStyle/>
          <a:p>
            <a:r>
              <a:rPr lang="nl-NL" sz="800" dirty="0" smtClean="0"/>
              <a:t>Betje </a:t>
            </a:r>
            <a:r>
              <a:rPr lang="nl-NL" sz="800" dirty="0" err="1" smtClean="0"/>
              <a:t>Corper</a:t>
            </a:r>
            <a:r>
              <a:rPr lang="nl-NL" sz="800" dirty="0" smtClean="0"/>
              <a:t> 11-04-1863/..</a:t>
            </a:r>
          </a:p>
        </p:txBody>
      </p:sp>
      <p:sp>
        <p:nvSpPr>
          <p:cNvPr id="19" name="Tekstvak 18"/>
          <p:cNvSpPr txBox="1"/>
          <p:nvPr/>
        </p:nvSpPr>
        <p:spPr>
          <a:xfrm>
            <a:off x="211512" y="2601476"/>
            <a:ext cx="2725270" cy="1200329"/>
          </a:xfrm>
          <a:prstGeom prst="rect">
            <a:avLst/>
          </a:prstGeom>
          <a:solidFill>
            <a:srgbClr val="FF0000">
              <a:alpha val="20000"/>
            </a:srgbClr>
          </a:solidFill>
        </p:spPr>
        <p:txBody>
          <a:bodyPr wrap="square" rtlCol="0">
            <a:spAutoFit/>
          </a:bodyPr>
          <a:lstStyle/>
          <a:p>
            <a:r>
              <a:rPr lang="nl-NL" sz="800" dirty="0" smtClean="0"/>
              <a:t>Wolf Jacob </a:t>
            </a:r>
            <a:r>
              <a:rPr lang="nl-NL" sz="800" dirty="0" err="1" smtClean="0"/>
              <a:t>Corper</a:t>
            </a:r>
            <a:r>
              <a:rPr lang="nl-NL" sz="800" dirty="0" smtClean="0"/>
              <a:t> 09-08-1865/22-5-1944 </a:t>
            </a:r>
            <a:r>
              <a:rPr lang="nl-NL" sz="800" dirty="0" err="1" smtClean="0">
                <a:solidFill>
                  <a:srgbClr val="FF0000"/>
                </a:solidFill>
              </a:rPr>
              <a:t>Auschwitz</a:t>
            </a:r>
            <a:endParaRPr lang="nl-NL" sz="800" dirty="0" smtClean="0"/>
          </a:p>
          <a:p>
            <a:pPr marL="88900" indent="-88900">
              <a:buFont typeface="Arial" pitchFamily="34" charset="0"/>
              <a:buChar char="•"/>
            </a:pPr>
            <a:r>
              <a:rPr lang="nl-NL" sz="800" dirty="0" smtClean="0"/>
              <a:t>Jacob Wolf 08-10-1886/28-10-1942 </a:t>
            </a:r>
            <a:r>
              <a:rPr lang="nl-NL" sz="800" dirty="0" err="1" smtClean="0">
                <a:solidFill>
                  <a:srgbClr val="FF0000"/>
                </a:solidFill>
              </a:rPr>
              <a:t>Auschwitz</a:t>
            </a:r>
            <a:r>
              <a:rPr lang="nl-NL" sz="800" dirty="0" smtClean="0">
                <a:solidFill>
                  <a:srgbClr val="FF0000"/>
                </a:solidFill>
              </a:rPr>
              <a:t> </a:t>
            </a:r>
            <a:endParaRPr lang="nl-NL" sz="800" dirty="0" smtClean="0"/>
          </a:p>
          <a:p>
            <a:pPr marL="88900" indent="-88900">
              <a:buFont typeface="Arial" pitchFamily="34" charset="0"/>
              <a:buChar char="•"/>
            </a:pPr>
            <a:r>
              <a:rPr lang="nl-NL" sz="800" dirty="0" smtClean="0"/>
              <a:t>Marianne 10-12-1888/22-05-1944 </a:t>
            </a:r>
            <a:r>
              <a:rPr lang="nl-NL" sz="800" dirty="0" err="1" smtClean="0">
                <a:solidFill>
                  <a:srgbClr val="FF0000"/>
                </a:solidFill>
              </a:rPr>
              <a:t>Auschwitz</a:t>
            </a:r>
            <a:endParaRPr lang="nl-NL" sz="800" dirty="0" smtClean="0"/>
          </a:p>
          <a:p>
            <a:pPr marL="88900" indent="-88900">
              <a:buFont typeface="Arial" pitchFamily="34" charset="0"/>
              <a:buChar char="•"/>
            </a:pPr>
            <a:r>
              <a:rPr lang="nl-NL" sz="800" dirty="0" err="1" smtClean="0"/>
              <a:t>Benedictus</a:t>
            </a:r>
            <a:r>
              <a:rPr lang="nl-NL" sz="800" dirty="0" smtClean="0"/>
              <a:t> 07-01-1891/21-04-1891</a:t>
            </a:r>
          </a:p>
          <a:p>
            <a:pPr marL="88900" indent="-88900">
              <a:buFont typeface="Arial" pitchFamily="34" charset="0"/>
              <a:buChar char="•"/>
            </a:pPr>
            <a:r>
              <a:rPr lang="nl-NL" sz="800" dirty="0" smtClean="0"/>
              <a:t>Simon 07-06-1892/02-02-1945 </a:t>
            </a:r>
            <a:r>
              <a:rPr lang="nl-NL" sz="800" dirty="0" smtClean="0">
                <a:solidFill>
                  <a:srgbClr val="FF0000"/>
                </a:solidFill>
              </a:rPr>
              <a:t>Gross </a:t>
            </a:r>
            <a:r>
              <a:rPr lang="nl-NL" sz="800" dirty="0" err="1" smtClean="0">
                <a:solidFill>
                  <a:srgbClr val="FF0000"/>
                </a:solidFill>
              </a:rPr>
              <a:t>Rosen</a:t>
            </a:r>
            <a:r>
              <a:rPr lang="nl-NL" sz="800" dirty="0" smtClean="0">
                <a:solidFill>
                  <a:srgbClr val="FF0000"/>
                </a:solidFill>
              </a:rPr>
              <a:t> </a:t>
            </a:r>
            <a:endParaRPr lang="nl-NL" sz="800" dirty="0" smtClean="0"/>
          </a:p>
          <a:p>
            <a:pPr marL="88900" indent="-88900">
              <a:buFont typeface="Arial" pitchFamily="34" charset="0"/>
              <a:buChar char="•"/>
            </a:pPr>
            <a:r>
              <a:rPr lang="nl-NL" sz="800" dirty="0" smtClean="0"/>
              <a:t>Joseph 13-04-1894/01-09-1942 </a:t>
            </a:r>
            <a:r>
              <a:rPr lang="nl-NL" sz="800" dirty="0" smtClean="0">
                <a:solidFill>
                  <a:srgbClr val="FF0000"/>
                </a:solidFill>
              </a:rPr>
              <a:t>onbekend</a:t>
            </a:r>
            <a:endParaRPr lang="nl-NL" sz="800" dirty="0" smtClean="0"/>
          </a:p>
          <a:p>
            <a:pPr marL="88900" indent="-88900">
              <a:buFont typeface="Arial" pitchFamily="34" charset="0"/>
              <a:buChar char="•"/>
            </a:pPr>
            <a:r>
              <a:rPr lang="nl-NL" sz="800" dirty="0" smtClean="0"/>
              <a:t>Elisabeth 13-02-1896/22-05-1944 </a:t>
            </a:r>
            <a:r>
              <a:rPr lang="nl-NL" sz="800" dirty="0" err="1" smtClean="0">
                <a:solidFill>
                  <a:srgbClr val="FF0000"/>
                </a:solidFill>
              </a:rPr>
              <a:t>Auschwitz</a:t>
            </a:r>
            <a:endParaRPr lang="nl-NL" sz="800" dirty="0" smtClean="0"/>
          </a:p>
          <a:p>
            <a:pPr marL="88900" indent="-88900">
              <a:buFont typeface="Arial" pitchFamily="34" charset="0"/>
              <a:buChar char="•"/>
            </a:pPr>
            <a:r>
              <a:rPr lang="nl-NL" sz="800" dirty="0" err="1" smtClean="0"/>
              <a:t>Benedictus</a:t>
            </a:r>
            <a:r>
              <a:rPr lang="nl-NL" sz="800" dirty="0" smtClean="0"/>
              <a:t> </a:t>
            </a:r>
            <a:r>
              <a:rPr lang="nl-NL" sz="800" dirty="0" err="1" smtClean="0">
                <a:solidFill>
                  <a:srgbClr val="FF0000"/>
                </a:solidFill>
              </a:rPr>
              <a:t>Auschwitz</a:t>
            </a:r>
            <a:r>
              <a:rPr lang="nl-NL" sz="800" dirty="0" smtClean="0">
                <a:solidFill>
                  <a:srgbClr val="FF0000"/>
                </a:solidFill>
              </a:rPr>
              <a:t> </a:t>
            </a:r>
            <a:endParaRPr lang="nl-NL" sz="800" dirty="0" smtClean="0"/>
          </a:p>
          <a:p>
            <a:pPr marL="88900" indent="-88900">
              <a:buFont typeface="Arial" pitchFamily="34" charset="0"/>
              <a:buChar char="•"/>
            </a:pPr>
            <a:r>
              <a:rPr lang="nl-NL" sz="800" dirty="0" smtClean="0"/>
              <a:t>Isaac 08-02-1900/..</a:t>
            </a:r>
            <a:endParaRPr lang="nl-NL" sz="800" dirty="0"/>
          </a:p>
        </p:txBody>
      </p:sp>
      <p:sp>
        <p:nvSpPr>
          <p:cNvPr id="24" name="Tekstvak 23"/>
          <p:cNvSpPr txBox="1"/>
          <p:nvPr/>
        </p:nvSpPr>
        <p:spPr>
          <a:xfrm>
            <a:off x="2935663" y="429637"/>
            <a:ext cx="2822200" cy="3528002"/>
          </a:xfrm>
          <a:prstGeom prst="rect">
            <a:avLst/>
          </a:prstGeom>
          <a:solidFill>
            <a:srgbClr val="00B050">
              <a:alpha val="20000"/>
            </a:srgbClr>
          </a:solidFill>
        </p:spPr>
        <p:txBody>
          <a:bodyPr wrap="square" rtlCol="0">
            <a:spAutoFit/>
          </a:bodyPr>
          <a:lstStyle/>
          <a:p>
            <a:pPr marL="88900" indent="-88900"/>
            <a:r>
              <a:rPr lang="nl-NL" sz="800" dirty="0" smtClean="0"/>
              <a:t>Jacob</a:t>
            </a:r>
          </a:p>
          <a:p>
            <a:pPr marL="88900" indent="-88900">
              <a:buFont typeface="Arial" pitchFamily="34" charset="0"/>
              <a:buChar char="•"/>
            </a:pPr>
            <a:r>
              <a:rPr lang="nl-NL" sz="800" dirty="0" smtClean="0"/>
              <a:t>Naatje 20-05-1910/..</a:t>
            </a:r>
          </a:p>
          <a:p>
            <a:pPr marL="88900" indent="-88900">
              <a:buFont typeface="Arial" pitchFamily="34" charset="0"/>
              <a:buChar char="•"/>
            </a:pPr>
            <a:r>
              <a:rPr lang="nl-NL" sz="800" dirty="0" err="1" smtClean="0"/>
              <a:t>Golda</a:t>
            </a:r>
            <a:r>
              <a:rPr lang="nl-NL" sz="800" dirty="0" smtClean="0"/>
              <a:t> 20-04-1914/..</a:t>
            </a:r>
          </a:p>
          <a:p>
            <a:pPr marL="88900" indent="-88900"/>
            <a:r>
              <a:rPr lang="nl-NL" sz="800" dirty="0" smtClean="0"/>
              <a:t>Roosje</a:t>
            </a:r>
          </a:p>
          <a:p>
            <a:pPr marL="88900" indent="-88900">
              <a:buFont typeface="Arial" pitchFamily="34" charset="0"/>
              <a:buChar char="•"/>
            </a:pPr>
            <a:r>
              <a:rPr lang="nl-NL" sz="800" dirty="0" smtClean="0"/>
              <a:t>Isaac Hollander 8-4-1916/18-7-1941 </a:t>
            </a:r>
            <a:r>
              <a:rPr lang="nl-NL" sz="800" dirty="0" err="1" smtClean="0">
                <a:solidFill>
                  <a:srgbClr val="FF0000"/>
                </a:solidFill>
              </a:rPr>
              <a:t>Mauthausen</a:t>
            </a:r>
            <a:endParaRPr lang="nl-NL" sz="800" dirty="0" smtClean="0">
              <a:solidFill>
                <a:srgbClr val="FF0000"/>
              </a:solidFill>
            </a:endParaRPr>
          </a:p>
          <a:p>
            <a:pPr marL="88900" indent="-88900">
              <a:buFont typeface="Arial" pitchFamily="34" charset="0"/>
              <a:buChar char="•"/>
            </a:pPr>
            <a:r>
              <a:rPr lang="nl-NL" sz="800" dirty="0" smtClean="0"/>
              <a:t>Froukje </a:t>
            </a:r>
            <a:r>
              <a:rPr lang="nl-NL" sz="800" dirty="0" err="1" smtClean="0"/>
              <a:t>Schellevis-Hollander</a:t>
            </a:r>
            <a:r>
              <a:rPr lang="nl-NL" sz="800" dirty="0" smtClean="0"/>
              <a:t> 7-6-1917/10-9-1943 </a:t>
            </a:r>
            <a:r>
              <a:rPr lang="nl-NL" sz="800" dirty="0" err="1" smtClean="0">
                <a:solidFill>
                  <a:srgbClr val="FF0000"/>
                </a:solidFill>
              </a:rPr>
              <a:t>Auschwitz</a:t>
            </a:r>
            <a:endParaRPr lang="nl-NL" sz="800" dirty="0" smtClean="0">
              <a:solidFill>
                <a:srgbClr val="FF0000"/>
              </a:solidFill>
            </a:endParaRPr>
          </a:p>
          <a:p>
            <a:pPr marL="88900" indent="-88900">
              <a:buFont typeface="Arial" pitchFamily="34" charset="0"/>
              <a:buChar char="•"/>
            </a:pPr>
            <a:r>
              <a:rPr lang="nl-NL" sz="800" dirty="0" smtClean="0"/>
              <a:t>Jacob Hollander 8-8-1919/5-4-1944 </a:t>
            </a:r>
            <a:r>
              <a:rPr lang="nl-NL" sz="800" dirty="0" err="1" smtClean="0">
                <a:solidFill>
                  <a:srgbClr val="FF0000"/>
                </a:solidFill>
              </a:rPr>
              <a:t>Auschwitz</a:t>
            </a:r>
            <a:endParaRPr lang="nl-NL" sz="800" dirty="0" smtClean="0">
              <a:solidFill>
                <a:srgbClr val="FF0000"/>
              </a:solidFill>
            </a:endParaRPr>
          </a:p>
          <a:p>
            <a:pPr marL="88900" indent="-88900">
              <a:buFont typeface="Arial" pitchFamily="34" charset="0"/>
              <a:buChar char="•"/>
            </a:pPr>
            <a:r>
              <a:rPr lang="nl-NL" sz="800" dirty="0" smtClean="0"/>
              <a:t>Karel Hollander 30-1-1926/30-9-1942 </a:t>
            </a:r>
            <a:r>
              <a:rPr lang="nl-NL" sz="800" dirty="0" err="1" smtClean="0">
                <a:solidFill>
                  <a:srgbClr val="FF0000"/>
                </a:solidFill>
              </a:rPr>
              <a:t>Auschwitz</a:t>
            </a:r>
            <a:endParaRPr lang="nl-NL" sz="800" dirty="0" smtClean="0"/>
          </a:p>
          <a:p>
            <a:pPr marL="88900" indent="-88900">
              <a:buFont typeface="Arial" pitchFamily="34" charset="0"/>
              <a:buChar char="•"/>
            </a:pPr>
            <a:r>
              <a:rPr lang="nl-NL" sz="800" dirty="0" smtClean="0"/>
              <a:t>Willy Hollander 17-10-1932/11-6-1943 </a:t>
            </a:r>
            <a:r>
              <a:rPr lang="nl-NL" sz="800" dirty="0" smtClean="0">
                <a:solidFill>
                  <a:srgbClr val="FF0000"/>
                </a:solidFill>
              </a:rPr>
              <a:t>Sobibor</a:t>
            </a:r>
          </a:p>
          <a:p>
            <a:pPr marL="88900" indent="-88900">
              <a:buFont typeface="Arial" pitchFamily="34" charset="0"/>
              <a:buChar char="•"/>
            </a:pPr>
            <a:r>
              <a:rPr lang="nl-NL" sz="800" dirty="0" smtClean="0"/>
              <a:t>Naatje Hollander 2-1-1923/30-9-1942 </a:t>
            </a:r>
            <a:r>
              <a:rPr lang="nl-NL" sz="800" dirty="0" err="1" smtClean="0">
                <a:solidFill>
                  <a:srgbClr val="FF0000"/>
                </a:solidFill>
              </a:rPr>
              <a:t>Auschwitz</a:t>
            </a:r>
            <a:endParaRPr lang="nl-NL" sz="800" dirty="0" smtClean="0">
              <a:solidFill>
                <a:srgbClr val="FF0000"/>
              </a:solidFill>
            </a:endParaRPr>
          </a:p>
          <a:p>
            <a:pPr marL="88900" indent="-88900">
              <a:buFont typeface="Arial" pitchFamily="34" charset="0"/>
              <a:buChar char="•"/>
            </a:pPr>
            <a:r>
              <a:rPr lang="nl-NL" sz="800" dirty="0" smtClean="0"/>
              <a:t>David Hollander 23-4-1929/11-6-1943 </a:t>
            </a:r>
            <a:r>
              <a:rPr lang="nl-NL" sz="800" dirty="0" smtClean="0">
                <a:solidFill>
                  <a:srgbClr val="FF0000"/>
                </a:solidFill>
              </a:rPr>
              <a:t>Sobibor</a:t>
            </a:r>
            <a:endParaRPr lang="nl-NL" sz="800" dirty="0" smtClean="0"/>
          </a:p>
          <a:p>
            <a:pPr marL="88900" indent="-88900">
              <a:buFont typeface="Arial" pitchFamily="34" charset="0"/>
              <a:buChar char="•"/>
            </a:pPr>
            <a:r>
              <a:rPr lang="nl-NL" sz="800" dirty="0" smtClean="0">
                <a:solidFill>
                  <a:srgbClr val="0070C0"/>
                </a:solidFill>
              </a:rPr>
              <a:t>Simon Hollander 14-3-1914/17-9-1976</a:t>
            </a:r>
          </a:p>
          <a:p>
            <a:pPr marL="88900" indent="-88900"/>
            <a:r>
              <a:rPr lang="nl-NL" sz="800" dirty="0" smtClean="0"/>
              <a:t>Wolf</a:t>
            </a:r>
          </a:p>
          <a:p>
            <a:pPr marL="88900" indent="-88900">
              <a:buFont typeface="Arial" pitchFamily="34" charset="0"/>
              <a:buChar char="•"/>
            </a:pPr>
            <a:r>
              <a:rPr lang="nl-NL" sz="800" dirty="0" smtClean="0"/>
              <a:t>Naatje 03-06-1918/11-06-1943 </a:t>
            </a:r>
            <a:r>
              <a:rPr lang="nl-NL" sz="800" dirty="0" smtClean="0">
                <a:solidFill>
                  <a:srgbClr val="FF0000"/>
                </a:solidFill>
              </a:rPr>
              <a:t>Sobibor</a:t>
            </a:r>
          </a:p>
          <a:p>
            <a:pPr marL="88900" indent="-88900"/>
            <a:r>
              <a:rPr lang="nl-NL" sz="800" dirty="0" smtClean="0"/>
              <a:t>Elisabeth</a:t>
            </a:r>
          </a:p>
          <a:p>
            <a:pPr marL="88900" indent="-88900">
              <a:buFont typeface="Arial" pitchFamily="34" charset="0"/>
              <a:buChar char="•"/>
            </a:pPr>
            <a:r>
              <a:rPr lang="nl-NL" sz="800" dirty="0" smtClean="0"/>
              <a:t>Hartog </a:t>
            </a:r>
            <a:r>
              <a:rPr lang="nl-NL" sz="800" dirty="0" err="1" smtClean="0"/>
              <a:t>Reindorp</a:t>
            </a:r>
            <a:r>
              <a:rPr lang="nl-NL" sz="800" dirty="0" smtClean="0"/>
              <a:t> 29-4-1922/30-9-1942 </a:t>
            </a:r>
            <a:r>
              <a:rPr lang="nl-NL" sz="800" dirty="0" err="1" smtClean="0">
                <a:solidFill>
                  <a:srgbClr val="FF0000"/>
                </a:solidFill>
              </a:rPr>
              <a:t>Auschwitz</a:t>
            </a:r>
            <a:endParaRPr lang="nl-NL" sz="800" dirty="0" smtClean="0">
              <a:solidFill>
                <a:srgbClr val="FF0000"/>
              </a:solidFill>
            </a:endParaRPr>
          </a:p>
          <a:p>
            <a:pPr marL="88900" indent="-88900">
              <a:buFont typeface="Arial" pitchFamily="34" charset="0"/>
              <a:buChar char="•"/>
            </a:pPr>
            <a:r>
              <a:rPr lang="nl-NL" sz="800" dirty="0" smtClean="0"/>
              <a:t>Isaac </a:t>
            </a:r>
            <a:r>
              <a:rPr lang="nl-NL" sz="800" dirty="0" err="1" smtClean="0"/>
              <a:t>Reindorp</a:t>
            </a:r>
            <a:r>
              <a:rPr lang="nl-NL" sz="800" dirty="0" smtClean="0"/>
              <a:t> 2-12-1926/30-9-1942 </a:t>
            </a:r>
            <a:r>
              <a:rPr lang="nl-NL" sz="800" dirty="0" err="1" smtClean="0">
                <a:solidFill>
                  <a:srgbClr val="FF0000"/>
                </a:solidFill>
              </a:rPr>
              <a:t>Auschwitz</a:t>
            </a:r>
            <a:endParaRPr lang="nl-NL" sz="800" dirty="0" smtClean="0">
              <a:solidFill>
                <a:srgbClr val="FF0000"/>
              </a:solidFill>
            </a:endParaRPr>
          </a:p>
          <a:p>
            <a:pPr marL="88900" indent="-88900"/>
            <a:r>
              <a:rPr lang="nl-NL" sz="800" dirty="0" smtClean="0"/>
              <a:t>Simon</a:t>
            </a:r>
          </a:p>
          <a:p>
            <a:pPr marL="88900" indent="-88900">
              <a:buFont typeface="Arial" pitchFamily="34" charset="0"/>
              <a:buChar char="•"/>
            </a:pPr>
            <a:r>
              <a:rPr lang="nl-NL" sz="800" dirty="0" smtClean="0"/>
              <a:t>Isaac 9-2-1918/30-9-1942 </a:t>
            </a:r>
            <a:r>
              <a:rPr lang="nl-NL" sz="800" dirty="0" err="1" smtClean="0">
                <a:solidFill>
                  <a:srgbClr val="FF0000"/>
                </a:solidFill>
              </a:rPr>
              <a:t>Auschwitz</a:t>
            </a:r>
            <a:endParaRPr lang="nl-NL" sz="800" dirty="0" smtClean="0"/>
          </a:p>
          <a:p>
            <a:pPr marL="88900" indent="-88900">
              <a:buFont typeface="Arial" pitchFamily="34" charset="0"/>
              <a:buChar char="•"/>
            </a:pPr>
            <a:r>
              <a:rPr lang="nl-NL" sz="800" dirty="0" smtClean="0"/>
              <a:t>Sara 15-10-1921/28-05-1943 </a:t>
            </a:r>
            <a:r>
              <a:rPr lang="nl-NL" sz="800" dirty="0" smtClean="0">
                <a:solidFill>
                  <a:srgbClr val="FF0000"/>
                </a:solidFill>
              </a:rPr>
              <a:t>Sobibor</a:t>
            </a:r>
            <a:endParaRPr lang="nl-NL" sz="800" dirty="0" smtClean="0"/>
          </a:p>
          <a:p>
            <a:pPr marL="88900" indent="-88900">
              <a:buFont typeface="Arial" pitchFamily="34" charset="0"/>
              <a:buChar char="•"/>
            </a:pPr>
            <a:r>
              <a:rPr lang="nl-NL" sz="800" dirty="0" smtClean="0"/>
              <a:t>Naatje 26-01-1929/11-06-1943 </a:t>
            </a:r>
            <a:r>
              <a:rPr lang="nl-NL" sz="800" dirty="0" smtClean="0">
                <a:solidFill>
                  <a:srgbClr val="FF0000"/>
                </a:solidFill>
              </a:rPr>
              <a:t>Sobibor</a:t>
            </a:r>
          </a:p>
          <a:p>
            <a:pPr marL="88900" indent="-88900"/>
            <a:r>
              <a:rPr lang="nl-NL" sz="800" dirty="0" smtClean="0"/>
              <a:t>Lea</a:t>
            </a:r>
          </a:p>
          <a:p>
            <a:pPr marL="88900" indent="-88900">
              <a:buFont typeface="Arial" pitchFamily="34" charset="0"/>
              <a:buChar char="•"/>
            </a:pPr>
            <a:r>
              <a:rPr lang="nl-NL" sz="800" dirty="0" smtClean="0"/>
              <a:t>Naatje Doof 16-7-1919/30-9-1942 </a:t>
            </a:r>
            <a:r>
              <a:rPr lang="nl-NL" sz="800" dirty="0" err="1" smtClean="0">
                <a:solidFill>
                  <a:srgbClr val="FF0000"/>
                </a:solidFill>
              </a:rPr>
              <a:t>Auschwitz</a:t>
            </a:r>
            <a:endParaRPr lang="nl-NL" sz="800" dirty="0" smtClean="0">
              <a:solidFill>
                <a:srgbClr val="FF0000"/>
              </a:solidFill>
            </a:endParaRPr>
          </a:p>
          <a:p>
            <a:pPr marL="88900" indent="-88900">
              <a:buFont typeface="Arial" pitchFamily="34" charset="0"/>
              <a:buChar char="•"/>
            </a:pPr>
            <a:r>
              <a:rPr lang="nl-NL" sz="800" dirty="0" smtClean="0"/>
              <a:t>Sara </a:t>
            </a:r>
            <a:r>
              <a:rPr lang="nl-NL" sz="800" dirty="0" err="1" smtClean="0"/>
              <a:t>Kroonenberg-Doof</a:t>
            </a:r>
            <a:r>
              <a:rPr lang="nl-NL" sz="800" dirty="0" smtClean="0"/>
              <a:t> 10-12-1920/31-12-1943 </a:t>
            </a:r>
            <a:r>
              <a:rPr lang="nl-NL" sz="800" dirty="0" err="1" smtClean="0">
                <a:solidFill>
                  <a:srgbClr val="FF0000"/>
                </a:solidFill>
              </a:rPr>
              <a:t>Auschwitz</a:t>
            </a:r>
            <a:endParaRPr lang="nl-NL" sz="800" dirty="0" smtClean="0">
              <a:solidFill>
                <a:srgbClr val="FF0000"/>
              </a:solidFill>
            </a:endParaRPr>
          </a:p>
          <a:p>
            <a:pPr marL="88900" indent="-88900">
              <a:buFont typeface="Arial" pitchFamily="34" charset="0"/>
              <a:buChar char="•"/>
            </a:pPr>
            <a:r>
              <a:rPr lang="nl-NL" sz="800" dirty="0" smtClean="0"/>
              <a:t>Mozes Doof 4-5-1926/30-9-1942 </a:t>
            </a:r>
            <a:r>
              <a:rPr lang="nl-NL" sz="800" dirty="0" err="1" smtClean="0">
                <a:solidFill>
                  <a:srgbClr val="FF0000"/>
                </a:solidFill>
              </a:rPr>
              <a:t>Auschwitz</a:t>
            </a:r>
            <a:endParaRPr lang="nl-NL" sz="800" dirty="0" smtClean="0">
              <a:solidFill>
                <a:srgbClr val="FF0000"/>
              </a:solidFill>
            </a:endParaRPr>
          </a:p>
          <a:p>
            <a:pPr marL="88900" indent="-88900"/>
            <a:r>
              <a:rPr lang="nl-NL" sz="800" dirty="0" smtClean="0"/>
              <a:t>Rachel</a:t>
            </a:r>
          </a:p>
          <a:p>
            <a:pPr marL="88900" indent="-88900">
              <a:buFont typeface="Arial" pitchFamily="34" charset="0"/>
              <a:buChar char="•"/>
            </a:pPr>
            <a:r>
              <a:rPr lang="nl-NL" sz="800" dirty="0" smtClean="0"/>
              <a:t>Izaak de </a:t>
            </a:r>
            <a:r>
              <a:rPr lang="nl-NL" sz="800" dirty="0" err="1" smtClean="0"/>
              <a:t>Metz</a:t>
            </a:r>
            <a:r>
              <a:rPr lang="nl-NL" sz="800" dirty="0" smtClean="0"/>
              <a:t> 12-10-1935/2-11-1942 </a:t>
            </a:r>
            <a:r>
              <a:rPr lang="nl-NL" sz="800" dirty="0" err="1" smtClean="0">
                <a:solidFill>
                  <a:srgbClr val="FF0000"/>
                </a:solidFill>
              </a:rPr>
              <a:t>Auschwitz</a:t>
            </a:r>
            <a:endParaRPr lang="nl-NL" sz="800" dirty="0" smtClean="0"/>
          </a:p>
          <a:p>
            <a:pPr marL="88900" indent="-88900">
              <a:buFont typeface="Arial" pitchFamily="34" charset="0"/>
              <a:buChar char="•"/>
            </a:pPr>
            <a:r>
              <a:rPr lang="nl-NL" sz="800" dirty="0" smtClean="0"/>
              <a:t>Lena de </a:t>
            </a:r>
            <a:r>
              <a:rPr lang="nl-NL" sz="800" dirty="0" err="1" smtClean="0"/>
              <a:t>Metz</a:t>
            </a:r>
            <a:r>
              <a:rPr lang="nl-NL" sz="800" dirty="0" smtClean="0"/>
              <a:t> 31-08-1937/2-11-1942 </a:t>
            </a:r>
            <a:r>
              <a:rPr lang="nl-NL" sz="800" dirty="0" err="1" smtClean="0">
                <a:solidFill>
                  <a:srgbClr val="FF0000"/>
                </a:solidFill>
              </a:rPr>
              <a:t>Auschwitz</a:t>
            </a:r>
            <a:endParaRPr lang="nl-NL" sz="800" dirty="0" smtClean="0"/>
          </a:p>
        </p:txBody>
      </p:sp>
      <p:sp>
        <p:nvSpPr>
          <p:cNvPr id="25" name="Tekstvak 24"/>
          <p:cNvSpPr txBox="1"/>
          <p:nvPr/>
        </p:nvSpPr>
        <p:spPr>
          <a:xfrm>
            <a:off x="5759825" y="429530"/>
            <a:ext cx="2691232" cy="338554"/>
          </a:xfrm>
          <a:prstGeom prst="rect">
            <a:avLst/>
          </a:prstGeom>
          <a:solidFill>
            <a:srgbClr val="00B050">
              <a:alpha val="20000"/>
            </a:srgbClr>
          </a:solidFill>
        </p:spPr>
        <p:txBody>
          <a:bodyPr wrap="square" rtlCol="0">
            <a:spAutoFit/>
          </a:bodyPr>
          <a:lstStyle/>
          <a:p>
            <a:pPr marL="88900" indent="-88900"/>
            <a:r>
              <a:rPr lang="nl-NL" sz="800" dirty="0" smtClean="0"/>
              <a:t>Froukje </a:t>
            </a:r>
            <a:r>
              <a:rPr lang="nl-NL" sz="800" dirty="0" err="1" smtClean="0"/>
              <a:t>Schellevis-Hollander</a:t>
            </a:r>
            <a:endParaRPr lang="nl-NL" sz="800" dirty="0" smtClean="0">
              <a:solidFill>
                <a:srgbClr val="FF0000"/>
              </a:solidFill>
            </a:endParaRPr>
          </a:p>
          <a:p>
            <a:pPr marL="88900" indent="-88900">
              <a:buFont typeface="Arial" pitchFamily="34" charset="0"/>
              <a:buChar char="•"/>
            </a:pPr>
            <a:r>
              <a:rPr lang="nl-NL" sz="800" dirty="0" smtClean="0"/>
              <a:t>Bob </a:t>
            </a:r>
            <a:r>
              <a:rPr lang="nl-NL" sz="800" dirty="0" err="1" smtClean="0"/>
              <a:t>Schellevis</a:t>
            </a:r>
            <a:r>
              <a:rPr lang="nl-NL" sz="800" dirty="0" smtClean="0"/>
              <a:t> 2-7-1943/10-9-1943 </a:t>
            </a:r>
            <a:r>
              <a:rPr lang="nl-NL" sz="800" dirty="0" err="1" smtClean="0">
                <a:solidFill>
                  <a:srgbClr val="FF0000"/>
                </a:solidFill>
              </a:rPr>
              <a:t>Auschwitz</a:t>
            </a:r>
            <a:endParaRPr lang="nl-NL" sz="800" dirty="0">
              <a:solidFill>
                <a:srgbClr val="FF0000"/>
              </a:solidFill>
            </a:endParaRPr>
          </a:p>
        </p:txBody>
      </p:sp>
      <p:sp>
        <p:nvSpPr>
          <p:cNvPr id="26" name="Tekstvak 25"/>
          <p:cNvSpPr txBox="1"/>
          <p:nvPr/>
        </p:nvSpPr>
        <p:spPr>
          <a:xfrm>
            <a:off x="2945211" y="3954032"/>
            <a:ext cx="2812652" cy="1815882"/>
          </a:xfrm>
          <a:prstGeom prst="rect">
            <a:avLst/>
          </a:prstGeom>
          <a:solidFill>
            <a:srgbClr val="FF0000">
              <a:alpha val="20000"/>
            </a:srgbClr>
          </a:solidFill>
        </p:spPr>
        <p:txBody>
          <a:bodyPr wrap="square" rtlCol="0">
            <a:spAutoFit/>
          </a:bodyPr>
          <a:lstStyle/>
          <a:p>
            <a:pPr marL="88900" indent="-88900"/>
            <a:r>
              <a:rPr lang="nl-NL" sz="800" dirty="0" smtClean="0"/>
              <a:t>Jacob Wolf</a:t>
            </a:r>
          </a:p>
          <a:p>
            <a:pPr marL="88900" indent="-88900">
              <a:buFont typeface="Arial" pitchFamily="34" charset="0"/>
              <a:buChar char="•"/>
            </a:pPr>
            <a:r>
              <a:rPr lang="nl-NL" sz="800" dirty="0" smtClean="0"/>
              <a:t>Eva van </a:t>
            </a:r>
            <a:r>
              <a:rPr lang="nl-NL" sz="800" dirty="0" err="1" smtClean="0"/>
              <a:t>Win-Corper</a:t>
            </a:r>
            <a:r>
              <a:rPr lang="nl-NL" sz="800" dirty="0" smtClean="0"/>
              <a:t> 22-04-1913/29-10-1942 </a:t>
            </a:r>
            <a:r>
              <a:rPr lang="nl-NL" sz="800" dirty="0" err="1" smtClean="0">
                <a:solidFill>
                  <a:srgbClr val="FF0000"/>
                </a:solidFill>
              </a:rPr>
              <a:t>Auschwitz</a:t>
            </a:r>
            <a:endParaRPr lang="nl-NL" sz="800" dirty="0" smtClean="0">
              <a:solidFill>
                <a:srgbClr val="FF0000"/>
              </a:solidFill>
            </a:endParaRPr>
          </a:p>
          <a:p>
            <a:pPr marL="88900" indent="-88900">
              <a:buFont typeface="Arial" pitchFamily="34" charset="0"/>
              <a:buChar char="•"/>
            </a:pPr>
            <a:r>
              <a:rPr lang="nl-NL" sz="800" dirty="0" smtClean="0"/>
              <a:t>Aaron 17-10-1915/..</a:t>
            </a:r>
          </a:p>
          <a:p>
            <a:pPr marL="88900" indent="-88900"/>
            <a:r>
              <a:rPr lang="nl-NL" sz="800" dirty="0" smtClean="0"/>
              <a:t>Simon</a:t>
            </a:r>
          </a:p>
          <a:p>
            <a:pPr marL="88900" indent="-88900">
              <a:buFont typeface="Arial" pitchFamily="34" charset="0"/>
              <a:buChar char="•"/>
            </a:pPr>
            <a:r>
              <a:rPr lang="nl-NL" sz="800" dirty="0" smtClean="0"/>
              <a:t>Joseph 30-07-1894/31-10-1944 </a:t>
            </a:r>
            <a:r>
              <a:rPr lang="nl-NL" sz="800" dirty="0" err="1" smtClean="0">
                <a:solidFill>
                  <a:srgbClr val="FF0000"/>
                </a:solidFill>
              </a:rPr>
              <a:t>Auschwitz</a:t>
            </a:r>
            <a:endParaRPr lang="nl-NL" sz="800" dirty="0" smtClean="0"/>
          </a:p>
          <a:p>
            <a:pPr marL="88900" indent="-88900">
              <a:buFont typeface="Arial" pitchFamily="34" charset="0"/>
              <a:buChar char="•"/>
            </a:pPr>
            <a:r>
              <a:rPr lang="nl-NL" sz="800" dirty="0" smtClean="0"/>
              <a:t>Wolf 18-10-1924/31-10-1944 </a:t>
            </a:r>
            <a:r>
              <a:rPr lang="nl-NL" sz="800" dirty="0" err="1" smtClean="0">
                <a:solidFill>
                  <a:srgbClr val="FF0000"/>
                </a:solidFill>
              </a:rPr>
              <a:t>Auschwitz</a:t>
            </a:r>
            <a:endParaRPr lang="nl-NL" sz="800" dirty="0" smtClean="0"/>
          </a:p>
          <a:p>
            <a:pPr marL="88900" indent="-88900"/>
            <a:r>
              <a:rPr lang="nl-NL" sz="800" dirty="0" smtClean="0"/>
              <a:t>Joseph</a:t>
            </a:r>
          </a:p>
          <a:p>
            <a:pPr marL="88900" indent="-88900">
              <a:buFont typeface="Arial" pitchFamily="34" charset="0"/>
              <a:buChar char="•"/>
            </a:pPr>
            <a:r>
              <a:rPr lang="nl-NL" sz="800" dirty="0" smtClean="0"/>
              <a:t>Willem 05-02-1921/..</a:t>
            </a:r>
          </a:p>
          <a:p>
            <a:pPr marL="88900" indent="-88900">
              <a:buFont typeface="Arial" pitchFamily="34" charset="0"/>
              <a:buChar char="•"/>
            </a:pPr>
            <a:r>
              <a:rPr lang="nl-NL" sz="800" dirty="0" smtClean="0"/>
              <a:t>Marcus 29-06-1922/..</a:t>
            </a:r>
          </a:p>
          <a:p>
            <a:pPr marL="88900" indent="-88900">
              <a:buFont typeface="Arial" pitchFamily="34" charset="0"/>
              <a:buChar char="•"/>
            </a:pPr>
            <a:r>
              <a:rPr lang="nl-NL" sz="800" dirty="0" smtClean="0"/>
              <a:t>Jacob 28-04-1927/..</a:t>
            </a:r>
          </a:p>
          <a:p>
            <a:pPr marL="88900" indent="-88900"/>
            <a:r>
              <a:rPr lang="nl-NL" sz="800" dirty="0" err="1" smtClean="0"/>
              <a:t>Benedictus</a:t>
            </a:r>
            <a:endParaRPr lang="nl-NL" sz="800" dirty="0" smtClean="0"/>
          </a:p>
          <a:p>
            <a:pPr marL="88900" indent="-88900">
              <a:buFont typeface="Arial" pitchFamily="34" charset="0"/>
              <a:buChar char="•"/>
            </a:pPr>
            <a:r>
              <a:rPr lang="nl-NL" sz="800" dirty="0" smtClean="0"/>
              <a:t>Wolf Jacob 28-08-1929/17-09-1942 </a:t>
            </a:r>
            <a:r>
              <a:rPr lang="nl-NL" sz="800" dirty="0" err="1" smtClean="0">
                <a:solidFill>
                  <a:srgbClr val="FF0000"/>
                </a:solidFill>
              </a:rPr>
              <a:t>Auschwitz</a:t>
            </a:r>
            <a:endParaRPr lang="nl-NL" sz="800" dirty="0" smtClean="0">
              <a:solidFill>
                <a:srgbClr val="FF0000"/>
              </a:solidFill>
            </a:endParaRPr>
          </a:p>
          <a:p>
            <a:pPr marL="88900" indent="-88900">
              <a:buFont typeface="Arial" pitchFamily="34" charset="0"/>
              <a:buChar char="•"/>
            </a:pPr>
            <a:r>
              <a:rPr lang="nl-NL" sz="800" dirty="0" smtClean="0"/>
              <a:t>Nathan 05-06-1932/17-09-1942 </a:t>
            </a:r>
            <a:r>
              <a:rPr lang="nl-NL" sz="800" dirty="0" err="1" smtClean="0">
                <a:solidFill>
                  <a:srgbClr val="FF0000"/>
                </a:solidFill>
              </a:rPr>
              <a:t>Auschwitz</a:t>
            </a:r>
            <a:endParaRPr lang="nl-NL" sz="800" dirty="0" smtClean="0"/>
          </a:p>
          <a:p>
            <a:pPr marL="88900" indent="-88900">
              <a:buFont typeface="Arial" pitchFamily="34" charset="0"/>
              <a:buChar char="•"/>
            </a:pPr>
            <a:r>
              <a:rPr lang="nl-NL" sz="800" dirty="0" smtClean="0"/>
              <a:t>Betje Eva 08-06-1933/17-09-1942 </a:t>
            </a:r>
            <a:r>
              <a:rPr lang="nl-NL" sz="800" dirty="0" err="1" smtClean="0">
                <a:solidFill>
                  <a:srgbClr val="FF0000"/>
                </a:solidFill>
              </a:rPr>
              <a:t>Auschwitz</a:t>
            </a:r>
            <a:endParaRPr lang="nl-NL" sz="800" dirty="0"/>
          </a:p>
        </p:txBody>
      </p:sp>
      <p:sp>
        <p:nvSpPr>
          <p:cNvPr id="27" name="Tekstvak 26"/>
          <p:cNvSpPr txBox="1"/>
          <p:nvPr/>
        </p:nvSpPr>
        <p:spPr>
          <a:xfrm>
            <a:off x="5750324" y="765674"/>
            <a:ext cx="2698351" cy="584775"/>
          </a:xfrm>
          <a:prstGeom prst="rect">
            <a:avLst/>
          </a:prstGeom>
          <a:solidFill>
            <a:srgbClr val="FF0000">
              <a:alpha val="20000"/>
            </a:srgbClr>
          </a:solidFill>
        </p:spPr>
        <p:txBody>
          <a:bodyPr wrap="square" rtlCol="0">
            <a:spAutoFit/>
          </a:bodyPr>
          <a:lstStyle/>
          <a:p>
            <a:pPr marL="88900" indent="-88900"/>
            <a:r>
              <a:rPr lang="nl-NL" sz="800" dirty="0" smtClean="0"/>
              <a:t>Eva van </a:t>
            </a:r>
            <a:r>
              <a:rPr lang="nl-NL" sz="800" dirty="0" err="1" smtClean="0"/>
              <a:t>Win-Corper</a:t>
            </a:r>
            <a:endParaRPr lang="nl-NL" sz="800" dirty="0" smtClean="0"/>
          </a:p>
          <a:p>
            <a:pPr marL="88900" indent="-88900">
              <a:buFont typeface="Arial" pitchFamily="34" charset="0"/>
              <a:buChar char="•"/>
            </a:pPr>
            <a:r>
              <a:rPr lang="nl-NL" sz="800" dirty="0" smtClean="0"/>
              <a:t>Alexander </a:t>
            </a:r>
            <a:r>
              <a:rPr lang="nl-NL" sz="800" dirty="0" err="1" smtClean="0"/>
              <a:t>Jaak</a:t>
            </a:r>
            <a:r>
              <a:rPr lang="nl-NL" sz="800" dirty="0" smtClean="0"/>
              <a:t> van Win 12-03-1936/29-10-1942 </a:t>
            </a:r>
            <a:r>
              <a:rPr lang="nl-NL" sz="800" dirty="0" err="1" smtClean="0">
                <a:solidFill>
                  <a:srgbClr val="FF0000"/>
                </a:solidFill>
              </a:rPr>
              <a:t>Auschwitz</a:t>
            </a:r>
            <a:endParaRPr lang="nl-NL" sz="800" dirty="0" smtClean="0">
              <a:solidFill>
                <a:srgbClr val="FF0000"/>
              </a:solidFill>
            </a:endParaRPr>
          </a:p>
          <a:p>
            <a:pPr marL="88900" indent="-88900">
              <a:buFont typeface="Arial" pitchFamily="34" charset="0"/>
              <a:buChar char="•"/>
            </a:pPr>
            <a:r>
              <a:rPr lang="nl-NL" sz="800" dirty="0" smtClean="0"/>
              <a:t>Jacques van Win 9-04-1939/29-10-1942 </a:t>
            </a:r>
            <a:r>
              <a:rPr lang="nl-NL" sz="800" dirty="0" err="1" smtClean="0">
                <a:solidFill>
                  <a:srgbClr val="FF0000"/>
                </a:solidFill>
              </a:rPr>
              <a:t>Auschwitz</a:t>
            </a:r>
            <a:endParaRPr lang="nl-NL" sz="800" dirty="0" smtClean="0">
              <a:solidFill>
                <a:srgbClr val="FF0000"/>
              </a:solidFill>
            </a:endParaRPr>
          </a:p>
          <a:p>
            <a:pPr marL="88900" indent="-88900">
              <a:buFont typeface="Arial" pitchFamily="34" charset="0"/>
              <a:buChar char="•"/>
            </a:pPr>
            <a:r>
              <a:rPr lang="nl-NL" sz="800" dirty="0" smtClean="0"/>
              <a:t>Sonja van Win 30-05-1941/29-10-1942 </a:t>
            </a:r>
            <a:r>
              <a:rPr lang="nl-NL" sz="800" dirty="0" err="1" smtClean="0">
                <a:solidFill>
                  <a:srgbClr val="FF0000"/>
                </a:solidFill>
              </a:rPr>
              <a:t>Auschwitz</a:t>
            </a:r>
            <a:endParaRPr lang="nl-NL" sz="800" dirty="0">
              <a:solidFill>
                <a:srgbClr val="FF00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 4"/>
          <p:cNvGraphicFramePr>
            <a:graphicFrameLocks noGrp="1"/>
          </p:cNvGraphicFramePr>
          <p:nvPr/>
        </p:nvGraphicFramePr>
        <p:xfrm>
          <a:off x="197223" y="71437"/>
          <a:ext cx="8650941" cy="6291745"/>
        </p:xfrm>
        <a:graphic>
          <a:graphicData uri="http://schemas.openxmlformats.org/drawingml/2006/table">
            <a:tbl>
              <a:tblPr firstRow="1" bandRow="1">
                <a:tableStyleId>{5940675A-B579-460E-94D1-54222C63F5DA}</a:tableStyleId>
              </a:tblPr>
              <a:tblGrid>
                <a:gridCol w="6239436"/>
                <a:gridCol w="2411505"/>
              </a:tblGrid>
              <a:tr h="354106">
                <a:tc>
                  <a:txBody>
                    <a:bodyPr/>
                    <a:lstStyle/>
                    <a:p>
                      <a:endParaRPr lang="nl-NL" sz="800" dirty="0" smtClean="0"/>
                    </a:p>
                    <a:p>
                      <a:r>
                        <a:rPr lang="nl-NL" sz="800" dirty="0" smtClean="0"/>
                        <a:t>David Simon Korper X </a:t>
                      </a:r>
                      <a:r>
                        <a:rPr lang="nl-NL" sz="800" kern="1200" dirty="0" smtClean="0">
                          <a:solidFill>
                            <a:schemeClr val="tx1"/>
                          </a:solidFill>
                          <a:latin typeface="+mn-lt"/>
                          <a:ea typeface="+mn-ea"/>
                          <a:cs typeface="+mn-cs"/>
                        </a:rPr>
                        <a:t>Elisabeth </a:t>
                      </a:r>
                      <a:r>
                        <a:rPr lang="nl-NL" sz="800" kern="1200" dirty="0" err="1" smtClean="0">
                          <a:solidFill>
                            <a:schemeClr val="tx1"/>
                          </a:solidFill>
                          <a:latin typeface="+mn-lt"/>
                          <a:ea typeface="+mn-ea"/>
                          <a:cs typeface="+mn-cs"/>
                        </a:rPr>
                        <a:t>Eliazer</a:t>
                      </a:r>
                      <a:r>
                        <a:rPr lang="nl-NL" sz="800" kern="1200" dirty="0" smtClean="0">
                          <a:solidFill>
                            <a:schemeClr val="tx1"/>
                          </a:solidFill>
                          <a:latin typeface="+mn-lt"/>
                          <a:ea typeface="+mn-ea"/>
                          <a:cs typeface="+mn-cs"/>
                        </a:rPr>
                        <a:t> DUITS (39/</a:t>
                      </a:r>
                      <a:r>
                        <a:rPr lang="nl-NL" sz="800" kern="1200" dirty="0" smtClean="0">
                          <a:solidFill>
                            <a:srgbClr val="FF0000"/>
                          </a:solidFill>
                          <a:latin typeface="+mn-lt"/>
                          <a:ea typeface="+mn-ea"/>
                          <a:cs typeface="+mn-cs"/>
                        </a:rPr>
                        <a:t>3</a:t>
                      </a:r>
                      <a:r>
                        <a:rPr lang="nl-NL" sz="800" kern="1200" dirty="0" smtClean="0">
                          <a:solidFill>
                            <a:schemeClr val="tx1"/>
                          </a:solidFill>
                          <a:latin typeface="+mn-lt"/>
                          <a:ea typeface="+mn-ea"/>
                          <a:cs typeface="+mn-cs"/>
                        </a:rPr>
                        <a:t>) </a:t>
                      </a:r>
                      <a:r>
                        <a:rPr lang="nl-NL" sz="800" kern="1200" dirty="0" smtClean="0">
                          <a:solidFill>
                            <a:srgbClr val="0070C0"/>
                          </a:solidFill>
                          <a:latin typeface="+mn-lt"/>
                          <a:ea typeface="+mn-ea"/>
                          <a:cs typeface="+mn-cs"/>
                        </a:rPr>
                        <a:t>3</a:t>
                      </a:r>
                      <a:endParaRPr lang="nl-NL" sz="800" kern="1200" dirty="0">
                        <a:solidFill>
                          <a:srgbClr val="0070C0"/>
                        </a:solidFill>
                        <a:latin typeface="+mn-lt"/>
                        <a:ea typeface="+mn-ea"/>
                        <a:cs typeface="+mn-cs"/>
                      </a:endParaRPr>
                    </a:p>
                  </a:txBody>
                  <a:tcPr>
                    <a:solidFill>
                      <a:srgbClr val="FFC000"/>
                    </a:solidFill>
                  </a:tcPr>
                </a:tc>
                <a:tc>
                  <a:txBody>
                    <a:bodyPr/>
                    <a:lstStyle/>
                    <a:p>
                      <a:endParaRPr lang="nl-NL" sz="800" b="1" dirty="0" smtClean="0"/>
                    </a:p>
                    <a:p>
                      <a:r>
                        <a:rPr lang="nl-NL" sz="800" b="0" dirty="0" smtClean="0"/>
                        <a:t>Levie Simon Korper X  Eva Salomon de Vries (2/0)</a:t>
                      </a:r>
                      <a:endParaRPr lang="nl-NL" sz="800" b="0" dirty="0"/>
                    </a:p>
                  </a:txBody>
                  <a:tcPr/>
                </a:tc>
              </a:tr>
              <a:tr h="5937639">
                <a:tc>
                  <a:txBody>
                    <a:bodyPr/>
                    <a:lstStyle/>
                    <a:p>
                      <a:pPr marL="88900" indent="-88900">
                        <a:buFont typeface="Arial" pitchFamily="34" charset="0"/>
                        <a:buChar char="•"/>
                      </a:pPr>
                      <a:endParaRPr lang="nl-NL" sz="800" kern="1200" dirty="0" smtClean="0">
                        <a:solidFill>
                          <a:schemeClr val="tx1"/>
                        </a:solidFill>
                        <a:latin typeface="+mn-lt"/>
                        <a:ea typeface="+mn-ea"/>
                        <a:cs typeface="+mn-cs"/>
                      </a:endParaRPr>
                    </a:p>
                  </a:txBody>
                  <a:tcPr/>
                </a:tc>
                <a:tc>
                  <a:txBody>
                    <a:bodyPr/>
                    <a:lstStyle/>
                    <a:p>
                      <a:pPr marL="88900" marR="0" indent="-88900" algn="l" defTabSz="914400" rtl="0" eaLnBrk="1" fontAlgn="auto" latinLnBrk="0" hangingPunct="1">
                        <a:lnSpc>
                          <a:spcPct val="100000"/>
                        </a:lnSpc>
                        <a:spcBef>
                          <a:spcPts val="0"/>
                        </a:spcBef>
                        <a:spcAft>
                          <a:spcPts val="0"/>
                        </a:spcAft>
                        <a:buClrTx/>
                        <a:buSzTx/>
                        <a:buFont typeface="Arial" pitchFamily="34" charset="0"/>
                        <a:buNone/>
                        <a:tabLst/>
                        <a:defRPr/>
                      </a:pPr>
                      <a:r>
                        <a:rPr lang="nl-NL" sz="800" i="0" kern="1200" baseline="0" dirty="0" smtClean="0">
                          <a:solidFill>
                            <a:schemeClr val="tx1"/>
                          </a:solidFill>
                          <a:latin typeface="+mn-lt"/>
                          <a:ea typeface="+mn-ea"/>
                          <a:cs typeface="+mn-cs"/>
                        </a:rPr>
                        <a:t>Benjamin Korper ..-..-1863 (NYC) / ..?</a:t>
                      </a:r>
                    </a:p>
                    <a:p>
                      <a:pPr marL="88900" marR="0" indent="-88900" algn="l" defTabSz="914400" rtl="0" eaLnBrk="1" fontAlgn="auto" latinLnBrk="0" hangingPunct="1">
                        <a:lnSpc>
                          <a:spcPct val="100000"/>
                        </a:lnSpc>
                        <a:spcBef>
                          <a:spcPts val="0"/>
                        </a:spcBef>
                        <a:spcAft>
                          <a:spcPts val="0"/>
                        </a:spcAft>
                        <a:buClrTx/>
                        <a:buSzTx/>
                        <a:buFont typeface="Arial" pitchFamily="34" charset="0"/>
                        <a:buNone/>
                        <a:tabLst/>
                        <a:defRPr/>
                      </a:pPr>
                      <a:r>
                        <a:rPr lang="nl-NL" sz="800" i="0" kern="1200" baseline="0" dirty="0" smtClean="0">
                          <a:solidFill>
                            <a:schemeClr val="tx1"/>
                          </a:solidFill>
                          <a:latin typeface="+mn-lt"/>
                          <a:ea typeface="+mn-ea"/>
                          <a:cs typeface="+mn-cs"/>
                        </a:rPr>
                        <a:t>NN Korper ../..</a:t>
                      </a: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endParaRPr lang="nl-NL" sz="800" i="0" kern="1200" baseline="0" dirty="0" smtClean="0">
                        <a:solidFill>
                          <a:schemeClr val="tx1"/>
                        </a:solidFill>
                        <a:latin typeface="+mn-lt"/>
                        <a:ea typeface="+mn-ea"/>
                        <a:cs typeface="+mn-cs"/>
                      </a:endParaRPr>
                    </a:p>
                  </a:txBody>
                  <a:tcPr/>
                </a:tc>
              </a:tr>
            </a:tbl>
          </a:graphicData>
        </a:graphic>
      </p:graphicFrame>
      <p:sp>
        <p:nvSpPr>
          <p:cNvPr id="11" name="Tekstvak 10"/>
          <p:cNvSpPr txBox="1"/>
          <p:nvPr/>
        </p:nvSpPr>
        <p:spPr>
          <a:xfrm>
            <a:off x="197224" y="429743"/>
            <a:ext cx="2725270" cy="4893647"/>
          </a:xfrm>
          <a:prstGeom prst="rect">
            <a:avLst/>
          </a:prstGeom>
          <a:noFill/>
        </p:spPr>
        <p:txBody>
          <a:bodyPr wrap="square" rtlCol="0">
            <a:spAutoFit/>
          </a:bodyPr>
          <a:lstStyle/>
          <a:p>
            <a:r>
              <a:rPr lang="nl-NL" sz="800" dirty="0" smtClean="0"/>
              <a:t>Simon David </a:t>
            </a:r>
            <a:r>
              <a:rPr lang="nl-NL" sz="800" dirty="0" err="1" smtClean="0"/>
              <a:t>Corper</a:t>
            </a:r>
            <a:r>
              <a:rPr lang="nl-NL" sz="800" dirty="0" smtClean="0"/>
              <a:t> 11-12-1836/..</a:t>
            </a:r>
          </a:p>
          <a:p>
            <a:r>
              <a:rPr lang="nl-NL" sz="800" dirty="0" smtClean="0"/>
              <a:t>Salomon David </a:t>
            </a:r>
            <a:r>
              <a:rPr lang="nl-NL" sz="800" dirty="0" err="1" smtClean="0"/>
              <a:t>Corper</a:t>
            </a:r>
            <a:r>
              <a:rPr lang="nl-NL" sz="800" dirty="0" smtClean="0"/>
              <a:t> 21-12-1837/12-8-1838 (8,5 </a:t>
            </a:r>
            <a:r>
              <a:rPr lang="nl-NL" sz="800" dirty="0" err="1" smtClean="0"/>
              <a:t>mnd</a:t>
            </a:r>
            <a:r>
              <a:rPr lang="nl-NL" sz="800" dirty="0" smtClean="0"/>
              <a:t>)</a:t>
            </a:r>
          </a:p>
          <a:p>
            <a:r>
              <a:rPr lang="nl-NL" sz="800" dirty="0" smtClean="0"/>
              <a:t>Ruben David </a:t>
            </a:r>
            <a:r>
              <a:rPr lang="nl-NL" sz="800" dirty="0" err="1" smtClean="0"/>
              <a:t>Corper</a:t>
            </a:r>
            <a:r>
              <a:rPr lang="nl-NL" sz="800" dirty="0" smtClean="0"/>
              <a:t> 13-05-1839/14-3-1841 (8 </a:t>
            </a:r>
            <a:r>
              <a:rPr lang="nl-NL" sz="800" dirty="0" err="1" smtClean="0"/>
              <a:t>mnd</a:t>
            </a:r>
            <a:r>
              <a:rPr lang="nl-NL" sz="800" dirty="0" smtClean="0"/>
              <a:t>)</a:t>
            </a:r>
          </a:p>
          <a:p>
            <a:r>
              <a:rPr lang="nl-NL" sz="800" dirty="0" smtClean="0"/>
              <a:t>Wolf David </a:t>
            </a:r>
            <a:r>
              <a:rPr lang="nl-NL" sz="800" dirty="0" err="1" smtClean="0"/>
              <a:t>Corper</a:t>
            </a:r>
            <a:r>
              <a:rPr lang="nl-NL" sz="800" dirty="0" smtClean="0"/>
              <a:t> 05-04-1841/2-7-1842 (15 </a:t>
            </a:r>
            <a:r>
              <a:rPr lang="nl-NL" sz="800" dirty="0" err="1" smtClean="0"/>
              <a:t>mnd</a:t>
            </a:r>
            <a:r>
              <a:rPr lang="nl-NL" sz="800" dirty="0" smtClean="0"/>
              <a:t>)</a:t>
            </a:r>
          </a:p>
          <a:p>
            <a:r>
              <a:rPr lang="nl-NL" sz="800" dirty="0" err="1" smtClean="0"/>
              <a:t>Bension</a:t>
            </a:r>
            <a:r>
              <a:rPr lang="nl-NL" sz="800" dirty="0" smtClean="0"/>
              <a:t> Hartog </a:t>
            </a:r>
            <a:r>
              <a:rPr lang="nl-NL" sz="800" dirty="0" err="1" smtClean="0"/>
              <a:t>Corper</a:t>
            </a:r>
            <a:r>
              <a:rPr lang="nl-NL" sz="800" dirty="0" smtClean="0"/>
              <a:t> 18-02-1843/..</a:t>
            </a:r>
          </a:p>
          <a:p>
            <a:r>
              <a:rPr lang="nl-NL" sz="800" dirty="0" smtClean="0"/>
              <a:t>Vrouwtje </a:t>
            </a:r>
            <a:r>
              <a:rPr lang="nl-NL" sz="800" dirty="0" err="1" smtClean="0"/>
              <a:t>Corper</a:t>
            </a:r>
            <a:r>
              <a:rPr lang="nl-NL" sz="800" dirty="0" smtClean="0"/>
              <a:t> 06-01-1845/..</a:t>
            </a:r>
          </a:p>
          <a:p>
            <a:pPr marL="90488" indent="-90488">
              <a:buFont typeface="Arial" pitchFamily="34" charset="0"/>
              <a:buChar char="•"/>
            </a:pPr>
            <a:r>
              <a:rPr lang="nl-NL" sz="800" dirty="0" smtClean="0"/>
              <a:t>Rachel Pekel 18-2-1865/7-12-1942 </a:t>
            </a:r>
            <a:r>
              <a:rPr lang="nl-NL" sz="800" dirty="0" err="1" smtClean="0">
                <a:solidFill>
                  <a:srgbClr val="FF0000"/>
                </a:solidFill>
              </a:rPr>
              <a:t>Auschwitz</a:t>
            </a:r>
            <a:endParaRPr lang="nl-NL" sz="800" dirty="0" smtClean="0">
              <a:solidFill>
                <a:srgbClr val="FF0000"/>
              </a:solidFill>
            </a:endParaRPr>
          </a:p>
          <a:p>
            <a:pPr marL="90488" indent="-90488">
              <a:buFont typeface="Arial" pitchFamily="34" charset="0"/>
              <a:buChar char="•"/>
            </a:pPr>
            <a:r>
              <a:rPr lang="nl-NL" sz="800" dirty="0" smtClean="0"/>
              <a:t>Meijer Pekel 30-12-1866/18-7-1868 (1 </a:t>
            </a:r>
            <a:r>
              <a:rPr lang="nl-NL" sz="800" dirty="0" err="1" smtClean="0"/>
              <a:t>jr</a:t>
            </a:r>
            <a:r>
              <a:rPr lang="nl-NL" sz="800" dirty="0" smtClean="0"/>
              <a:t>)</a:t>
            </a:r>
          </a:p>
          <a:p>
            <a:pPr marL="90488" indent="-90488">
              <a:buFont typeface="Arial" pitchFamily="34" charset="0"/>
              <a:buChar char="•"/>
            </a:pPr>
            <a:r>
              <a:rPr lang="nl-NL" sz="800" dirty="0" err="1" smtClean="0"/>
              <a:t>EliszsBeth</a:t>
            </a:r>
            <a:r>
              <a:rPr lang="nl-NL" sz="800" dirty="0" smtClean="0"/>
              <a:t> Pekel 6-4-1869/..</a:t>
            </a:r>
          </a:p>
          <a:p>
            <a:pPr marL="90488" indent="-90488">
              <a:buFont typeface="Arial" pitchFamily="34" charset="0"/>
              <a:buChar char="•"/>
            </a:pPr>
            <a:r>
              <a:rPr lang="nl-NL" sz="800" dirty="0" smtClean="0"/>
              <a:t>Wolf Pekel 1-3-1871/..</a:t>
            </a:r>
          </a:p>
          <a:p>
            <a:pPr marL="90488" indent="-90488">
              <a:buFont typeface="Arial" pitchFamily="34" charset="0"/>
              <a:buChar char="•"/>
            </a:pPr>
            <a:r>
              <a:rPr lang="nl-NL" sz="800" dirty="0" err="1" smtClean="0"/>
              <a:t>Debora</a:t>
            </a:r>
            <a:r>
              <a:rPr lang="nl-NL" sz="800" dirty="0" smtClean="0"/>
              <a:t> Pekel 27-3-1873/..</a:t>
            </a:r>
          </a:p>
          <a:p>
            <a:pPr marL="90488" indent="-90488">
              <a:buFont typeface="Arial" pitchFamily="34" charset="0"/>
              <a:buChar char="•"/>
            </a:pPr>
            <a:r>
              <a:rPr lang="nl-NL" sz="800" dirty="0" err="1" smtClean="0"/>
              <a:t>Rebekka</a:t>
            </a:r>
            <a:r>
              <a:rPr lang="nl-NL" sz="800" dirty="0" smtClean="0"/>
              <a:t> </a:t>
            </a:r>
            <a:r>
              <a:rPr lang="nl-NL" sz="800" dirty="0" err="1" smtClean="0"/>
              <a:t>Boeken-Pekel</a:t>
            </a:r>
            <a:r>
              <a:rPr lang="nl-NL" sz="800" dirty="0" smtClean="0"/>
              <a:t> 5-7-1874/28-9-1942 </a:t>
            </a:r>
            <a:r>
              <a:rPr lang="nl-NL" sz="800" dirty="0" err="1" smtClean="0">
                <a:solidFill>
                  <a:srgbClr val="FF0000"/>
                </a:solidFill>
              </a:rPr>
              <a:t>Auschwitz</a:t>
            </a:r>
            <a:endParaRPr lang="nl-NL" sz="800" dirty="0" smtClean="0">
              <a:solidFill>
                <a:srgbClr val="FF0000"/>
              </a:solidFill>
            </a:endParaRPr>
          </a:p>
          <a:p>
            <a:pPr marL="547688" lvl="1" indent="-90488">
              <a:buFont typeface="Arial" pitchFamily="34" charset="0"/>
              <a:buChar char="•"/>
            </a:pPr>
            <a:r>
              <a:rPr lang="nl-NL" sz="800" dirty="0" smtClean="0">
                <a:solidFill>
                  <a:srgbClr val="0070C0"/>
                </a:solidFill>
              </a:rPr>
              <a:t>Abraham (oorlog overleefd)</a:t>
            </a:r>
          </a:p>
          <a:p>
            <a:pPr marL="547688" lvl="1" indent="-90488">
              <a:buFont typeface="Arial" pitchFamily="34" charset="0"/>
              <a:buChar char="•"/>
            </a:pPr>
            <a:r>
              <a:rPr lang="nl-NL" sz="800" dirty="0" err="1" smtClean="0">
                <a:solidFill>
                  <a:srgbClr val="0070C0"/>
                </a:solidFill>
              </a:rPr>
              <a:t>Frederika</a:t>
            </a:r>
            <a:r>
              <a:rPr lang="nl-NL" sz="800" dirty="0" smtClean="0">
                <a:solidFill>
                  <a:srgbClr val="0070C0"/>
                </a:solidFill>
              </a:rPr>
              <a:t> (oorlog overleefd)</a:t>
            </a:r>
          </a:p>
          <a:p>
            <a:pPr marL="547688" lvl="1" indent="-90488">
              <a:buFont typeface="Arial" pitchFamily="34" charset="0"/>
              <a:buChar char="•"/>
            </a:pPr>
            <a:r>
              <a:rPr lang="nl-NL" sz="800" dirty="0" smtClean="0">
                <a:solidFill>
                  <a:srgbClr val="0070C0"/>
                </a:solidFill>
              </a:rPr>
              <a:t>Nathan Boeken (oorlog overleefd)</a:t>
            </a:r>
          </a:p>
          <a:p>
            <a:pPr marL="90488" indent="-90488">
              <a:buFont typeface="Arial" pitchFamily="34" charset="0"/>
              <a:buChar char="•"/>
            </a:pPr>
            <a:r>
              <a:rPr lang="nl-NL" sz="800" dirty="0" smtClean="0"/>
              <a:t>Roosje Pekel 28-1-1876/7-12-1942 </a:t>
            </a:r>
            <a:r>
              <a:rPr lang="nl-NL" sz="800" dirty="0" err="1" smtClean="0">
                <a:solidFill>
                  <a:srgbClr val="FF0000"/>
                </a:solidFill>
              </a:rPr>
              <a:t>Auschwitz</a:t>
            </a:r>
            <a:endParaRPr lang="nl-NL" sz="800" dirty="0" smtClean="0"/>
          </a:p>
          <a:p>
            <a:pPr marL="90488" indent="-90488">
              <a:buFont typeface="Arial" pitchFamily="34" charset="0"/>
              <a:buChar char="•"/>
            </a:pPr>
            <a:r>
              <a:rPr lang="nl-NL" sz="800" dirty="0" smtClean="0"/>
              <a:t>Salomon Pekel 17-10-1877/..</a:t>
            </a:r>
          </a:p>
          <a:p>
            <a:r>
              <a:rPr lang="nl-NL" sz="800" dirty="0" smtClean="0"/>
              <a:t>Wolf David </a:t>
            </a:r>
            <a:r>
              <a:rPr lang="nl-NL" sz="800" dirty="0" err="1" smtClean="0"/>
              <a:t>Corper</a:t>
            </a:r>
            <a:r>
              <a:rPr lang="nl-NL" sz="800" dirty="0" smtClean="0"/>
              <a:t> 09-12-1846/..</a:t>
            </a:r>
          </a:p>
          <a:p>
            <a:r>
              <a:rPr lang="nl-NL" sz="800" dirty="0" smtClean="0"/>
              <a:t>Eva </a:t>
            </a:r>
            <a:r>
              <a:rPr lang="nl-NL" sz="800" dirty="0" err="1" smtClean="0"/>
              <a:t>Corper</a:t>
            </a:r>
            <a:r>
              <a:rPr lang="nl-NL" sz="800" dirty="0" smtClean="0"/>
              <a:t> 17-06-1849/30-04-1851</a:t>
            </a:r>
          </a:p>
          <a:p>
            <a:r>
              <a:rPr lang="nl-NL" sz="800" dirty="0" smtClean="0"/>
              <a:t>Sophia </a:t>
            </a:r>
            <a:r>
              <a:rPr lang="nl-NL" sz="800" dirty="0" err="1" smtClean="0"/>
              <a:t>Corper</a:t>
            </a:r>
            <a:r>
              <a:rPr lang="nl-NL" sz="800" dirty="0" smtClean="0"/>
              <a:t> 17-08-1851/..</a:t>
            </a:r>
          </a:p>
          <a:p>
            <a:r>
              <a:rPr lang="nl-NL" sz="800" dirty="0" smtClean="0"/>
              <a:t>Levi </a:t>
            </a:r>
            <a:r>
              <a:rPr lang="nl-NL" sz="800" dirty="0" err="1" smtClean="0"/>
              <a:t>Corper</a:t>
            </a:r>
            <a:r>
              <a:rPr lang="nl-NL" sz="800" dirty="0" smtClean="0"/>
              <a:t> 22-09-1852/18-10-1852</a:t>
            </a:r>
          </a:p>
          <a:p>
            <a:r>
              <a:rPr lang="nl-NL" sz="800" dirty="0" smtClean="0"/>
              <a:t>Simon David 26-09-1853/02-12-1853</a:t>
            </a:r>
          </a:p>
          <a:p>
            <a:r>
              <a:rPr lang="nl-NL" sz="800" dirty="0" smtClean="0"/>
              <a:t>Marianne </a:t>
            </a:r>
            <a:r>
              <a:rPr lang="nl-NL" sz="800" dirty="0" err="1" smtClean="0"/>
              <a:t>Corper</a:t>
            </a:r>
            <a:r>
              <a:rPr lang="nl-NL" sz="800" dirty="0" smtClean="0"/>
              <a:t> 26-08-1855/31-12-1855</a:t>
            </a:r>
          </a:p>
          <a:p>
            <a:r>
              <a:rPr lang="nl-NL" sz="800" dirty="0" err="1" smtClean="0"/>
              <a:t>Rebekka</a:t>
            </a:r>
            <a:r>
              <a:rPr lang="nl-NL" sz="800" dirty="0" smtClean="0"/>
              <a:t> </a:t>
            </a:r>
            <a:r>
              <a:rPr lang="nl-NL" sz="800" dirty="0" err="1" smtClean="0"/>
              <a:t>Corper</a:t>
            </a:r>
            <a:r>
              <a:rPr lang="nl-NL" sz="800" dirty="0" smtClean="0"/>
              <a:t> 23-08-1856/..</a:t>
            </a:r>
          </a:p>
          <a:p>
            <a:pPr marL="90488" indent="-90488">
              <a:buFont typeface="Arial" pitchFamily="34" charset="0"/>
              <a:buChar char="•"/>
            </a:pPr>
            <a:r>
              <a:rPr lang="nl-NL" sz="800" dirty="0" smtClean="0"/>
              <a:t>Simon Jacobs 19-5-1879/11-7-1879 (2 </a:t>
            </a:r>
            <a:r>
              <a:rPr lang="nl-NL" sz="800" dirty="0" err="1" smtClean="0"/>
              <a:t>mnd</a:t>
            </a:r>
            <a:r>
              <a:rPr lang="nl-NL" sz="800" dirty="0" smtClean="0"/>
              <a:t>)</a:t>
            </a:r>
          </a:p>
          <a:p>
            <a:pPr marL="90488" indent="-90488">
              <a:buFont typeface="Arial" pitchFamily="34" charset="0"/>
              <a:buChar char="•"/>
            </a:pPr>
            <a:r>
              <a:rPr lang="nl-NL" sz="800" dirty="0" smtClean="0"/>
              <a:t>Meijer Jacobs 1-7-1881/..</a:t>
            </a:r>
          </a:p>
          <a:p>
            <a:pPr marL="90488" indent="-90488">
              <a:buFont typeface="Arial" pitchFamily="34" charset="0"/>
              <a:buChar char="•"/>
            </a:pPr>
            <a:r>
              <a:rPr lang="nl-NL" sz="800" dirty="0" smtClean="0"/>
              <a:t>Elisabeth Jacobs 24-9-1882/26-12-1882 (3 </a:t>
            </a:r>
            <a:r>
              <a:rPr lang="nl-NL" sz="800" dirty="0" err="1" smtClean="0"/>
              <a:t>mnd</a:t>
            </a:r>
            <a:r>
              <a:rPr lang="nl-NL" sz="800" dirty="0" smtClean="0"/>
              <a:t>)</a:t>
            </a:r>
          </a:p>
          <a:p>
            <a:pPr marL="90488" indent="-90488">
              <a:buFont typeface="Arial" pitchFamily="34" charset="0"/>
              <a:buChar char="•"/>
            </a:pPr>
            <a:r>
              <a:rPr lang="nl-NL" sz="800" dirty="0" err="1" smtClean="0"/>
              <a:t>Sientje</a:t>
            </a:r>
            <a:r>
              <a:rPr lang="nl-NL" sz="800" dirty="0" smtClean="0"/>
              <a:t> Jacobs 12-2-1884/1-7-1884 (4,5 </a:t>
            </a:r>
            <a:r>
              <a:rPr lang="nl-NL" sz="800" dirty="0" err="1" smtClean="0"/>
              <a:t>mnd</a:t>
            </a:r>
            <a:r>
              <a:rPr lang="nl-NL" sz="800" dirty="0" smtClean="0"/>
              <a:t>)</a:t>
            </a:r>
          </a:p>
          <a:p>
            <a:pPr marL="90488" indent="-90488">
              <a:buFont typeface="Arial" pitchFamily="34" charset="0"/>
              <a:buChar char="•"/>
            </a:pPr>
            <a:r>
              <a:rPr lang="nl-NL" sz="800" dirty="0" smtClean="0"/>
              <a:t>Simon Salomon Jacobs 9-8-1885/..</a:t>
            </a:r>
          </a:p>
          <a:p>
            <a:pPr marL="90488" indent="-90488">
              <a:buFont typeface="Arial" pitchFamily="34" charset="0"/>
              <a:buChar char="•"/>
            </a:pPr>
            <a:r>
              <a:rPr lang="nl-NL" sz="800" dirty="0" err="1" smtClean="0"/>
              <a:t>Fijtje</a:t>
            </a:r>
            <a:r>
              <a:rPr lang="nl-NL" sz="800" dirty="0" smtClean="0"/>
              <a:t> Jacobs 19-8-1886/10-12-1886 (4 </a:t>
            </a:r>
            <a:r>
              <a:rPr lang="nl-NL" sz="800" dirty="0" err="1" smtClean="0"/>
              <a:t>mnd</a:t>
            </a:r>
            <a:r>
              <a:rPr lang="nl-NL" sz="800" dirty="0" smtClean="0"/>
              <a:t>)</a:t>
            </a:r>
          </a:p>
          <a:p>
            <a:pPr marL="90488" indent="-90488">
              <a:buFont typeface="Arial" pitchFamily="34" charset="0"/>
              <a:buChar char="•"/>
            </a:pPr>
            <a:r>
              <a:rPr lang="nl-NL" sz="800" dirty="0" err="1" smtClean="0"/>
              <a:t>Eliazar</a:t>
            </a:r>
            <a:r>
              <a:rPr lang="nl-NL" sz="800" dirty="0" smtClean="0"/>
              <a:t> Jacobs 31-10-1887/3-1-1888 (2 </a:t>
            </a:r>
            <a:r>
              <a:rPr lang="nl-NL" sz="800" dirty="0" err="1" smtClean="0"/>
              <a:t>mnd</a:t>
            </a:r>
            <a:r>
              <a:rPr lang="nl-NL" sz="800" dirty="0" smtClean="0"/>
              <a:t>)</a:t>
            </a:r>
          </a:p>
          <a:p>
            <a:pPr marL="90488" indent="-90488">
              <a:buFont typeface="Arial" pitchFamily="34" charset="0"/>
              <a:buChar char="•"/>
            </a:pPr>
            <a:r>
              <a:rPr lang="nl-NL" sz="800" dirty="0" smtClean="0"/>
              <a:t>Elizabeth Jacobs 18-11-1888/25-5-1889 (6,5 </a:t>
            </a:r>
            <a:r>
              <a:rPr lang="nl-NL" sz="800" dirty="0" err="1" smtClean="0"/>
              <a:t>mnd</a:t>
            </a:r>
            <a:r>
              <a:rPr lang="nl-NL" sz="800" dirty="0" smtClean="0"/>
              <a:t>)</a:t>
            </a:r>
          </a:p>
          <a:p>
            <a:pPr marL="90488" indent="-90488">
              <a:buFont typeface="Arial" pitchFamily="34" charset="0"/>
              <a:buChar char="•"/>
            </a:pPr>
            <a:r>
              <a:rPr lang="nl-NL" sz="800" dirty="0" smtClean="0"/>
              <a:t>Wolf Jacobs 8-1-1890/..</a:t>
            </a:r>
          </a:p>
          <a:p>
            <a:pPr marL="90488" indent="-90488">
              <a:buFont typeface="Arial" pitchFamily="34" charset="0"/>
              <a:buChar char="•"/>
            </a:pPr>
            <a:r>
              <a:rPr lang="nl-NL" sz="800" dirty="0" smtClean="0"/>
              <a:t>Esther Jacobs 3-4-1891/7-6-1891 (3 </a:t>
            </a:r>
            <a:r>
              <a:rPr lang="nl-NL" sz="800" dirty="0" err="1" smtClean="0"/>
              <a:t>mnd</a:t>
            </a:r>
            <a:r>
              <a:rPr lang="nl-NL" sz="800" dirty="0" smtClean="0"/>
              <a:t>)</a:t>
            </a:r>
          </a:p>
          <a:p>
            <a:pPr marL="90488" indent="-90488">
              <a:buFont typeface="Arial" pitchFamily="34" charset="0"/>
              <a:buChar char="•"/>
            </a:pPr>
            <a:r>
              <a:rPr lang="nl-NL" sz="800" dirty="0" smtClean="0"/>
              <a:t>Willem Jacobs 19-2-1893/..</a:t>
            </a:r>
          </a:p>
          <a:p>
            <a:pPr marL="90488" indent="-90488">
              <a:buFont typeface="Arial" pitchFamily="34" charset="0"/>
              <a:buChar char="•"/>
            </a:pPr>
            <a:r>
              <a:rPr lang="nl-NL" sz="800" dirty="0" smtClean="0"/>
              <a:t>David Jacobs 3-2-1899/1-5-1899 (3 </a:t>
            </a:r>
            <a:r>
              <a:rPr lang="nl-NL" sz="800" dirty="0" err="1" smtClean="0"/>
              <a:t>mnd</a:t>
            </a:r>
            <a:r>
              <a:rPr lang="nl-NL" sz="800" dirty="0" smtClean="0"/>
              <a:t>)</a:t>
            </a:r>
          </a:p>
          <a:p>
            <a:pPr marL="90488" indent="-90488">
              <a:buFont typeface="Arial" pitchFamily="34" charset="0"/>
              <a:buChar char="•"/>
            </a:pPr>
            <a:r>
              <a:rPr lang="nl-NL" sz="800" dirty="0" smtClean="0"/>
              <a:t>Elisabeth Jacobs 30-7-1900/..</a:t>
            </a:r>
          </a:p>
          <a:p>
            <a:r>
              <a:rPr lang="nl-NL" sz="800" dirty="0" smtClean="0"/>
              <a:t>Naatje </a:t>
            </a:r>
            <a:r>
              <a:rPr lang="nl-NL" sz="800" dirty="0" err="1" smtClean="0"/>
              <a:t>Corper</a:t>
            </a:r>
            <a:r>
              <a:rPr lang="nl-NL" sz="800" dirty="0" smtClean="0"/>
              <a:t> 20-05-1858/18-08-1858</a:t>
            </a:r>
          </a:p>
          <a:p>
            <a:r>
              <a:rPr lang="nl-NL" sz="800" dirty="0" smtClean="0"/>
              <a:t>Hartog </a:t>
            </a:r>
            <a:r>
              <a:rPr lang="nl-NL" sz="800" dirty="0" err="1" smtClean="0"/>
              <a:t>Corper</a:t>
            </a:r>
            <a:r>
              <a:rPr lang="nl-NL" sz="800" dirty="0" smtClean="0"/>
              <a:t> 27-09-1859/4-11-1859</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ep 69"/>
          <p:cNvGrpSpPr/>
          <p:nvPr/>
        </p:nvGrpSpPr>
        <p:grpSpPr>
          <a:xfrm>
            <a:off x="1572062" y="170210"/>
            <a:ext cx="4631999" cy="2577980"/>
            <a:chOff x="200417" y="62630"/>
            <a:chExt cx="4631999" cy="2577980"/>
          </a:xfrm>
        </p:grpSpPr>
        <p:grpSp>
          <p:nvGrpSpPr>
            <p:cNvPr id="2" name="Groep 158"/>
            <p:cNvGrpSpPr/>
            <p:nvPr/>
          </p:nvGrpSpPr>
          <p:grpSpPr>
            <a:xfrm>
              <a:off x="667868" y="448278"/>
              <a:ext cx="2694528" cy="2192332"/>
              <a:chOff x="404822" y="360596"/>
              <a:chExt cx="2694528" cy="2192332"/>
            </a:xfrm>
          </p:grpSpPr>
          <p:sp>
            <p:nvSpPr>
              <p:cNvPr id="92" name="Tekstvak 91"/>
              <p:cNvSpPr txBox="1"/>
              <p:nvPr/>
            </p:nvSpPr>
            <p:spPr>
              <a:xfrm>
                <a:off x="746038" y="360596"/>
                <a:ext cx="909223" cy="461665"/>
              </a:xfrm>
              <a:prstGeom prst="rect">
                <a:avLst/>
              </a:prstGeom>
              <a:solidFill>
                <a:srgbClr val="FFFFCC"/>
              </a:solidFill>
              <a:ln>
                <a:solidFill>
                  <a:schemeClr val="tx1"/>
                </a:solidFill>
              </a:ln>
            </p:spPr>
            <p:txBody>
              <a:bodyPr wrap="none" rtlCol="0">
                <a:spAutoFit/>
              </a:bodyPr>
              <a:lstStyle/>
              <a:p>
                <a:r>
                  <a:rPr lang="nl-NL" sz="800" b="1" dirty="0" smtClean="0">
                    <a:hlinkClick r:id="rId2"/>
                  </a:rPr>
                  <a:t>Antje </a:t>
                </a:r>
                <a:r>
                  <a:rPr lang="nl-NL" sz="800" b="1" dirty="0" err="1" smtClean="0">
                    <a:hlinkClick r:id="rId2"/>
                  </a:rPr>
                  <a:t>Hijmans</a:t>
                </a:r>
                <a:r>
                  <a:rPr lang="nl-NL" sz="800" b="1" dirty="0" smtClean="0"/>
                  <a:t> </a:t>
                </a:r>
              </a:p>
              <a:p>
                <a:r>
                  <a:rPr lang="nl-NL" sz="800" b="1" dirty="0" smtClean="0"/>
                  <a:t>&lt; </a:t>
                </a:r>
                <a:r>
                  <a:rPr lang="nl-NL" sz="800" dirty="0" smtClean="0"/>
                  <a:t>1775 tot ‎± 1810</a:t>
                </a:r>
              </a:p>
              <a:p>
                <a:r>
                  <a:rPr lang="nl-NL" sz="800" dirty="0" smtClean="0"/>
                  <a:t>X ‎± 1795 (± 15 </a:t>
                </a:r>
                <a:r>
                  <a:rPr lang="nl-NL" sz="800" dirty="0" err="1" smtClean="0"/>
                  <a:t>jr</a:t>
                </a:r>
                <a:r>
                  <a:rPr lang="nl-NL" sz="800" dirty="0" smtClean="0"/>
                  <a:t>)</a:t>
                </a:r>
                <a:endParaRPr lang="nl-NL" sz="800" b="1" dirty="0" smtClean="0"/>
              </a:p>
            </p:txBody>
          </p:sp>
          <p:sp>
            <p:nvSpPr>
              <p:cNvPr id="93" name="Tekstvak 92"/>
              <p:cNvSpPr txBox="1"/>
              <p:nvPr/>
            </p:nvSpPr>
            <p:spPr>
              <a:xfrm>
                <a:off x="1704888" y="360596"/>
                <a:ext cx="1066318" cy="461665"/>
              </a:xfrm>
              <a:prstGeom prst="rect">
                <a:avLst/>
              </a:prstGeom>
              <a:solidFill>
                <a:schemeClr val="accent5">
                  <a:lumMod val="20000"/>
                  <a:lumOff val="80000"/>
                </a:schemeClr>
              </a:solidFill>
              <a:ln>
                <a:solidFill>
                  <a:schemeClr val="tx1"/>
                </a:solidFill>
              </a:ln>
            </p:spPr>
            <p:txBody>
              <a:bodyPr wrap="none" rtlCol="0">
                <a:spAutoFit/>
              </a:bodyPr>
              <a:lstStyle/>
              <a:p>
                <a:r>
                  <a:rPr lang="nl-NL" sz="800" b="1" dirty="0" smtClean="0"/>
                  <a:t>Simon Meijer Korper</a:t>
                </a:r>
              </a:p>
              <a:p>
                <a:r>
                  <a:rPr lang="nl-NL" sz="800" dirty="0" smtClean="0"/>
                  <a:t>± 1754/31-8-1831</a:t>
                </a:r>
              </a:p>
              <a:p>
                <a:r>
                  <a:rPr lang="nl-NL" sz="800" dirty="0" smtClean="0"/>
                  <a:t>X ± 1795 (± 15 </a:t>
                </a:r>
                <a:r>
                  <a:rPr lang="nl-NL" sz="800" dirty="0" err="1" smtClean="0"/>
                  <a:t>jr</a:t>
                </a:r>
                <a:r>
                  <a:rPr lang="nl-NL" sz="800" dirty="0" smtClean="0"/>
                  <a:t>) </a:t>
                </a:r>
                <a:endParaRPr lang="nl-NL" sz="800" dirty="0"/>
              </a:p>
            </p:txBody>
          </p:sp>
          <p:sp>
            <p:nvSpPr>
              <p:cNvPr id="95" name="Tekstvak 94"/>
              <p:cNvSpPr txBox="1"/>
              <p:nvPr/>
            </p:nvSpPr>
            <p:spPr>
              <a:xfrm>
                <a:off x="404822" y="1173396"/>
                <a:ext cx="1287532" cy="461665"/>
              </a:xfrm>
              <a:prstGeom prst="rect">
                <a:avLst/>
              </a:prstGeom>
              <a:solidFill>
                <a:schemeClr val="accent5">
                  <a:lumMod val="20000"/>
                  <a:lumOff val="80000"/>
                </a:schemeClr>
              </a:solidFill>
              <a:ln>
                <a:solidFill>
                  <a:schemeClr val="tx1"/>
                </a:solidFill>
              </a:ln>
            </p:spPr>
            <p:txBody>
              <a:bodyPr wrap="none" rtlCol="0">
                <a:spAutoFit/>
              </a:bodyPr>
              <a:lstStyle/>
              <a:p>
                <a:r>
                  <a:rPr lang="nl-NL" sz="800" b="1" dirty="0" smtClean="0"/>
                  <a:t>Wolf Simon </a:t>
                </a:r>
                <a:r>
                  <a:rPr lang="nl-NL" sz="800" b="1" dirty="0" err="1" smtClean="0"/>
                  <a:t>Corper</a:t>
                </a:r>
                <a:r>
                  <a:rPr lang="nl-NL" sz="800" b="1" dirty="0" smtClean="0"/>
                  <a:t> Kerpel</a:t>
                </a:r>
              </a:p>
              <a:p>
                <a:r>
                  <a:rPr lang="nl-NL" sz="800" dirty="0" smtClean="0"/>
                  <a:t>20-3-1795/..?</a:t>
                </a:r>
              </a:p>
              <a:p>
                <a:r>
                  <a:rPr lang="nl-NL" sz="800" dirty="0" smtClean="0"/>
                  <a:t>X ..?</a:t>
                </a:r>
                <a:endParaRPr lang="nl-NL" sz="800" dirty="0"/>
              </a:p>
            </p:txBody>
          </p:sp>
          <p:cxnSp>
            <p:nvCxnSpPr>
              <p:cNvPr id="98" name="Rechte verbindingslijn 97"/>
              <p:cNvCxnSpPr/>
              <p:nvPr/>
            </p:nvCxnSpPr>
            <p:spPr>
              <a:xfrm flipH="1" flipV="1">
                <a:off x="1009221" y="1010951"/>
                <a:ext cx="1290600" cy="40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Rechte verbindingslijn 100"/>
              <p:cNvCxnSpPr/>
              <p:nvPr/>
            </p:nvCxnSpPr>
            <p:spPr>
              <a:xfrm>
                <a:off x="1009221" y="1010950"/>
                <a:ext cx="0" cy="14401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Rechte verbindingslijn 102"/>
              <p:cNvCxnSpPr/>
              <p:nvPr/>
            </p:nvCxnSpPr>
            <p:spPr>
              <a:xfrm>
                <a:off x="2299224" y="1010950"/>
                <a:ext cx="0" cy="14401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Tekstvak 104"/>
              <p:cNvSpPr txBox="1"/>
              <p:nvPr/>
            </p:nvSpPr>
            <p:spPr>
              <a:xfrm>
                <a:off x="1734874" y="1171957"/>
                <a:ext cx="1364476" cy="461665"/>
              </a:xfrm>
              <a:prstGeom prst="rect">
                <a:avLst/>
              </a:prstGeom>
              <a:solidFill>
                <a:schemeClr val="accent5">
                  <a:lumMod val="20000"/>
                  <a:lumOff val="80000"/>
                </a:schemeClr>
              </a:solidFill>
              <a:ln>
                <a:solidFill>
                  <a:schemeClr val="tx1"/>
                </a:solidFill>
              </a:ln>
            </p:spPr>
            <p:txBody>
              <a:bodyPr wrap="none" rtlCol="0">
                <a:spAutoFit/>
              </a:bodyPr>
              <a:lstStyle/>
              <a:p>
                <a:r>
                  <a:rPr lang="nl-NL" sz="800" b="1" dirty="0" smtClean="0"/>
                  <a:t>Hartog </a:t>
                </a:r>
                <a:r>
                  <a:rPr lang="nl-NL" sz="800" b="1" dirty="0" err="1" smtClean="0"/>
                  <a:t>Hirsch</a:t>
                </a:r>
                <a:r>
                  <a:rPr lang="nl-NL" sz="800" b="1" dirty="0" smtClean="0"/>
                  <a:t> Simon Korper</a:t>
                </a:r>
              </a:p>
              <a:p>
                <a:r>
                  <a:rPr lang="nl-NL" sz="800" dirty="0" smtClean="0"/>
                  <a:t>12-5-1799/..?</a:t>
                </a:r>
              </a:p>
              <a:p>
                <a:r>
                  <a:rPr lang="nl-NL" sz="800" dirty="0" smtClean="0"/>
                  <a:t>X 1-10-1823 Naatje</a:t>
                </a:r>
                <a:endParaRPr lang="nl-NL" sz="800" dirty="0"/>
              </a:p>
            </p:txBody>
          </p:sp>
          <p:cxnSp>
            <p:nvCxnSpPr>
              <p:cNvPr id="122" name="Rechte verbindingslijn 121"/>
              <p:cNvCxnSpPr/>
              <p:nvPr/>
            </p:nvCxnSpPr>
            <p:spPr>
              <a:xfrm>
                <a:off x="1689992" y="867505"/>
                <a:ext cx="0" cy="14401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Rechte verbindingslijn 138"/>
              <p:cNvCxnSpPr/>
              <p:nvPr/>
            </p:nvCxnSpPr>
            <p:spPr>
              <a:xfrm>
                <a:off x="1011618" y="1644312"/>
                <a:ext cx="380" cy="626722"/>
              </a:xfrm>
              <a:prstGeom prst="line">
                <a:avLst/>
              </a:prstGeom>
              <a:ln w="635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41" name="Rechte verbindingslijn 140"/>
              <p:cNvCxnSpPr/>
              <p:nvPr/>
            </p:nvCxnSpPr>
            <p:spPr>
              <a:xfrm>
                <a:off x="2302255" y="1641931"/>
                <a:ext cx="380" cy="626722"/>
              </a:xfrm>
              <a:prstGeom prst="line">
                <a:avLst/>
              </a:prstGeom>
              <a:ln w="635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147" name="Tekstvak 146"/>
              <p:cNvSpPr txBox="1"/>
              <p:nvPr/>
            </p:nvSpPr>
            <p:spPr>
              <a:xfrm>
                <a:off x="888730" y="2275929"/>
                <a:ext cx="255198" cy="276999"/>
              </a:xfrm>
              <a:prstGeom prst="rect">
                <a:avLst/>
              </a:prstGeom>
              <a:noFill/>
            </p:spPr>
            <p:txBody>
              <a:bodyPr wrap="none" rtlCol="0">
                <a:spAutoFit/>
              </a:bodyPr>
              <a:lstStyle/>
              <a:p>
                <a:r>
                  <a:rPr lang="nl-NL" sz="1200" dirty="0" smtClean="0"/>
                  <a:t>?</a:t>
                </a:r>
                <a:endParaRPr lang="nl-NL" sz="1200" dirty="0"/>
              </a:p>
            </p:txBody>
          </p:sp>
          <p:sp>
            <p:nvSpPr>
              <p:cNvPr id="148" name="Tekstvak 147"/>
              <p:cNvSpPr txBox="1"/>
              <p:nvPr/>
            </p:nvSpPr>
            <p:spPr>
              <a:xfrm>
                <a:off x="1856907" y="2266963"/>
                <a:ext cx="915635" cy="276999"/>
              </a:xfrm>
              <a:prstGeom prst="rect">
                <a:avLst/>
              </a:prstGeom>
              <a:noFill/>
            </p:spPr>
            <p:txBody>
              <a:bodyPr wrap="none" rtlCol="0">
                <a:spAutoFit/>
              </a:bodyPr>
              <a:lstStyle/>
              <a:p>
                <a:pPr marL="88900" indent="-88900">
                  <a:defRPr/>
                </a:pPr>
                <a:r>
                  <a:rPr lang="nl-NL" sz="1200" dirty="0" smtClean="0"/>
                  <a:t>112 / </a:t>
                </a:r>
                <a:r>
                  <a:rPr lang="nl-NL" sz="1200" dirty="0" smtClean="0">
                    <a:solidFill>
                      <a:srgbClr val="FF0000"/>
                    </a:solidFill>
                  </a:rPr>
                  <a:t>70 </a:t>
                </a:r>
                <a:r>
                  <a:rPr lang="nl-NL" sz="1200" dirty="0" smtClean="0"/>
                  <a:t>/ </a:t>
                </a:r>
                <a:r>
                  <a:rPr lang="nl-NL" sz="1200" dirty="0" smtClean="0">
                    <a:solidFill>
                      <a:srgbClr val="0070C0"/>
                    </a:solidFill>
                  </a:rPr>
                  <a:t>6</a:t>
                </a:r>
              </a:p>
            </p:txBody>
          </p:sp>
        </p:grpSp>
        <p:sp>
          <p:nvSpPr>
            <p:cNvPr id="160" name="Tekstvak 159"/>
            <p:cNvSpPr txBox="1"/>
            <p:nvPr/>
          </p:nvSpPr>
          <p:spPr>
            <a:xfrm>
              <a:off x="200417" y="62630"/>
              <a:ext cx="1635961" cy="369332"/>
            </a:xfrm>
            <a:prstGeom prst="rect">
              <a:avLst/>
            </a:prstGeom>
            <a:noFill/>
          </p:spPr>
          <p:txBody>
            <a:bodyPr wrap="none" rtlCol="0">
              <a:spAutoFit/>
            </a:bodyPr>
            <a:lstStyle/>
            <a:p>
              <a:r>
                <a:rPr lang="nl-NL" b="1" dirty="0" smtClean="0">
                  <a:solidFill>
                    <a:srgbClr val="C00000"/>
                  </a:solidFill>
                </a:rPr>
                <a:t>Eerste huwelijk</a:t>
              </a:r>
              <a:endParaRPr lang="nl-NL" b="1" dirty="0">
                <a:solidFill>
                  <a:srgbClr val="C00000"/>
                </a:solidFill>
              </a:endParaRPr>
            </a:p>
          </p:txBody>
        </p:sp>
        <p:sp>
          <p:nvSpPr>
            <p:cNvPr id="60" name="Tekstvak 59"/>
            <p:cNvSpPr txBox="1"/>
            <p:nvPr/>
          </p:nvSpPr>
          <p:spPr>
            <a:xfrm>
              <a:off x="2603921" y="1770251"/>
              <a:ext cx="2228495" cy="369332"/>
            </a:xfrm>
            <a:prstGeom prst="rect">
              <a:avLst/>
            </a:prstGeom>
            <a:noFill/>
          </p:spPr>
          <p:txBody>
            <a:bodyPr wrap="none" rtlCol="0">
              <a:spAutoFit/>
            </a:bodyPr>
            <a:lstStyle/>
            <a:p>
              <a:r>
                <a:rPr lang="nl-NL" sz="900" dirty="0" smtClean="0"/>
                <a:t>X  Naatje Samuel SANTEN 2 kinderen </a:t>
              </a:r>
            </a:p>
            <a:p>
              <a:r>
                <a:rPr lang="nl-NL" sz="900" dirty="0" smtClean="0"/>
                <a:t>X </a:t>
              </a:r>
              <a:r>
                <a:rPr lang="nl-NL" sz="900" dirty="0" err="1" smtClean="0"/>
                <a:t>Leentje</a:t>
              </a:r>
              <a:r>
                <a:rPr lang="nl-NL" sz="900" dirty="0" smtClean="0"/>
                <a:t> Hartog BROEKWASSER 5 kinderen</a:t>
              </a:r>
              <a:endParaRPr lang="nl-NL" sz="900" dirty="0"/>
            </a:p>
          </p:txBody>
        </p:sp>
        <p:sp>
          <p:nvSpPr>
            <p:cNvPr id="62" name="Tekstvak 61"/>
            <p:cNvSpPr txBox="1"/>
            <p:nvPr/>
          </p:nvSpPr>
          <p:spPr>
            <a:xfrm>
              <a:off x="1817508" y="145588"/>
              <a:ext cx="2113079" cy="246221"/>
            </a:xfrm>
            <a:prstGeom prst="rect">
              <a:avLst/>
            </a:prstGeom>
            <a:noFill/>
          </p:spPr>
          <p:txBody>
            <a:bodyPr wrap="none" rtlCol="0">
              <a:spAutoFit/>
            </a:bodyPr>
            <a:lstStyle/>
            <a:p>
              <a:r>
                <a:rPr lang="nl-NL" sz="1000" dirty="0" smtClean="0"/>
                <a:t>Living at Marken (= Amsterdam oost)</a:t>
              </a:r>
              <a:endParaRPr lang="nl-NL" sz="1000" dirty="0"/>
            </a:p>
          </p:txBody>
        </p:sp>
      </p:grpSp>
      <p:sp>
        <p:nvSpPr>
          <p:cNvPr id="65" name="Tekstvak 64"/>
          <p:cNvSpPr txBox="1"/>
          <p:nvPr/>
        </p:nvSpPr>
        <p:spPr>
          <a:xfrm>
            <a:off x="6409777" y="1541916"/>
            <a:ext cx="2345066" cy="1384995"/>
          </a:xfrm>
          <a:prstGeom prst="rect">
            <a:avLst/>
          </a:prstGeom>
          <a:solidFill>
            <a:srgbClr val="FFFFCC"/>
          </a:solidFill>
          <a:ln>
            <a:solidFill>
              <a:schemeClr val="tx1"/>
            </a:solidFill>
          </a:ln>
        </p:spPr>
        <p:txBody>
          <a:bodyPr wrap="none" rtlCol="0">
            <a:spAutoFit/>
          </a:bodyPr>
          <a:lstStyle/>
          <a:p>
            <a:r>
              <a:rPr lang="nl-NL" sz="1200" b="1" dirty="0" smtClean="0"/>
              <a:t>Zwart</a:t>
            </a:r>
            <a:r>
              <a:rPr lang="nl-NL" sz="1200" dirty="0" smtClean="0"/>
              <a:t> = aantal familieleden</a:t>
            </a:r>
          </a:p>
          <a:p>
            <a:r>
              <a:rPr lang="nl-NL" sz="1200" b="1" dirty="0" smtClean="0">
                <a:solidFill>
                  <a:srgbClr val="FF0000"/>
                </a:solidFill>
              </a:rPr>
              <a:t>Rood</a:t>
            </a:r>
            <a:r>
              <a:rPr lang="nl-NL" sz="1200" dirty="0" smtClean="0"/>
              <a:t> = </a:t>
            </a:r>
            <a:r>
              <a:rPr lang="nl-NL" sz="1200" dirty="0" err="1" smtClean="0"/>
              <a:t>holocaust</a:t>
            </a:r>
            <a:r>
              <a:rPr lang="nl-NL" sz="1200" dirty="0" smtClean="0"/>
              <a:t> slachtoffers</a:t>
            </a:r>
          </a:p>
          <a:p>
            <a:r>
              <a:rPr lang="nl-NL" sz="1200" b="1" dirty="0" smtClean="0">
                <a:solidFill>
                  <a:srgbClr val="0070C0"/>
                </a:solidFill>
              </a:rPr>
              <a:t>Blauw</a:t>
            </a:r>
            <a:r>
              <a:rPr lang="nl-NL" sz="1200" dirty="0" smtClean="0">
                <a:solidFill>
                  <a:srgbClr val="0070C0"/>
                </a:solidFill>
              </a:rPr>
              <a:t> </a:t>
            </a:r>
            <a:r>
              <a:rPr lang="nl-NL" sz="1200" dirty="0" smtClean="0"/>
              <a:t>= overlevenden</a:t>
            </a:r>
          </a:p>
          <a:p>
            <a:endParaRPr lang="nl-NL" sz="1200" dirty="0" smtClean="0"/>
          </a:p>
          <a:p>
            <a:r>
              <a:rPr lang="nl-NL" sz="1200" i="1" dirty="0" smtClean="0"/>
              <a:t>Eerste huwelijk:    </a:t>
            </a:r>
            <a:r>
              <a:rPr lang="nl-NL" sz="1200" b="1" dirty="0" smtClean="0"/>
              <a:t>  112 /   </a:t>
            </a:r>
            <a:r>
              <a:rPr lang="nl-NL" sz="1200" b="1" dirty="0" smtClean="0">
                <a:solidFill>
                  <a:srgbClr val="FF0000"/>
                </a:solidFill>
              </a:rPr>
              <a:t>70 </a:t>
            </a:r>
            <a:r>
              <a:rPr lang="nl-NL" sz="1200" b="1" dirty="0" smtClean="0"/>
              <a:t>/</a:t>
            </a:r>
            <a:r>
              <a:rPr lang="nl-NL" sz="1200" b="1" dirty="0" smtClean="0">
                <a:solidFill>
                  <a:srgbClr val="0070C0"/>
                </a:solidFill>
              </a:rPr>
              <a:t>   6</a:t>
            </a:r>
            <a:endParaRPr lang="nl-NL" sz="1200" i="1" dirty="0" smtClean="0">
              <a:solidFill>
                <a:srgbClr val="0070C0"/>
              </a:solidFill>
            </a:endParaRPr>
          </a:p>
          <a:p>
            <a:r>
              <a:rPr lang="nl-NL" sz="1200" i="1" dirty="0" smtClean="0"/>
              <a:t>Tweede huwelijk</a:t>
            </a:r>
            <a:r>
              <a:rPr lang="nl-NL" sz="1200" b="1" dirty="0" smtClean="0"/>
              <a:t>:   441 / </a:t>
            </a:r>
            <a:r>
              <a:rPr lang="nl-NL" sz="1200" b="1" dirty="0" smtClean="0">
                <a:solidFill>
                  <a:srgbClr val="FF0000"/>
                </a:solidFill>
              </a:rPr>
              <a:t>229 </a:t>
            </a:r>
            <a:r>
              <a:rPr lang="nl-NL" sz="1200" b="1" dirty="0" smtClean="0"/>
              <a:t>/</a:t>
            </a:r>
            <a:r>
              <a:rPr lang="nl-NL" sz="1200" b="1" dirty="0" smtClean="0">
                <a:solidFill>
                  <a:srgbClr val="0070C0"/>
                </a:solidFill>
              </a:rPr>
              <a:t> 65</a:t>
            </a:r>
          </a:p>
          <a:p>
            <a:pPr>
              <a:tabLst>
                <a:tab pos="1076325" algn="l"/>
              </a:tabLst>
            </a:pPr>
            <a:r>
              <a:rPr lang="nl-NL" sz="1200" i="1" dirty="0" smtClean="0"/>
              <a:t>Hele familie: 	   </a:t>
            </a:r>
            <a:r>
              <a:rPr lang="nl-NL" sz="1200" b="1" dirty="0" smtClean="0"/>
              <a:t>553 / </a:t>
            </a:r>
            <a:r>
              <a:rPr lang="nl-NL" sz="1200" b="1" dirty="0" smtClean="0">
                <a:solidFill>
                  <a:srgbClr val="FF0000"/>
                </a:solidFill>
              </a:rPr>
              <a:t>299</a:t>
            </a:r>
            <a:r>
              <a:rPr lang="nl-NL" sz="1200" b="1" dirty="0" smtClean="0"/>
              <a:t> /</a:t>
            </a:r>
            <a:r>
              <a:rPr lang="nl-NL" sz="1200" b="1" dirty="0" smtClean="0">
                <a:solidFill>
                  <a:srgbClr val="0070C0"/>
                </a:solidFill>
              </a:rPr>
              <a:t> 71</a:t>
            </a:r>
            <a:endParaRPr lang="nl-NL" sz="1200" dirty="0">
              <a:solidFill>
                <a:srgbClr val="0070C0"/>
              </a:solidFill>
            </a:endParaRPr>
          </a:p>
        </p:txBody>
      </p:sp>
      <p:sp>
        <p:nvSpPr>
          <p:cNvPr id="74" name="Rechthoek 73"/>
          <p:cNvSpPr/>
          <p:nvPr/>
        </p:nvSpPr>
        <p:spPr>
          <a:xfrm>
            <a:off x="215153" y="3505199"/>
            <a:ext cx="8812452" cy="2447366"/>
          </a:xfrm>
          <a:prstGeom prst="rect">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11" name="Rechte verbindingslijn 110"/>
          <p:cNvCxnSpPr/>
          <p:nvPr/>
        </p:nvCxnSpPr>
        <p:spPr>
          <a:xfrm flipH="1" flipV="1">
            <a:off x="1052514" y="4205288"/>
            <a:ext cx="7055642" cy="238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Rechte verbindingslijn 112"/>
          <p:cNvCxnSpPr/>
          <p:nvPr/>
        </p:nvCxnSpPr>
        <p:spPr>
          <a:xfrm>
            <a:off x="6022540" y="4210109"/>
            <a:ext cx="0" cy="14401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Tekstvak 116"/>
          <p:cNvSpPr txBox="1"/>
          <p:nvPr/>
        </p:nvSpPr>
        <p:spPr>
          <a:xfrm>
            <a:off x="7621828" y="4371116"/>
            <a:ext cx="1180131" cy="461665"/>
          </a:xfrm>
          <a:prstGeom prst="rect">
            <a:avLst/>
          </a:prstGeom>
          <a:solidFill>
            <a:schemeClr val="accent5">
              <a:lumMod val="20000"/>
              <a:lumOff val="80000"/>
            </a:schemeClr>
          </a:solidFill>
          <a:ln>
            <a:solidFill>
              <a:schemeClr val="tx1"/>
            </a:solidFill>
          </a:ln>
        </p:spPr>
        <p:txBody>
          <a:bodyPr wrap="none" rtlCol="0">
            <a:spAutoFit/>
          </a:bodyPr>
          <a:lstStyle/>
          <a:p>
            <a:r>
              <a:rPr lang="nl-NL" sz="800" b="1" dirty="0" smtClean="0"/>
              <a:t>Abraham Simon Korper</a:t>
            </a:r>
          </a:p>
          <a:p>
            <a:r>
              <a:rPr lang="nl-NL" sz="800" dirty="0" smtClean="0"/>
              <a:t>27-2-1828/ &gt; 7-09-1892‎</a:t>
            </a:r>
          </a:p>
          <a:p>
            <a:r>
              <a:rPr lang="nl-NL" sz="800" dirty="0" smtClean="0"/>
              <a:t>X </a:t>
            </a:r>
            <a:r>
              <a:rPr lang="nl-NL" sz="800" dirty="0" err="1" smtClean="0"/>
              <a:t>Fijtje</a:t>
            </a:r>
            <a:r>
              <a:rPr lang="nl-NL" sz="800" dirty="0" smtClean="0"/>
              <a:t> Korper </a:t>
            </a:r>
            <a:endParaRPr lang="nl-NL" sz="800" dirty="0"/>
          </a:p>
        </p:txBody>
      </p:sp>
      <p:sp>
        <p:nvSpPr>
          <p:cNvPr id="119" name="Tekstvak 118"/>
          <p:cNvSpPr txBox="1"/>
          <p:nvPr/>
        </p:nvSpPr>
        <p:spPr>
          <a:xfrm>
            <a:off x="6397263" y="4371116"/>
            <a:ext cx="1196161" cy="461665"/>
          </a:xfrm>
          <a:prstGeom prst="rect">
            <a:avLst/>
          </a:prstGeom>
          <a:solidFill>
            <a:schemeClr val="accent5">
              <a:lumMod val="20000"/>
              <a:lumOff val="80000"/>
            </a:schemeClr>
          </a:solidFill>
          <a:ln>
            <a:solidFill>
              <a:schemeClr val="tx1"/>
            </a:solidFill>
          </a:ln>
        </p:spPr>
        <p:txBody>
          <a:bodyPr wrap="none" rtlCol="0">
            <a:spAutoFit/>
          </a:bodyPr>
          <a:lstStyle/>
          <a:p>
            <a:r>
              <a:rPr lang="nl-NL" sz="800" b="1" dirty="0" smtClean="0"/>
              <a:t>Levie Simon </a:t>
            </a:r>
            <a:r>
              <a:rPr lang="nl-NL" sz="800" b="1" dirty="0" err="1" smtClean="0"/>
              <a:t>Corper</a:t>
            </a:r>
            <a:endParaRPr lang="nl-NL" sz="800" b="1" dirty="0" smtClean="0"/>
          </a:p>
          <a:p>
            <a:r>
              <a:rPr lang="nl-NL" sz="800" dirty="0" smtClean="0"/>
              <a:t>15-10-1823/&lt;1903</a:t>
            </a:r>
          </a:p>
          <a:p>
            <a:r>
              <a:rPr lang="nl-NL" sz="800" dirty="0" smtClean="0"/>
              <a:t>X  Eva Salomon de Vries</a:t>
            </a:r>
            <a:endParaRPr lang="nl-NL" sz="800" dirty="0"/>
          </a:p>
        </p:txBody>
      </p:sp>
      <p:sp>
        <p:nvSpPr>
          <p:cNvPr id="120" name="Tekstvak 119"/>
          <p:cNvSpPr txBox="1"/>
          <p:nvPr/>
        </p:nvSpPr>
        <p:spPr>
          <a:xfrm>
            <a:off x="3327687" y="3559755"/>
            <a:ext cx="1066318" cy="461665"/>
          </a:xfrm>
          <a:prstGeom prst="rect">
            <a:avLst/>
          </a:prstGeom>
          <a:solidFill>
            <a:schemeClr val="accent5">
              <a:lumMod val="20000"/>
              <a:lumOff val="80000"/>
            </a:schemeClr>
          </a:solidFill>
          <a:ln>
            <a:solidFill>
              <a:schemeClr val="tx1"/>
            </a:solidFill>
          </a:ln>
        </p:spPr>
        <p:txBody>
          <a:bodyPr wrap="none" rtlCol="0">
            <a:spAutoFit/>
          </a:bodyPr>
          <a:lstStyle/>
          <a:p>
            <a:r>
              <a:rPr lang="nl-NL" sz="800" b="1" dirty="0" smtClean="0"/>
              <a:t>Simon Meijer Korper</a:t>
            </a:r>
          </a:p>
          <a:p>
            <a:r>
              <a:rPr lang="nl-NL" sz="800" dirty="0" smtClean="0"/>
              <a:t>± 1754/31-8-1831</a:t>
            </a:r>
          </a:p>
          <a:p>
            <a:r>
              <a:rPr lang="nl-NL" sz="800" dirty="0" smtClean="0"/>
              <a:t>X ± 1809</a:t>
            </a:r>
            <a:endParaRPr lang="nl-NL" sz="800" dirty="0"/>
          </a:p>
        </p:txBody>
      </p:sp>
      <p:sp>
        <p:nvSpPr>
          <p:cNvPr id="150" name="Tekstvak 149"/>
          <p:cNvSpPr txBox="1"/>
          <p:nvPr/>
        </p:nvSpPr>
        <p:spPr>
          <a:xfrm>
            <a:off x="6532286" y="6174358"/>
            <a:ext cx="679994" cy="276999"/>
          </a:xfrm>
          <a:prstGeom prst="rect">
            <a:avLst/>
          </a:prstGeom>
          <a:noFill/>
        </p:spPr>
        <p:txBody>
          <a:bodyPr wrap="none" rtlCol="0">
            <a:spAutoFit/>
          </a:bodyPr>
          <a:lstStyle/>
          <a:p>
            <a:r>
              <a:rPr lang="nl-NL" sz="1200" dirty="0" smtClean="0"/>
              <a:t>2 / </a:t>
            </a:r>
            <a:r>
              <a:rPr lang="nl-NL" sz="1200" dirty="0" smtClean="0">
                <a:solidFill>
                  <a:srgbClr val="FF0000"/>
                </a:solidFill>
              </a:rPr>
              <a:t>0 </a:t>
            </a:r>
            <a:r>
              <a:rPr lang="nl-NL" sz="1200" dirty="0" smtClean="0"/>
              <a:t>/</a:t>
            </a:r>
            <a:r>
              <a:rPr lang="nl-NL" sz="1200" dirty="0" smtClean="0">
                <a:solidFill>
                  <a:srgbClr val="0070C0"/>
                </a:solidFill>
              </a:rPr>
              <a:t> 2</a:t>
            </a:r>
            <a:endParaRPr lang="nl-NL" sz="1200" dirty="0">
              <a:solidFill>
                <a:srgbClr val="0070C0"/>
              </a:solidFill>
            </a:endParaRPr>
          </a:p>
        </p:txBody>
      </p:sp>
      <p:sp>
        <p:nvSpPr>
          <p:cNvPr id="151" name="Tekstvak 150"/>
          <p:cNvSpPr txBox="1"/>
          <p:nvPr/>
        </p:nvSpPr>
        <p:spPr>
          <a:xfrm>
            <a:off x="7626884" y="6174361"/>
            <a:ext cx="994183" cy="276999"/>
          </a:xfrm>
          <a:prstGeom prst="rect">
            <a:avLst/>
          </a:prstGeom>
          <a:noFill/>
        </p:spPr>
        <p:txBody>
          <a:bodyPr wrap="none" rtlCol="0">
            <a:spAutoFit/>
          </a:bodyPr>
          <a:lstStyle/>
          <a:p>
            <a:r>
              <a:rPr lang="nl-NL" sz="1200" dirty="0" smtClean="0"/>
              <a:t>137 / </a:t>
            </a:r>
            <a:r>
              <a:rPr lang="nl-NL" sz="1200" dirty="0" smtClean="0">
                <a:solidFill>
                  <a:srgbClr val="FF0000"/>
                </a:solidFill>
              </a:rPr>
              <a:t>78 </a:t>
            </a:r>
            <a:r>
              <a:rPr lang="nl-NL" sz="1200" dirty="0" smtClean="0"/>
              <a:t>/ </a:t>
            </a:r>
            <a:r>
              <a:rPr lang="nl-NL" sz="1200" dirty="0" smtClean="0">
                <a:solidFill>
                  <a:srgbClr val="0070C0"/>
                </a:solidFill>
              </a:rPr>
              <a:t>18</a:t>
            </a:r>
            <a:endParaRPr lang="nl-NL" sz="1200" dirty="0">
              <a:solidFill>
                <a:srgbClr val="0070C0"/>
              </a:solidFill>
            </a:endParaRPr>
          </a:p>
        </p:txBody>
      </p:sp>
      <p:sp>
        <p:nvSpPr>
          <p:cNvPr id="152" name="Tekstvak 151"/>
          <p:cNvSpPr txBox="1"/>
          <p:nvPr/>
        </p:nvSpPr>
        <p:spPr>
          <a:xfrm>
            <a:off x="5691887" y="6184164"/>
            <a:ext cx="679994" cy="276999"/>
          </a:xfrm>
          <a:prstGeom prst="rect">
            <a:avLst/>
          </a:prstGeom>
          <a:noFill/>
        </p:spPr>
        <p:txBody>
          <a:bodyPr wrap="none" rtlCol="0">
            <a:spAutoFit/>
          </a:bodyPr>
          <a:lstStyle/>
          <a:p>
            <a:r>
              <a:rPr lang="nl-NL" sz="1200" dirty="0" smtClean="0"/>
              <a:t>0 / </a:t>
            </a:r>
            <a:r>
              <a:rPr lang="nl-NL" sz="1200" dirty="0" smtClean="0">
                <a:solidFill>
                  <a:srgbClr val="FF0000"/>
                </a:solidFill>
              </a:rPr>
              <a:t>0 </a:t>
            </a:r>
            <a:r>
              <a:rPr lang="nl-NL" sz="1200" dirty="0" smtClean="0"/>
              <a:t>/</a:t>
            </a:r>
            <a:r>
              <a:rPr lang="nl-NL" sz="1200" dirty="0" smtClean="0">
                <a:solidFill>
                  <a:srgbClr val="FF0000"/>
                </a:solidFill>
              </a:rPr>
              <a:t> </a:t>
            </a:r>
            <a:r>
              <a:rPr lang="nl-NL" sz="1200" dirty="0" smtClean="0">
                <a:solidFill>
                  <a:srgbClr val="0070C0"/>
                </a:solidFill>
              </a:rPr>
              <a:t>0</a:t>
            </a:r>
          </a:p>
        </p:txBody>
      </p:sp>
      <p:cxnSp>
        <p:nvCxnSpPr>
          <p:cNvPr id="129" name="Rechte verbindingslijn 128"/>
          <p:cNvCxnSpPr/>
          <p:nvPr/>
        </p:nvCxnSpPr>
        <p:spPr>
          <a:xfrm>
            <a:off x="1052930" y="4202792"/>
            <a:ext cx="0" cy="14401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Rechte verbindingslijn 129"/>
          <p:cNvCxnSpPr/>
          <p:nvPr/>
        </p:nvCxnSpPr>
        <p:spPr>
          <a:xfrm>
            <a:off x="3315878" y="4200410"/>
            <a:ext cx="0" cy="14401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31" name="Tekstvak 130"/>
          <p:cNvSpPr txBox="1"/>
          <p:nvPr/>
        </p:nvSpPr>
        <p:spPr>
          <a:xfrm>
            <a:off x="2724631" y="4370381"/>
            <a:ext cx="1210875" cy="461665"/>
          </a:xfrm>
          <a:prstGeom prst="rect">
            <a:avLst/>
          </a:prstGeom>
          <a:solidFill>
            <a:schemeClr val="accent5">
              <a:lumMod val="20000"/>
              <a:lumOff val="80000"/>
            </a:schemeClr>
          </a:solidFill>
          <a:ln>
            <a:solidFill>
              <a:schemeClr val="tx1"/>
            </a:solidFill>
          </a:ln>
        </p:spPr>
        <p:txBody>
          <a:bodyPr wrap="square" rtlCol="0">
            <a:spAutoFit/>
          </a:bodyPr>
          <a:lstStyle/>
          <a:p>
            <a:r>
              <a:rPr lang="nl-NL" sz="800" b="1" dirty="0" smtClean="0"/>
              <a:t>David Simon Korper               </a:t>
            </a:r>
          </a:p>
          <a:p>
            <a:r>
              <a:rPr lang="nl-NL" sz="800" dirty="0" smtClean="0"/>
              <a:t>14-12-1813/25-6-1891</a:t>
            </a:r>
          </a:p>
          <a:p>
            <a:r>
              <a:rPr lang="nl-NL" sz="800" b="1" dirty="0" smtClean="0"/>
              <a:t>X Elizabeth </a:t>
            </a:r>
            <a:r>
              <a:rPr lang="nl-NL" sz="800" b="1" dirty="0" err="1" smtClean="0"/>
              <a:t>Eliazer</a:t>
            </a:r>
            <a:r>
              <a:rPr lang="nl-NL" sz="800" b="1" dirty="0" smtClean="0"/>
              <a:t> Duits</a:t>
            </a:r>
            <a:endParaRPr lang="nl-NL" sz="800" b="1" dirty="0"/>
          </a:p>
        </p:txBody>
      </p:sp>
      <p:cxnSp>
        <p:nvCxnSpPr>
          <p:cNvPr id="132" name="Rechte verbindingslijn 131"/>
          <p:cNvCxnSpPr/>
          <p:nvPr/>
        </p:nvCxnSpPr>
        <p:spPr>
          <a:xfrm>
            <a:off x="4634058" y="4209365"/>
            <a:ext cx="0" cy="14401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Tekstvak 133"/>
          <p:cNvSpPr txBox="1"/>
          <p:nvPr/>
        </p:nvSpPr>
        <p:spPr>
          <a:xfrm>
            <a:off x="3970724" y="4370394"/>
            <a:ext cx="1417065" cy="461665"/>
          </a:xfrm>
          <a:prstGeom prst="rect">
            <a:avLst/>
          </a:prstGeom>
          <a:solidFill>
            <a:schemeClr val="accent5">
              <a:lumMod val="20000"/>
              <a:lumOff val="80000"/>
            </a:schemeClr>
          </a:solidFill>
          <a:ln>
            <a:solidFill>
              <a:schemeClr val="tx1"/>
            </a:solidFill>
          </a:ln>
        </p:spPr>
        <p:txBody>
          <a:bodyPr wrap="square" rtlCol="0">
            <a:spAutoFit/>
          </a:bodyPr>
          <a:lstStyle/>
          <a:p>
            <a:r>
              <a:rPr lang="nl-NL" sz="800" b="1" dirty="0" smtClean="0"/>
              <a:t>Jacob Simon Korper               </a:t>
            </a:r>
          </a:p>
          <a:p>
            <a:r>
              <a:rPr lang="nl-NL" sz="800" dirty="0" smtClean="0"/>
              <a:t>16-2-1818 /28-8-1903</a:t>
            </a:r>
          </a:p>
          <a:p>
            <a:r>
              <a:rPr lang="nl-NL" sz="800" b="1" dirty="0" smtClean="0"/>
              <a:t>X  Marianne Izaak Breebaart</a:t>
            </a:r>
            <a:endParaRPr lang="nl-NL" sz="800" b="1" dirty="0"/>
          </a:p>
        </p:txBody>
      </p:sp>
      <p:sp>
        <p:nvSpPr>
          <p:cNvPr id="153" name="Tekstvak 152"/>
          <p:cNvSpPr txBox="1"/>
          <p:nvPr/>
        </p:nvSpPr>
        <p:spPr>
          <a:xfrm>
            <a:off x="2954205" y="6173629"/>
            <a:ext cx="758541" cy="276999"/>
          </a:xfrm>
          <a:prstGeom prst="rect">
            <a:avLst/>
          </a:prstGeom>
          <a:solidFill>
            <a:schemeClr val="bg1"/>
          </a:solidFill>
        </p:spPr>
        <p:txBody>
          <a:bodyPr wrap="none" rtlCol="0">
            <a:spAutoFit/>
          </a:bodyPr>
          <a:lstStyle/>
          <a:p>
            <a:r>
              <a:rPr lang="nl-NL" sz="1200" dirty="0" smtClean="0"/>
              <a:t>39 / </a:t>
            </a:r>
            <a:r>
              <a:rPr lang="nl-NL" sz="1200" dirty="0" smtClean="0">
                <a:solidFill>
                  <a:srgbClr val="FF0000"/>
                </a:solidFill>
              </a:rPr>
              <a:t>3 </a:t>
            </a:r>
            <a:r>
              <a:rPr lang="nl-NL" sz="1200" dirty="0" smtClean="0"/>
              <a:t>/</a:t>
            </a:r>
            <a:r>
              <a:rPr lang="nl-NL" sz="1200" dirty="0" smtClean="0">
                <a:solidFill>
                  <a:srgbClr val="FF0000"/>
                </a:solidFill>
              </a:rPr>
              <a:t> </a:t>
            </a:r>
            <a:r>
              <a:rPr lang="nl-NL" sz="1200" dirty="0" smtClean="0">
                <a:solidFill>
                  <a:srgbClr val="0070C0"/>
                </a:solidFill>
              </a:rPr>
              <a:t>3</a:t>
            </a:r>
            <a:endParaRPr lang="nl-NL" sz="1200" dirty="0">
              <a:solidFill>
                <a:srgbClr val="0070C0"/>
              </a:solidFill>
            </a:endParaRPr>
          </a:p>
        </p:txBody>
      </p:sp>
      <p:sp>
        <p:nvSpPr>
          <p:cNvPr id="155" name="Tekstvak 154"/>
          <p:cNvSpPr txBox="1"/>
          <p:nvPr/>
        </p:nvSpPr>
        <p:spPr>
          <a:xfrm>
            <a:off x="4227153" y="6191558"/>
            <a:ext cx="837089" cy="276999"/>
          </a:xfrm>
          <a:prstGeom prst="rect">
            <a:avLst/>
          </a:prstGeom>
          <a:solidFill>
            <a:schemeClr val="bg1"/>
          </a:solidFill>
        </p:spPr>
        <p:txBody>
          <a:bodyPr wrap="none" rtlCol="0">
            <a:spAutoFit/>
          </a:bodyPr>
          <a:lstStyle/>
          <a:p>
            <a:r>
              <a:rPr lang="nl-NL" sz="1200" dirty="0" smtClean="0"/>
              <a:t>59 / </a:t>
            </a:r>
            <a:r>
              <a:rPr lang="nl-NL" sz="1200" dirty="0" smtClean="0">
                <a:solidFill>
                  <a:srgbClr val="FF0000"/>
                </a:solidFill>
              </a:rPr>
              <a:t>43</a:t>
            </a:r>
            <a:r>
              <a:rPr lang="nl-NL" sz="1200" dirty="0" smtClean="0"/>
              <a:t> / </a:t>
            </a:r>
            <a:r>
              <a:rPr lang="nl-NL" sz="1200" dirty="0" smtClean="0">
                <a:solidFill>
                  <a:srgbClr val="0070C0"/>
                </a:solidFill>
              </a:rPr>
              <a:t>1</a:t>
            </a:r>
            <a:endParaRPr lang="nl-NL" sz="1200" dirty="0">
              <a:solidFill>
                <a:srgbClr val="0070C0"/>
              </a:solidFill>
            </a:endParaRPr>
          </a:p>
        </p:txBody>
      </p:sp>
      <p:sp>
        <p:nvSpPr>
          <p:cNvPr id="162" name="Tekstvak 161"/>
          <p:cNvSpPr txBox="1"/>
          <p:nvPr/>
        </p:nvSpPr>
        <p:spPr>
          <a:xfrm>
            <a:off x="1756476" y="3088520"/>
            <a:ext cx="1798185" cy="369332"/>
          </a:xfrm>
          <a:prstGeom prst="rect">
            <a:avLst/>
          </a:prstGeom>
          <a:noFill/>
        </p:spPr>
        <p:txBody>
          <a:bodyPr wrap="none" rtlCol="0">
            <a:spAutoFit/>
          </a:bodyPr>
          <a:lstStyle/>
          <a:p>
            <a:r>
              <a:rPr lang="nl-NL" b="1" dirty="0" smtClean="0">
                <a:solidFill>
                  <a:srgbClr val="C00000"/>
                </a:solidFill>
              </a:rPr>
              <a:t>Tweede huwelijk</a:t>
            </a:r>
            <a:endParaRPr lang="nl-NL" b="1" dirty="0">
              <a:solidFill>
                <a:srgbClr val="C00000"/>
              </a:solidFill>
            </a:endParaRPr>
          </a:p>
        </p:txBody>
      </p:sp>
      <p:cxnSp>
        <p:nvCxnSpPr>
          <p:cNvPr id="163" name="Rechte verbindingslijn 162"/>
          <p:cNvCxnSpPr/>
          <p:nvPr/>
        </p:nvCxnSpPr>
        <p:spPr>
          <a:xfrm>
            <a:off x="8105111" y="4212491"/>
            <a:ext cx="0" cy="14401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Rechte verbindingslijn 163"/>
          <p:cNvCxnSpPr/>
          <p:nvPr/>
        </p:nvCxnSpPr>
        <p:spPr>
          <a:xfrm>
            <a:off x="2080952" y="4210109"/>
            <a:ext cx="0" cy="14401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kstvak 44"/>
          <p:cNvSpPr txBox="1"/>
          <p:nvPr/>
        </p:nvSpPr>
        <p:spPr>
          <a:xfrm>
            <a:off x="295801" y="4372889"/>
            <a:ext cx="1416465" cy="461665"/>
          </a:xfrm>
          <a:prstGeom prst="rect">
            <a:avLst/>
          </a:prstGeom>
          <a:solidFill>
            <a:srgbClr val="FFCCCC"/>
          </a:solidFill>
          <a:ln>
            <a:solidFill>
              <a:schemeClr val="tx1"/>
            </a:solidFill>
          </a:ln>
        </p:spPr>
        <p:txBody>
          <a:bodyPr wrap="square" rtlCol="0">
            <a:spAutoFit/>
          </a:bodyPr>
          <a:lstStyle/>
          <a:p>
            <a:r>
              <a:rPr lang="nl-NL" sz="800" b="1" dirty="0" smtClean="0"/>
              <a:t>Rachel Simon Korper</a:t>
            </a:r>
          </a:p>
          <a:p>
            <a:r>
              <a:rPr lang="nl-NL" sz="800" dirty="0" smtClean="0"/>
              <a:t>± 1808/ 1860-1870 *</a:t>
            </a:r>
          </a:p>
          <a:p>
            <a:r>
              <a:rPr lang="nl-NL" sz="800" dirty="0" smtClean="0"/>
              <a:t>X David Meijer Wagenhuizen</a:t>
            </a:r>
            <a:endParaRPr lang="nl-NL" sz="800" dirty="0"/>
          </a:p>
        </p:txBody>
      </p:sp>
      <p:sp>
        <p:nvSpPr>
          <p:cNvPr id="168" name="Tekstvak 167"/>
          <p:cNvSpPr txBox="1"/>
          <p:nvPr/>
        </p:nvSpPr>
        <p:spPr>
          <a:xfrm>
            <a:off x="534817" y="6174358"/>
            <a:ext cx="1002197" cy="276999"/>
          </a:xfrm>
          <a:prstGeom prst="rect">
            <a:avLst/>
          </a:prstGeom>
          <a:noFill/>
        </p:spPr>
        <p:txBody>
          <a:bodyPr wrap="none" rtlCol="0">
            <a:spAutoFit/>
          </a:bodyPr>
          <a:lstStyle/>
          <a:p>
            <a:r>
              <a:rPr lang="nl-NL" sz="1200" dirty="0" smtClean="0"/>
              <a:t>204 / </a:t>
            </a:r>
            <a:r>
              <a:rPr lang="nl-NL" sz="1200" dirty="0" smtClean="0">
                <a:solidFill>
                  <a:srgbClr val="FF0000"/>
                </a:solidFill>
              </a:rPr>
              <a:t>105/</a:t>
            </a:r>
            <a:r>
              <a:rPr lang="nl-NL" sz="1200" dirty="0" smtClean="0">
                <a:solidFill>
                  <a:srgbClr val="0070C0"/>
                </a:solidFill>
              </a:rPr>
              <a:t>41</a:t>
            </a:r>
            <a:endParaRPr lang="nl-NL" sz="1200" dirty="0">
              <a:solidFill>
                <a:srgbClr val="0070C0"/>
              </a:solidFill>
            </a:endParaRPr>
          </a:p>
        </p:txBody>
      </p:sp>
      <p:sp>
        <p:nvSpPr>
          <p:cNvPr id="58" name="Tekstvak 57"/>
          <p:cNvSpPr txBox="1"/>
          <p:nvPr/>
        </p:nvSpPr>
        <p:spPr>
          <a:xfrm>
            <a:off x="4445751" y="3272120"/>
            <a:ext cx="4091185" cy="230832"/>
          </a:xfrm>
          <a:prstGeom prst="rect">
            <a:avLst/>
          </a:prstGeom>
          <a:noFill/>
        </p:spPr>
        <p:txBody>
          <a:bodyPr wrap="none" rtlCol="0">
            <a:spAutoFit/>
          </a:bodyPr>
          <a:lstStyle/>
          <a:p>
            <a:r>
              <a:rPr lang="nl-NL" sz="900" dirty="0" smtClean="0"/>
              <a:t>Sara stond ook bekend als "Debora", "Eva", “Rebecca”, "Bon", "Vrouwtje", "Mietje“</a:t>
            </a:r>
          </a:p>
        </p:txBody>
      </p:sp>
      <p:cxnSp>
        <p:nvCxnSpPr>
          <p:cNvPr id="61" name="Rechte verbindingslijn 60"/>
          <p:cNvCxnSpPr/>
          <p:nvPr/>
        </p:nvCxnSpPr>
        <p:spPr>
          <a:xfrm>
            <a:off x="4411526" y="4057700"/>
            <a:ext cx="0" cy="14401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Tekstvak 93"/>
          <p:cNvSpPr txBox="1"/>
          <p:nvPr/>
        </p:nvSpPr>
        <p:spPr>
          <a:xfrm>
            <a:off x="4430665" y="3559755"/>
            <a:ext cx="1071127" cy="461665"/>
          </a:xfrm>
          <a:prstGeom prst="rect">
            <a:avLst/>
          </a:prstGeom>
          <a:solidFill>
            <a:srgbClr val="FFFFCC"/>
          </a:solidFill>
          <a:ln>
            <a:solidFill>
              <a:schemeClr val="tx1"/>
            </a:solidFill>
          </a:ln>
        </p:spPr>
        <p:txBody>
          <a:bodyPr wrap="none" rtlCol="0">
            <a:spAutoFit/>
          </a:bodyPr>
          <a:lstStyle/>
          <a:p>
            <a:r>
              <a:rPr lang="nl-NL" sz="800" b="1" dirty="0" smtClean="0">
                <a:hlinkClick r:id="rId3"/>
              </a:rPr>
              <a:t>Eva David</a:t>
            </a:r>
            <a:r>
              <a:rPr lang="nl-NL" sz="800" b="1" dirty="0" smtClean="0"/>
              <a:t> Korper</a:t>
            </a:r>
          </a:p>
          <a:p>
            <a:r>
              <a:rPr lang="nl-NL" sz="800" dirty="0" smtClean="0"/>
              <a:t>01-01-1787/3-8-1852</a:t>
            </a:r>
          </a:p>
          <a:p>
            <a:r>
              <a:rPr lang="nl-NL" sz="800" dirty="0" smtClean="0"/>
              <a:t>X ± 1809</a:t>
            </a:r>
            <a:endParaRPr lang="nl-NL" sz="800" dirty="0"/>
          </a:p>
        </p:txBody>
      </p:sp>
      <p:cxnSp>
        <p:nvCxnSpPr>
          <p:cNvPr id="71" name="Rechte verbindingslijn 70"/>
          <p:cNvCxnSpPr/>
          <p:nvPr/>
        </p:nvCxnSpPr>
        <p:spPr>
          <a:xfrm>
            <a:off x="6872698" y="4211368"/>
            <a:ext cx="0" cy="14401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Tekstvak 72"/>
          <p:cNvSpPr txBox="1"/>
          <p:nvPr/>
        </p:nvSpPr>
        <p:spPr>
          <a:xfrm>
            <a:off x="170323" y="5029191"/>
            <a:ext cx="909223" cy="338554"/>
          </a:xfrm>
          <a:prstGeom prst="rect">
            <a:avLst/>
          </a:prstGeom>
          <a:noFill/>
        </p:spPr>
        <p:txBody>
          <a:bodyPr wrap="none" rtlCol="0">
            <a:spAutoFit/>
          </a:bodyPr>
          <a:lstStyle/>
          <a:p>
            <a:pPr>
              <a:buFont typeface="Arial" charset="0"/>
              <a:buChar char="•"/>
            </a:pPr>
            <a:r>
              <a:rPr lang="nl-NL" sz="800" dirty="0" smtClean="0">
                <a:solidFill>
                  <a:srgbClr val="00B050"/>
                </a:solidFill>
              </a:rPr>
              <a:t>Na 15-2-1860 en</a:t>
            </a:r>
          </a:p>
          <a:p>
            <a:r>
              <a:rPr lang="nl-NL" sz="800" dirty="0" smtClean="0">
                <a:solidFill>
                  <a:srgbClr val="00B050"/>
                </a:solidFill>
              </a:rPr>
              <a:t>voor 30-11-1870</a:t>
            </a:r>
            <a:endParaRPr lang="nl-NL" sz="800" dirty="0">
              <a:solidFill>
                <a:srgbClr val="00B050"/>
              </a:solidFill>
            </a:endParaRPr>
          </a:p>
        </p:txBody>
      </p:sp>
      <p:cxnSp>
        <p:nvCxnSpPr>
          <p:cNvPr id="66" name="Rechte verbindingslijn 65"/>
          <p:cNvCxnSpPr/>
          <p:nvPr/>
        </p:nvCxnSpPr>
        <p:spPr>
          <a:xfrm>
            <a:off x="3325906" y="4836887"/>
            <a:ext cx="0" cy="1330831"/>
          </a:xfrm>
          <a:prstGeom prst="line">
            <a:avLst/>
          </a:prstGeom>
          <a:ln w="635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72" name="Tekstvak 71"/>
          <p:cNvSpPr txBox="1"/>
          <p:nvPr/>
        </p:nvSpPr>
        <p:spPr>
          <a:xfrm>
            <a:off x="1743974" y="6173628"/>
            <a:ext cx="679994" cy="461665"/>
          </a:xfrm>
          <a:prstGeom prst="rect">
            <a:avLst/>
          </a:prstGeom>
          <a:solidFill>
            <a:schemeClr val="bg1"/>
          </a:solidFill>
        </p:spPr>
        <p:txBody>
          <a:bodyPr wrap="none" rtlCol="0">
            <a:spAutoFit/>
          </a:bodyPr>
          <a:lstStyle/>
          <a:p>
            <a:r>
              <a:rPr lang="nl-NL" sz="1200" dirty="0" smtClean="0"/>
              <a:t>0 / </a:t>
            </a:r>
            <a:r>
              <a:rPr lang="nl-NL" sz="1200" dirty="0" smtClean="0">
                <a:solidFill>
                  <a:srgbClr val="FF0000"/>
                </a:solidFill>
              </a:rPr>
              <a:t>0 </a:t>
            </a:r>
            <a:r>
              <a:rPr lang="nl-NL" sz="1200" dirty="0" smtClean="0"/>
              <a:t>/</a:t>
            </a:r>
            <a:r>
              <a:rPr lang="nl-NL" sz="1200" dirty="0" smtClean="0">
                <a:solidFill>
                  <a:srgbClr val="FF0000"/>
                </a:solidFill>
              </a:rPr>
              <a:t> </a:t>
            </a:r>
            <a:r>
              <a:rPr lang="nl-NL" sz="1200" dirty="0" smtClean="0">
                <a:solidFill>
                  <a:srgbClr val="0070C0"/>
                </a:solidFill>
              </a:rPr>
              <a:t>0</a:t>
            </a:r>
          </a:p>
          <a:p>
            <a:r>
              <a:rPr lang="nl-NL" sz="1200" dirty="0" smtClean="0"/>
              <a:t>0 / </a:t>
            </a:r>
            <a:r>
              <a:rPr lang="nl-NL" sz="1200" dirty="0" smtClean="0">
                <a:solidFill>
                  <a:srgbClr val="FF0000"/>
                </a:solidFill>
              </a:rPr>
              <a:t>0 </a:t>
            </a:r>
            <a:r>
              <a:rPr lang="nl-NL" sz="1200" dirty="0" smtClean="0"/>
              <a:t>/</a:t>
            </a:r>
            <a:r>
              <a:rPr lang="nl-NL" sz="1200" dirty="0" smtClean="0">
                <a:solidFill>
                  <a:srgbClr val="FF0000"/>
                </a:solidFill>
              </a:rPr>
              <a:t> </a:t>
            </a:r>
            <a:r>
              <a:rPr lang="nl-NL" sz="1200" dirty="0" smtClean="0">
                <a:solidFill>
                  <a:srgbClr val="0070C0"/>
                </a:solidFill>
              </a:rPr>
              <a:t>0</a:t>
            </a:r>
            <a:endParaRPr lang="nl-NL" sz="1200" dirty="0">
              <a:solidFill>
                <a:srgbClr val="0070C0"/>
              </a:solidFill>
            </a:endParaRPr>
          </a:p>
        </p:txBody>
      </p:sp>
      <p:sp>
        <p:nvSpPr>
          <p:cNvPr id="76" name="Tekstvak 75"/>
          <p:cNvSpPr txBox="1"/>
          <p:nvPr/>
        </p:nvSpPr>
        <p:spPr>
          <a:xfrm>
            <a:off x="3314709" y="4833935"/>
            <a:ext cx="683200" cy="215444"/>
          </a:xfrm>
          <a:prstGeom prst="rect">
            <a:avLst/>
          </a:prstGeom>
          <a:noFill/>
        </p:spPr>
        <p:txBody>
          <a:bodyPr wrap="none" rtlCol="0">
            <a:spAutoFit/>
          </a:bodyPr>
          <a:lstStyle/>
          <a:p>
            <a:r>
              <a:rPr lang="nl-NL" sz="800" dirty="0" smtClean="0"/>
              <a:t>X 10-8-1836</a:t>
            </a:r>
            <a:endParaRPr lang="nl-NL" sz="800" dirty="0"/>
          </a:p>
        </p:txBody>
      </p:sp>
      <p:sp>
        <p:nvSpPr>
          <p:cNvPr id="77" name="Tekstvak 76"/>
          <p:cNvSpPr txBox="1"/>
          <p:nvPr/>
        </p:nvSpPr>
        <p:spPr>
          <a:xfrm>
            <a:off x="4638684" y="4838698"/>
            <a:ext cx="683200" cy="215444"/>
          </a:xfrm>
          <a:prstGeom prst="rect">
            <a:avLst/>
          </a:prstGeom>
          <a:noFill/>
        </p:spPr>
        <p:txBody>
          <a:bodyPr wrap="none" rtlCol="0">
            <a:spAutoFit/>
          </a:bodyPr>
          <a:lstStyle/>
          <a:p>
            <a:r>
              <a:rPr lang="nl-NL" sz="800" dirty="0" smtClean="0"/>
              <a:t>X 3-11-1847</a:t>
            </a:r>
          </a:p>
        </p:txBody>
      </p:sp>
      <p:sp>
        <p:nvSpPr>
          <p:cNvPr id="78" name="Tekstvak 77"/>
          <p:cNvSpPr txBox="1"/>
          <p:nvPr/>
        </p:nvSpPr>
        <p:spPr>
          <a:xfrm>
            <a:off x="4845993" y="1694602"/>
            <a:ext cx="955711" cy="215444"/>
          </a:xfrm>
          <a:prstGeom prst="rect">
            <a:avLst/>
          </a:prstGeom>
          <a:noFill/>
        </p:spPr>
        <p:txBody>
          <a:bodyPr wrap="none" rtlCol="0">
            <a:spAutoFit/>
          </a:bodyPr>
          <a:lstStyle/>
          <a:p>
            <a:r>
              <a:rPr lang="nl-NL" sz="800" dirty="0" smtClean="0">
                <a:solidFill>
                  <a:srgbClr val="00B050"/>
                </a:solidFill>
              </a:rPr>
              <a:t>±1801/12-10-1832</a:t>
            </a:r>
            <a:endParaRPr lang="nl-NL" sz="800" dirty="0">
              <a:solidFill>
                <a:srgbClr val="00B050"/>
              </a:solidFill>
            </a:endParaRPr>
          </a:p>
        </p:txBody>
      </p:sp>
      <p:sp>
        <p:nvSpPr>
          <p:cNvPr id="79" name="Tekstvak 78"/>
          <p:cNvSpPr txBox="1"/>
          <p:nvPr/>
        </p:nvSpPr>
        <p:spPr>
          <a:xfrm>
            <a:off x="4847975" y="2200269"/>
            <a:ext cx="1138453" cy="338554"/>
          </a:xfrm>
          <a:prstGeom prst="rect">
            <a:avLst/>
          </a:prstGeom>
          <a:noFill/>
        </p:spPr>
        <p:txBody>
          <a:bodyPr wrap="none" rtlCol="0">
            <a:spAutoFit/>
          </a:bodyPr>
          <a:lstStyle/>
          <a:p>
            <a:r>
              <a:rPr lang="nl-NL" sz="800" dirty="0" smtClean="0">
                <a:solidFill>
                  <a:srgbClr val="00B050"/>
                </a:solidFill>
              </a:rPr>
              <a:t>01-04-1803 / 4-3-1856</a:t>
            </a:r>
          </a:p>
          <a:p>
            <a:r>
              <a:rPr lang="nl-NL" sz="800" dirty="0" smtClean="0">
                <a:solidFill>
                  <a:srgbClr val="00B050"/>
                </a:solidFill>
              </a:rPr>
              <a:t>X 27-12-1832</a:t>
            </a:r>
            <a:endParaRPr lang="nl-NL" sz="800" dirty="0">
              <a:solidFill>
                <a:srgbClr val="00B050"/>
              </a:solidFill>
            </a:endParaRPr>
          </a:p>
        </p:txBody>
      </p:sp>
      <p:sp>
        <p:nvSpPr>
          <p:cNvPr id="80" name="Tekstvak 79"/>
          <p:cNvSpPr txBox="1"/>
          <p:nvPr/>
        </p:nvSpPr>
        <p:spPr>
          <a:xfrm>
            <a:off x="8093235" y="4829733"/>
            <a:ext cx="683200" cy="215444"/>
          </a:xfrm>
          <a:prstGeom prst="rect">
            <a:avLst/>
          </a:prstGeom>
          <a:noFill/>
        </p:spPr>
        <p:txBody>
          <a:bodyPr wrap="none" rtlCol="0">
            <a:spAutoFit/>
          </a:bodyPr>
          <a:lstStyle/>
          <a:p>
            <a:r>
              <a:rPr lang="nl-NL" sz="800" dirty="0" smtClean="0"/>
              <a:t>X 3-10-1849</a:t>
            </a:r>
            <a:endParaRPr lang="nl-NL" sz="800" dirty="0"/>
          </a:p>
        </p:txBody>
      </p:sp>
      <p:sp>
        <p:nvSpPr>
          <p:cNvPr id="81" name="Tekstvak 80"/>
          <p:cNvSpPr txBox="1"/>
          <p:nvPr/>
        </p:nvSpPr>
        <p:spPr>
          <a:xfrm>
            <a:off x="365328" y="4842899"/>
            <a:ext cx="683200" cy="215444"/>
          </a:xfrm>
          <a:prstGeom prst="rect">
            <a:avLst/>
          </a:prstGeom>
          <a:noFill/>
        </p:spPr>
        <p:txBody>
          <a:bodyPr wrap="none" rtlCol="0">
            <a:spAutoFit/>
          </a:bodyPr>
          <a:lstStyle/>
          <a:p>
            <a:r>
              <a:rPr lang="nl-NL" sz="800" dirty="0" smtClean="0"/>
              <a:t>X 3-12-1828</a:t>
            </a:r>
            <a:endParaRPr lang="nl-NL" sz="800" dirty="0"/>
          </a:p>
        </p:txBody>
      </p:sp>
      <p:sp>
        <p:nvSpPr>
          <p:cNvPr id="83" name="Tekstvak 82"/>
          <p:cNvSpPr txBox="1"/>
          <p:nvPr/>
        </p:nvSpPr>
        <p:spPr>
          <a:xfrm>
            <a:off x="6870887" y="4838698"/>
            <a:ext cx="734496" cy="215444"/>
          </a:xfrm>
          <a:prstGeom prst="rect">
            <a:avLst/>
          </a:prstGeom>
          <a:noFill/>
        </p:spPr>
        <p:txBody>
          <a:bodyPr wrap="none" rtlCol="0">
            <a:spAutoFit/>
          </a:bodyPr>
          <a:lstStyle/>
          <a:p>
            <a:r>
              <a:rPr lang="nl-NL" sz="800" dirty="0" smtClean="0"/>
              <a:t>X 03-07-1850</a:t>
            </a:r>
            <a:endParaRPr lang="nl-NL" sz="800" dirty="0"/>
          </a:p>
        </p:txBody>
      </p:sp>
      <p:sp>
        <p:nvSpPr>
          <p:cNvPr id="84" name="Tekstvak 83"/>
          <p:cNvSpPr txBox="1"/>
          <p:nvPr/>
        </p:nvSpPr>
        <p:spPr>
          <a:xfrm>
            <a:off x="6872008" y="5002577"/>
            <a:ext cx="532518" cy="215444"/>
          </a:xfrm>
          <a:prstGeom prst="rect">
            <a:avLst/>
          </a:prstGeom>
          <a:noFill/>
        </p:spPr>
        <p:txBody>
          <a:bodyPr wrap="none" rtlCol="0">
            <a:spAutoFit/>
          </a:bodyPr>
          <a:lstStyle/>
          <a:p>
            <a:r>
              <a:rPr lang="nl-NL" sz="800" dirty="0" smtClean="0">
                <a:solidFill>
                  <a:srgbClr val="00B050"/>
                </a:solidFill>
              </a:rPr>
              <a:t>±1823/..</a:t>
            </a:r>
          </a:p>
        </p:txBody>
      </p:sp>
      <p:sp>
        <p:nvSpPr>
          <p:cNvPr id="86" name="Tekstvak 85"/>
          <p:cNvSpPr txBox="1"/>
          <p:nvPr/>
        </p:nvSpPr>
        <p:spPr>
          <a:xfrm>
            <a:off x="8073278" y="4993614"/>
            <a:ext cx="1000595" cy="215444"/>
          </a:xfrm>
          <a:prstGeom prst="rect">
            <a:avLst/>
          </a:prstGeom>
          <a:noFill/>
        </p:spPr>
        <p:txBody>
          <a:bodyPr wrap="none" rtlCol="0">
            <a:spAutoFit/>
          </a:bodyPr>
          <a:lstStyle/>
          <a:p>
            <a:r>
              <a:rPr lang="nl-NL" sz="800" dirty="0" smtClean="0">
                <a:solidFill>
                  <a:srgbClr val="00B050"/>
                </a:solidFill>
              </a:rPr>
              <a:t>22-11-1830 /&gt; 1868</a:t>
            </a:r>
            <a:endParaRPr lang="nl-NL" sz="800" dirty="0">
              <a:solidFill>
                <a:srgbClr val="00B050"/>
              </a:solidFill>
            </a:endParaRPr>
          </a:p>
        </p:txBody>
      </p:sp>
      <p:cxnSp>
        <p:nvCxnSpPr>
          <p:cNvPr id="104" name="Rechte verbindingslijn 103"/>
          <p:cNvCxnSpPr/>
          <p:nvPr/>
        </p:nvCxnSpPr>
        <p:spPr>
          <a:xfrm>
            <a:off x="2082193" y="4258235"/>
            <a:ext cx="1" cy="1909483"/>
          </a:xfrm>
          <a:prstGeom prst="line">
            <a:avLst/>
          </a:prstGeom>
          <a:ln w="635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06" name="Rechte verbindingslijn 105"/>
          <p:cNvCxnSpPr/>
          <p:nvPr/>
        </p:nvCxnSpPr>
        <p:spPr>
          <a:xfrm>
            <a:off x="6866956" y="4845851"/>
            <a:ext cx="0" cy="1330831"/>
          </a:xfrm>
          <a:prstGeom prst="line">
            <a:avLst/>
          </a:prstGeom>
          <a:ln w="635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07" name="Rechte verbindingslijn 106"/>
          <p:cNvCxnSpPr/>
          <p:nvPr/>
        </p:nvCxnSpPr>
        <p:spPr>
          <a:xfrm>
            <a:off x="4634753" y="4845852"/>
            <a:ext cx="0" cy="1330831"/>
          </a:xfrm>
          <a:prstGeom prst="line">
            <a:avLst/>
          </a:prstGeom>
          <a:ln w="635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08" name="Rechte verbindingslijn 107"/>
          <p:cNvCxnSpPr/>
          <p:nvPr/>
        </p:nvCxnSpPr>
        <p:spPr>
          <a:xfrm>
            <a:off x="1030948" y="4836887"/>
            <a:ext cx="0" cy="1330831"/>
          </a:xfrm>
          <a:prstGeom prst="line">
            <a:avLst/>
          </a:prstGeom>
          <a:ln w="635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127" name="Tekstvak 126"/>
          <p:cNvSpPr txBox="1"/>
          <p:nvPr/>
        </p:nvSpPr>
        <p:spPr>
          <a:xfrm>
            <a:off x="1529054" y="4909721"/>
            <a:ext cx="1160360" cy="461665"/>
          </a:xfrm>
          <a:prstGeom prst="rect">
            <a:avLst/>
          </a:prstGeom>
          <a:solidFill>
            <a:srgbClr val="FFCCCC"/>
          </a:solidFill>
          <a:ln>
            <a:solidFill>
              <a:schemeClr val="tx1"/>
            </a:solidFill>
          </a:ln>
        </p:spPr>
        <p:txBody>
          <a:bodyPr wrap="square" rtlCol="0">
            <a:spAutoFit/>
          </a:bodyPr>
          <a:lstStyle/>
          <a:p>
            <a:r>
              <a:rPr lang="nl-NL" sz="800" b="1" dirty="0" smtClean="0"/>
              <a:t>Vrouwtje Simon                   </a:t>
            </a:r>
          </a:p>
          <a:p>
            <a:r>
              <a:rPr lang="nl-NL" sz="800" dirty="0" smtClean="0"/>
              <a:t>..-..-1809/28-09-1811</a:t>
            </a:r>
          </a:p>
          <a:p>
            <a:r>
              <a:rPr lang="nl-NL" sz="800" dirty="0" smtClean="0"/>
              <a:t>(1,5 </a:t>
            </a:r>
            <a:r>
              <a:rPr lang="nl-NL" sz="800" dirty="0" err="1" smtClean="0"/>
              <a:t>jr</a:t>
            </a:r>
            <a:r>
              <a:rPr lang="nl-NL" sz="800" dirty="0" smtClean="0"/>
              <a:t>)</a:t>
            </a:r>
            <a:endParaRPr lang="nl-NL" sz="800" dirty="0"/>
          </a:p>
        </p:txBody>
      </p:sp>
      <p:sp>
        <p:nvSpPr>
          <p:cNvPr id="133" name="Tekstvak 132"/>
          <p:cNvSpPr txBox="1"/>
          <p:nvPr/>
        </p:nvSpPr>
        <p:spPr>
          <a:xfrm>
            <a:off x="1529049" y="5420721"/>
            <a:ext cx="1164008" cy="461665"/>
          </a:xfrm>
          <a:prstGeom prst="rect">
            <a:avLst/>
          </a:prstGeom>
          <a:solidFill>
            <a:schemeClr val="accent5">
              <a:lumMod val="20000"/>
              <a:lumOff val="80000"/>
            </a:schemeClr>
          </a:solidFill>
          <a:ln>
            <a:solidFill>
              <a:schemeClr val="tx1"/>
            </a:solidFill>
          </a:ln>
        </p:spPr>
        <p:txBody>
          <a:bodyPr wrap="square" rtlCol="0">
            <a:spAutoFit/>
          </a:bodyPr>
          <a:lstStyle/>
          <a:p>
            <a:r>
              <a:rPr lang="nl-NL" sz="800" b="1" dirty="0" smtClean="0"/>
              <a:t>David Simon</a:t>
            </a:r>
          </a:p>
          <a:p>
            <a:r>
              <a:rPr lang="nl-NL" sz="800" dirty="0" smtClean="0"/>
              <a:t>13-08-1812/14-12-1812 </a:t>
            </a:r>
          </a:p>
          <a:p>
            <a:r>
              <a:rPr lang="nl-NL" sz="800" dirty="0" smtClean="0"/>
              <a:t>(4 </a:t>
            </a:r>
            <a:r>
              <a:rPr lang="nl-NL" sz="800" dirty="0" err="1" smtClean="0"/>
              <a:t>mnd</a:t>
            </a:r>
            <a:r>
              <a:rPr lang="nl-NL" sz="800" dirty="0" smtClean="0"/>
              <a:t>)   </a:t>
            </a:r>
            <a:endParaRPr lang="nl-NL" sz="800" dirty="0"/>
          </a:p>
        </p:txBody>
      </p:sp>
      <p:cxnSp>
        <p:nvCxnSpPr>
          <p:cNvPr id="115" name="Rechte verbindingslijn 114"/>
          <p:cNvCxnSpPr/>
          <p:nvPr/>
        </p:nvCxnSpPr>
        <p:spPr>
          <a:xfrm>
            <a:off x="6021901" y="4276165"/>
            <a:ext cx="1" cy="1909483"/>
          </a:xfrm>
          <a:prstGeom prst="line">
            <a:avLst/>
          </a:prstGeom>
          <a:ln w="635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110" name="Tekstvak 109"/>
          <p:cNvSpPr txBox="1"/>
          <p:nvPr/>
        </p:nvSpPr>
        <p:spPr>
          <a:xfrm>
            <a:off x="5441486" y="4928368"/>
            <a:ext cx="1173719" cy="461665"/>
          </a:xfrm>
          <a:prstGeom prst="rect">
            <a:avLst/>
          </a:prstGeom>
          <a:solidFill>
            <a:srgbClr val="FFCCCC"/>
          </a:solidFill>
          <a:ln>
            <a:solidFill>
              <a:schemeClr val="tx1"/>
            </a:solidFill>
          </a:ln>
        </p:spPr>
        <p:txBody>
          <a:bodyPr wrap="none" rtlCol="0">
            <a:spAutoFit/>
          </a:bodyPr>
          <a:lstStyle/>
          <a:p>
            <a:r>
              <a:rPr lang="nl-NL" sz="800" b="1" dirty="0" smtClean="0"/>
              <a:t>Aaltje Simon Korper</a:t>
            </a:r>
          </a:p>
          <a:p>
            <a:r>
              <a:rPr lang="nl-NL" sz="800" dirty="0" smtClean="0"/>
              <a:t>31-12-1819/19-06-1820</a:t>
            </a:r>
          </a:p>
          <a:p>
            <a:r>
              <a:rPr lang="nl-NL" sz="800" dirty="0" smtClean="0"/>
              <a:t>(0,5 </a:t>
            </a:r>
            <a:r>
              <a:rPr lang="nl-NL" sz="800" dirty="0" err="1" smtClean="0"/>
              <a:t>jr</a:t>
            </a:r>
            <a:r>
              <a:rPr lang="nl-NL" sz="800" dirty="0" smtClean="0"/>
              <a:t>)</a:t>
            </a:r>
            <a:endParaRPr lang="nl-NL" sz="800" dirty="0"/>
          </a:p>
        </p:txBody>
      </p:sp>
      <p:cxnSp>
        <p:nvCxnSpPr>
          <p:cNvPr id="118" name="Rechte verbindingslijn 117"/>
          <p:cNvCxnSpPr/>
          <p:nvPr/>
        </p:nvCxnSpPr>
        <p:spPr>
          <a:xfrm>
            <a:off x="8122015" y="4836886"/>
            <a:ext cx="0" cy="1330831"/>
          </a:xfrm>
          <a:prstGeom prst="line">
            <a:avLst/>
          </a:prstGeom>
          <a:ln w="635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124" name="Tekstvak 123"/>
          <p:cNvSpPr txBox="1"/>
          <p:nvPr/>
        </p:nvSpPr>
        <p:spPr>
          <a:xfrm>
            <a:off x="8960" y="591668"/>
            <a:ext cx="301686" cy="1200329"/>
          </a:xfrm>
          <a:prstGeom prst="rect">
            <a:avLst/>
          </a:prstGeom>
          <a:noFill/>
        </p:spPr>
        <p:txBody>
          <a:bodyPr wrap="none" rtlCol="0">
            <a:spAutoFit/>
          </a:bodyPr>
          <a:lstStyle/>
          <a:p>
            <a:r>
              <a:rPr lang="nl-NL" dirty="0" smtClean="0"/>
              <a:t>1</a:t>
            </a:r>
          </a:p>
          <a:p>
            <a:endParaRPr lang="nl-NL" dirty="0" smtClean="0"/>
          </a:p>
          <a:p>
            <a:endParaRPr lang="nl-NL" dirty="0" smtClean="0"/>
          </a:p>
          <a:p>
            <a:r>
              <a:rPr lang="nl-NL" dirty="0" smtClean="0"/>
              <a:t>2</a:t>
            </a:r>
            <a:endParaRPr lang="nl-NL" dirty="0"/>
          </a:p>
        </p:txBody>
      </p:sp>
      <p:sp>
        <p:nvSpPr>
          <p:cNvPr id="135" name="Tekstvak 134"/>
          <p:cNvSpPr txBox="1"/>
          <p:nvPr/>
        </p:nvSpPr>
        <p:spPr>
          <a:xfrm>
            <a:off x="-44825" y="3648632"/>
            <a:ext cx="301686" cy="1200329"/>
          </a:xfrm>
          <a:prstGeom prst="rect">
            <a:avLst/>
          </a:prstGeom>
          <a:noFill/>
        </p:spPr>
        <p:txBody>
          <a:bodyPr wrap="none" rtlCol="0">
            <a:spAutoFit/>
          </a:bodyPr>
          <a:lstStyle/>
          <a:p>
            <a:r>
              <a:rPr lang="nl-NL" dirty="0" smtClean="0"/>
              <a:t>1</a:t>
            </a:r>
          </a:p>
          <a:p>
            <a:endParaRPr lang="nl-NL" dirty="0" smtClean="0"/>
          </a:p>
          <a:p>
            <a:endParaRPr lang="nl-NL" dirty="0" smtClean="0"/>
          </a:p>
          <a:p>
            <a:r>
              <a:rPr lang="nl-NL" dirty="0" smtClean="0"/>
              <a:t>2</a:t>
            </a:r>
            <a:endParaRPr lang="nl-NL"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hoek 15"/>
          <p:cNvSpPr/>
          <p:nvPr/>
        </p:nvSpPr>
        <p:spPr>
          <a:xfrm>
            <a:off x="2762623" y="414996"/>
            <a:ext cx="2777565" cy="2839192"/>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p:cNvSpPr/>
          <p:nvPr/>
        </p:nvSpPr>
        <p:spPr>
          <a:xfrm>
            <a:off x="211419" y="1565847"/>
            <a:ext cx="2537011" cy="720154"/>
          </a:xfrm>
          <a:prstGeom prst="rect">
            <a:avLst/>
          </a:prstGeom>
          <a:solidFill>
            <a:schemeClr val="tx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p:cNvSpPr/>
          <p:nvPr/>
        </p:nvSpPr>
        <p:spPr>
          <a:xfrm>
            <a:off x="206189" y="2287501"/>
            <a:ext cx="2545976" cy="652924"/>
          </a:xfrm>
          <a:prstGeom prst="rect">
            <a:avLst/>
          </a:prstGeom>
          <a:solidFill>
            <a:schemeClr val="accent6">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p:cNvSpPr/>
          <p:nvPr/>
        </p:nvSpPr>
        <p:spPr>
          <a:xfrm>
            <a:off x="189753" y="414996"/>
            <a:ext cx="2554941" cy="1153828"/>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p:cNvSpPr/>
          <p:nvPr/>
        </p:nvSpPr>
        <p:spPr>
          <a:xfrm>
            <a:off x="2748431" y="3260176"/>
            <a:ext cx="2773828" cy="727624"/>
          </a:xfrm>
          <a:prstGeom prst="rect">
            <a:avLst/>
          </a:prstGeom>
          <a:solidFill>
            <a:schemeClr val="tx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p:cNvSpPr/>
          <p:nvPr/>
        </p:nvSpPr>
        <p:spPr>
          <a:xfrm>
            <a:off x="2761128" y="3990796"/>
            <a:ext cx="2752165" cy="652924"/>
          </a:xfrm>
          <a:prstGeom prst="rect">
            <a:avLst/>
          </a:prstGeom>
          <a:solidFill>
            <a:schemeClr val="accent6">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5" name="Tabel 4"/>
          <p:cNvGraphicFramePr>
            <a:graphicFrameLocks noGrp="1"/>
          </p:cNvGraphicFramePr>
          <p:nvPr/>
        </p:nvGraphicFramePr>
        <p:xfrm>
          <a:off x="197224" y="76200"/>
          <a:ext cx="8800725" cy="4937760"/>
        </p:xfrm>
        <a:graphic>
          <a:graphicData uri="http://schemas.openxmlformats.org/drawingml/2006/table">
            <a:tbl>
              <a:tblPr firstRow="1" bandRow="1">
                <a:tableStyleId>{5940675A-B579-460E-94D1-54222C63F5DA}</a:tableStyleId>
              </a:tblPr>
              <a:tblGrid>
                <a:gridCol w="2558676"/>
                <a:gridCol w="2755900"/>
                <a:gridCol w="2209800"/>
                <a:gridCol w="1276349"/>
              </a:tblGrid>
              <a:tr h="198721">
                <a:tc>
                  <a:txBody>
                    <a:bodyPr/>
                    <a:lstStyle/>
                    <a:p>
                      <a:r>
                        <a:rPr lang="nl-NL" sz="800" dirty="0" smtClean="0"/>
                        <a:t>4 en </a:t>
                      </a:r>
                      <a:r>
                        <a:rPr lang="nl-NL" sz="800" dirty="0" smtClean="0">
                          <a:sym typeface="Wingdings" pitchFamily="2" charset="2"/>
                        </a:rPr>
                        <a:t>5 (20/</a:t>
                      </a:r>
                      <a:r>
                        <a:rPr lang="nl-NL" sz="800" dirty="0" smtClean="0">
                          <a:solidFill>
                            <a:srgbClr val="FF0000"/>
                          </a:solidFill>
                          <a:sym typeface="Wingdings" pitchFamily="2" charset="2"/>
                        </a:rPr>
                        <a:t>11</a:t>
                      </a:r>
                      <a:r>
                        <a:rPr lang="nl-NL" sz="800" dirty="0" smtClean="0">
                          <a:sym typeface="Wingdings" pitchFamily="2" charset="2"/>
                        </a:rPr>
                        <a:t>) </a:t>
                      </a:r>
                      <a:r>
                        <a:rPr lang="nl-NL" sz="800" dirty="0" smtClean="0">
                          <a:solidFill>
                            <a:srgbClr val="0070C0"/>
                          </a:solidFill>
                          <a:sym typeface="Wingdings" pitchFamily="2" charset="2"/>
                        </a:rPr>
                        <a:t>1</a:t>
                      </a:r>
                      <a:endParaRPr lang="nl-NL" sz="800" dirty="0" smtClean="0">
                        <a:solidFill>
                          <a:srgbClr val="0070C0"/>
                        </a:solidFill>
                      </a:endParaRPr>
                    </a:p>
                    <a:p>
                      <a:r>
                        <a:rPr lang="nl-NL" sz="800" dirty="0" err="1" smtClean="0"/>
                        <a:t>Sientje</a:t>
                      </a:r>
                      <a:r>
                        <a:rPr lang="nl-NL" sz="800" dirty="0" smtClean="0"/>
                        <a:t> Hartog </a:t>
                      </a:r>
                      <a:r>
                        <a:rPr lang="nl-NL" sz="800" baseline="0" dirty="0" smtClean="0"/>
                        <a:t>Korper x Joseph Engelsman</a:t>
                      </a:r>
                      <a:endParaRPr lang="nl-NL" sz="800" dirty="0"/>
                    </a:p>
                  </a:txBody>
                  <a:tcPr>
                    <a:solidFill>
                      <a:schemeClr val="bg2">
                        <a:lumMod val="75000"/>
                      </a:schemeClr>
                    </a:solidFill>
                  </a:tcPr>
                </a:tc>
                <a:tc>
                  <a:txBody>
                    <a:bodyPr/>
                    <a:lstStyle/>
                    <a:p>
                      <a:r>
                        <a:rPr lang="nl-NL" sz="800" dirty="0" smtClean="0"/>
                        <a:t>5 en 6  (26/</a:t>
                      </a:r>
                      <a:r>
                        <a:rPr lang="nl-NL" sz="800" dirty="0" smtClean="0">
                          <a:solidFill>
                            <a:srgbClr val="FF0000"/>
                          </a:solidFill>
                        </a:rPr>
                        <a:t>23</a:t>
                      </a:r>
                      <a:r>
                        <a:rPr lang="nl-NL" sz="800" dirty="0" smtClean="0">
                          <a:solidFill>
                            <a:schemeClr val="tx1"/>
                          </a:solidFill>
                        </a:rPr>
                        <a:t>) </a:t>
                      </a:r>
                      <a:r>
                        <a:rPr lang="nl-NL" sz="800" dirty="0" smtClean="0">
                          <a:solidFill>
                            <a:srgbClr val="0070C0"/>
                          </a:solidFill>
                        </a:rPr>
                        <a:t>1</a:t>
                      </a:r>
                      <a:endParaRPr lang="nl-NL" sz="800" dirty="0">
                        <a:solidFill>
                          <a:srgbClr val="0070C0"/>
                        </a:solidFill>
                      </a:endParaRPr>
                    </a:p>
                  </a:txBody>
                  <a:tcPr>
                    <a:solidFill>
                      <a:schemeClr val="bg2">
                        <a:lumMod val="75000"/>
                      </a:schemeClr>
                    </a:solidFill>
                  </a:tcPr>
                </a:tc>
                <a:tc>
                  <a:txBody>
                    <a:bodyPr/>
                    <a:lstStyle/>
                    <a:p>
                      <a:r>
                        <a:rPr lang="nl-NL" sz="800" dirty="0" smtClean="0"/>
                        <a:t>6 en 7</a:t>
                      </a:r>
                      <a:endParaRPr lang="nl-NL" sz="800" dirty="0"/>
                    </a:p>
                  </a:txBody>
                  <a:tcPr>
                    <a:solidFill>
                      <a:schemeClr val="bg2">
                        <a:lumMod val="75000"/>
                      </a:schemeClr>
                    </a:solidFill>
                  </a:tcPr>
                </a:tc>
                <a:tc>
                  <a:txBody>
                    <a:bodyPr/>
                    <a:lstStyle/>
                    <a:p>
                      <a:r>
                        <a:rPr lang="nl-NL" sz="800" dirty="0" smtClean="0"/>
                        <a:t>7 en 8</a:t>
                      </a:r>
                      <a:endParaRPr lang="nl-NL" sz="800" dirty="0"/>
                    </a:p>
                  </a:txBody>
                  <a:tcPr>
                    <a:solidFill>
                      <a:schemeClr val="bg2">
                        <a:lumMod val="75000"/>
                      </a:schemeClr>
                    </a:solidFill>
                  </a:tcPr>
                </a:tc>
              </a:tr>
              <a:tr h="3120465">
                <a:tc>
                  <a:txBody>
                    <a:bodyPr/>
                    <a:lstStyle/>
                    <a:p>
                      <a:r>
                        <a:rPr lang="nl-NL" sz="800" b="1" dirty="0" smtClean="0"/>
                        <a:t>Grietje</a:t>
                      </a:r>
                      <a:r>
                        <a:rPr lang="nl-NL" sz="800" b="1" baseline="0" dirty="0" smtClean="0"/>
                        <a:t> </a:t>
                      </a:r>
                      <a:r>
                        <a:rPr lang="nl-NL" sz="800" b="1" dirty="0" smtClean="0"/>
                        <a:t>Engelsman 3-1-1873/28-7-1936</a:t>
                      </a:r>
                    </a:p>
                    <a:p>
                      <a:pPr marL="88900" indent="-88900">
                        <a:buFont typeface="Arial" pitchFamily="34" charset="0"/>
                        <a:buChar char="•"/>
                      </a:pPr>
                      <a:r>
                        <a:rPr lang="nl-NL" sz="800" dirty="0" smtClean="0">
                          <a:solidFill>
                            <a:schemeClr val="tx1"/>
                          </a:solidFill>
                        </a:rPr>
                        <a:t>Rachel</a:t>
                      </a:r>
                      <a:r>
                        <a:rPr lang="nl-NL" sz="800" baseline="0" dirty="0" smtClean="0">
                          <a:solidFill>
                            <a:schemeClr val="tx1"/>
                          </a:solidFill>
                        </a:rPr>
                        <a:t> Slap 17-8-1901/21-4-1902</a:t>
                      </a:r>
                      <a:endParaRPr lang="nl-NL" sz="800" dirty="0" smtClean="0">
                        <a:solidFill>
                          <a:schemeClr val="tx1"/>
                        </a:solidFill>
                      </a:endParaRPr>
                    </a:p>
                    <a:p>
                      <a:pPr marL="88900" indent="-88900">
                        <a:buFont typeface="Arial" pitchFamily="34" charset="0"/>
                        <a:buChar char="•"/>
                      </a:pPr>
                      <a:r>
                        <a:rPr lang="nl-NL" sz="800" dirty="0" smtClean="0">
                          <a:solidFill>
                            <a:schemeClr val="tx1"/>
                          </a:solidFill>
                        </a:rPr>
                        <a:t>Joseph Slap 25-2-1903/28-5-1943 </a:t>
                      </a:r>
                      <a:r>
                        <a:rPr lang="nl-NL" sz="800" dirty="0" smtClean="0">
                          <a:solidFill>
                            <a:srgbClr val="FF0000"/>
                          </a:solidFill>
                        </a:rPr>
                        <a:t>Sobibor</a:t>
                      </a:r>
                    </a:p>
                    <a:p>
                      <a:pPr marL="88900" indent="-88900">
                        <a:buFont typeface="Arial" pitchFamily="34" charset="0"/>
                        <a:buChar char="•"/>
                      </a:pPr>
                      <a:r>
                        <a:rPr lang="nl-NL" sz="800" dirty="0" smtClean="0">
                          <a:solidFill>
                            <a:schemeClr val="tx1"/>
                          </a:solidFill>
                        </a:rPr>
                        <a:t>Isaac</a:t>
                      </a:r>
                      <a:r>
                        <a:rPr lang="nl-NL" sz="800" baseline="0" dirty="0" smtClean="0">
                          <a:solidFill>
                            <a:schemeClr val="tx1"/>
                          </a:solidFill>
                        </a:rPr>
                        <a:t> Slap 11-3-1905/18-6-1914</a:t>
                      </a:r>
                      <a:endParaRPr lang="nl-NL" sz="800" dirty="0" smtClean="0">
                        <a:solidFill>
                          <a:schemeClr val="tx1"/>
                        </a:solidFill>
                      </a:endParaRPr>
                    </a:p>
                    <a:p>
                      <a:pPr marL="88900" indent="-88900">
                        <a:buFont typeface="Arial" pitchFamily="34" charset="0"/>
                        <a:buChar char="•"/>
                      </a:pPr>
                      <a:r>
                        <a:rPr lang="nl-NL" sz="800" dirty="0" smtClean="0">
                          <a:solidFill>
                            <a:schemeClr val="tx1"/>
                          </a:solidFill>
                        </a:rPr>
                        <a:t>Sientje Slap 19-4-1907/7-5-1943 </a:t>
                      </a:r>
                      <a:r>
                        <a:rPr lang="nl-NL" sz="800" dirty="0" smtClean="0">
                          <a:solidFill>
                            <a:srgbClr val="FF0000"/>
                          </a:solidFill>
                        </a:rPr>
                        <a:t>Sobibor</a:t>
                      </a:r>
                    </a:p>
                    <a:p>
                      <a:pPr marL="88900" indent="-88900">
                        <a:buFont typeface="Arial" pitchFamily="34" charset="0"/>
                        <a:buChar char="•"/>
                      </a:pPr>
                      <a:r>
                        <a:rPr lang="nl-NL" sz="800" dirty="0" smtClean="0">
                          <a:solidFill>
                            <a:schemeClr val="tx1"/>
                          </a:solidFill>
                        </a:rPr>
                        <a:t>Aron</a:t>
                      </a:r>
                      <a:r>
                        <a:rPr lang="nl-NL" sz="800" baseline="0" dirty="0" smtClean="0">
                          <a:solidFill>
                            <a:schemeClr val="tx1"/>
                          </a:solidFill>
                        </a:rPr>
                        <a:t> Slap 28-2-1901/2-4-1943 </a:t>
                      </a:r>
                      <a:r>
                        <a:rPr lang="nl-NL" sz="800" baseline="0" dirty="0" smtClean="0">
                          <a:solidFill>
                            <a:srgbClr val="FF0000"/>
                          </a:solidFill>
                        </a:rPr>
                        <a:t>Sobibor</a:t>
                      </a:r>
                      <a:endParaRPr lang="nl-NL" sz="800" dirty="0" smtClean="0">
                        <a:solidFill>
                          <a:srgbClr val="FF0000"/>
                        </a:solidFill>
                      </a:endParaRPr>
                    </a:p>
                    <a:p>
                      <a:pPr marL="88900" indent="-88900">
                        <a:buFont typeface="Arial" pitchFamily="34" charset="0"/>
                        <a:buChar char="•"/>
                      </a:pPr>
                      <a:r>
                        <a:rPr lang="nl-NL" sz="800" dirty="0" smtClean="0">
                          <a:solidFill>
                            <a:schemeClr val="tx1"/>
                          </a:solidFill>
                        </a:rPr>
                        <a:t>Simon Slap 5-7-1910/10-7-1910</a:t>
                      </a:r>
                    </a:p>
                    <a:p>
                      <a:pPr marL="88900" indent="-88900">
                        <a:buFont typeface="Arial" pitchFamily="34" charset="0"/>
                        <a:buChar char="•"/>
                      </a:pPr>
                      <a:r>
                        <a:rPr lang="nl-NL" sz="800" dirty="0" smtClean="0">
                          <a:solidFill>
                            <a:schemeClr val="tx1"/>
                          </a:solidFill>
                        </a:rPr>
                        <a:t>Jacob Slap 8-1-1912/10-8-1941 </a:t>
                      </a:r>
                      <a:r>
                        <a:rPr lang="nl-NL" sz="800" dirty="0" smtClean="0">
                          <a:solidFill>
                            <a:srgbClr val="FF0000"/>
                          </a:solidFill>
                        </a:rPr>
                        <a:t>Mauthausen</a:t>
                      </a:r>
                    </a:p>
                    <a:p>
                      <a:pPr marL="88900" indent="-88900">
                        <a:buFont typeface="Arial" pitchFamily="34" charset="0"/>
                        <a:buChar char="•"/>
                      </a:pPr>
                      <a:r>
                        <a:rPr lang="nl-NL" sz="800" dirty="0" smtClean="0">
                          <a:solidFill>
                            <a:schemeClr val="tx1"/>
                          </a:solidFill>
                        </a:rPr>
                        <a:t>Simon Slap 10-9-1913/14-1-1915</a:t>
                      </a:r>
                    </a:p>
                    <a:p>
                      <a:r>
                        <a:rPr lang="nl-NL" sz="800" b="1" dirty="0" smtClean="0"/>
                        <a:t>Naatje Engelsman 29-12-1875/17-2-1930</a:t>
                      </a:r>
                    </a:p>
                    <a:p>
                      <a:pPr marL="88900" indent="-88900">
                        <a:buFont typeface="Arial" pitchFamily="34" charset="0"/>
                        <a:buChar char="•"/>
                      </a:pPr>
                      <a:r>
                        <a:rPr lang="nl-NL" sz="800" dirty="0" smtClean="0">
                          <a:solidFill>
                            <a:schemeClr val="tx1"/>
                          </a:solidFill>
                        </a:rPr>
                        <a:t>Marianne</a:t>
                      </a:r>
                      <a:r>
                        <a:rPr lang="nl-NL" sz="800" baseline="0" dirty="0" smtClean="0">
                          <a:solidFill>
                            <a:schemeClr val="tx1"/>
                          </a:solidFill>
                        </a:rPr>
                        <a:t> Kops 29-11-1899/5-11-1942 </a:t>
                      </a:r>
                      <a:r>
                        <a:rPr lang="nl-NL" sz="800" baseline="0" dirty="0" smtClean="0">
                          <a:solidFill>
                            <a:srgbClr val="FF0000"/>
                          </a:solidFill>
                        </a:rPr>
                        <a:t>Auschwitz</a:t>
                      </a:r>
                      <a:endParaRPr lang="nl-NL" sz="800" dirty="0" smtClean="0">
                        <a:solidFill>
                          <a:srgbClr val="FF0000"/>
                        </a:solidFill>
                      </a:endParaRPr>
                    </a:p>
                    <a:p>
                      <a:pPr marL="88900" indent="-88900">
                        <a:buFont typeface="Arial" pitchFamily="34" charset="0"/>
                        <a:buChar char="•"/>
                      </a:pPr>
                      <a:r>
                        <a:rPr lang="nl-NL" sz="800" dirty="0" smtClean="0">
                          <a:solidFill>
                            <a:schemeClr val="tx1"/>
                          </a:solidFill>
                        </a:rPr>
                        <a:t>Sientje Kops 9-1-1902/21-5-1943 </a:t>
                      </a:r>
                      <a:r>
                        <a:rPr lang="nl-NL" sz="800" dirty="0" smtClean="0">
                          <a:solidFill>
                            <a:srgbClr val="FF0000"/>
                          </a:solidFill>
                        </a:rPr>
                        <a:t>Sobibor</a:t>
                      </a:r>
                    </a:p>
                    <a:p>
                      <a:pPr marL="88900" indent="-88900">
                        <a:buFont typeface="Arial" pitchFamily="34" charset="0"/>
                        <a:buChar char="•"/>
                      </a:pPr>
                      <a:r>
                        <a:rPr lang="nl-NL" sz="800" dirty="0" smtClean="0">
                          <a:solidFill>
                            <a:schemeClr val="tx1"/>
                          </a:solidFill>
                        </a:rPr>
                        <a:t>Joseph</a:t>
                      </a:r>
                      <a:r>
                        <a:rPr lang="nl-NL" sz="800" baseline="0" dirty="0" smtClean="0">
                          <a:solidFill>
                            <a:schemeClr val="tx1"/>
                          </a:solidFill>
                        </a:rPr>
                        <a:t> Kops 18-8-1907/28-2-1943 </a:t>
                      </a:r>
                      <a:r>
                        <a:rPr lang="nl-NL" sz="800" baseline="0" dirty="0" smtClean="0">
                          <a:solidFill>
                            <a:srgbClr val="FF0000"/>
                          </a:solidFill>
                        </a:rPr>
                        <a:t>Schoppinitz</a:t>
                      </a:r>
                      <a:endParaRPr lang="nl-NL" sz="800" dirty="0" smtClean="0">
                        <a:solidFill>
                          <a:srgbClr val="FF0000"/>
                        </a:solidFill>
                      </a:endParaRPr>
                    </a:p>
                    <a:p>
                      <a:pPr marL="88900" indent="-88900">
                        <a:buFont typeface="Arial" pitchFamily="34" charset="0"/>
                        <a:buChar char="•"/>
                      </a:pPr>
                      <a:r>
                        <a:rPr lang="nl-NL" sz="800" dirty="0" smtClean="0">
                          <a:solidFill>
                            <a:schemeClr val="tx1"/>
                          </a:solidFill>
                        </a:rPr>
                        <a:t>David Kops 30-9-1915/28-2-1943 </a:t>
                      </a:r>
                      <a:r>
                        <a:rPr lang="nl-NL" sz="800" dirty="0" smtClean="0">
                          <a:solidFill>
                            <a:srgbClr val="FF0000"/>
                          </a:solidFill>
                        </a:rPr>
                        <a:t>Auschwitz </a:t>
                      </a:r>
                    </a:p>
                    <a:p>
                      <a:pPr marL="88900" indent="-88900">
                        <a:buFont typeface="Arial" pitchFamily="34" charset="0"/>
                        <a:buChar char="•"/>
                      </a:pPr>
                      <a:r>
                        <a:rPr lang="nl-NL" sz="800" b="0" dirty="0" smtClean="0">
                          <a:solidFill>
                            <a:srgbClr val="0070C0"/>
                          </a:solidFill>
                        </a:rPr>
                        <a:t>Kate</a:t>
                      </a:r>
                      <a:r>
                        <a:rPr lang="nl-NL" sz="800" b="0" baseline="0" dirty="0" smtClean="0">
                          <a:solidFill>
                            <a:srgbClr val="0070C0"/>
                          </a:solidFill>
                        </a:rPr>
                        <a:t> Kops</a:t>
                      </a:r>
                      <a:r>
                        <a:rPr lang="nl-NL" sz="800" baseline="0" dirty="0" smtClean="0">
                          <a:solidFill>
                            <a:srgbClr val="0070C0"/>
                          </a:solidFill>
                        </a:rPr>
                        <a:t>, 15-3-1918 overlevende </a:t>
                      </a:r>
                      <a:endParaRPr lang="nl-NL" sz="800" dirty="0" smtClean="0">
                        <a:solidFill>
                          <a:srgbClr val="0070C0"/>
                        </a:solidFill>
                      </a:endParaRPr>
                    </a:p>
                    <a:p>
                      <a:r>
                        <a:rPr lang="nl-NL" sz="800" b="1" dirty="0" smtClean="0"/>
                        <a:t>Leentje Engelsman 9-4-1879/2-4-1943 </a:t>
                      </a:r>
                      <a:r>
                        <a:rPr lang="nl-NL" sz="800" b="0" dirty="0" smtClean="0">
                          <a:solidFill>
                            <a:srgbClr val="FF0000"/>
                          </a:solidFill>
                        </a:rPr>
                        <a:t>Sobibor</a:t>
                      </a:r>
                    </a:p>
                    <a:p>
                      <a:pPr marL="88900" indent="-88900">
                        <a:buFont typeface="Arial" pitchFamily="34" charset="0"/>
                        <a:buChar char="•"/>
                      </a:pPr>
                      <a:r>
                        <a:rPr lang="nl-NL" sz="800" dirty="0" smtClean="0">
                          <a:solidFill>
                            <a:schemeClr val="tx1"/>
                          </a:solidFill>
                        </a:rPr>
                        <a:t>Joseph</a:t>
                      </a:r>
                      <a:r>
                        <a:rPr lang="nl-NL" sz="800" baseline="0" dirty="0" smtClean="0">
                          <a:solidFill>
                            <a:schemeClr val="tx1"/>
                          </a:solidFill>
                        </a:rPr>
                        <a:t> Groenteman 30-6-1901/31-7-1943 </a:t>
                      </a:r>
                      <a:r>
                        <a:rPr lang="nl-NL" sz="800" baseline="0" dirty="0" smtClean="0">
                          <a:solidFill>
                            <a:srgbClr val="FF0000"/>
                          </a:solidFill>
                        </a:rPr>
                        <a:t>Auschwitz</a:t>
                      </a:r>
                      <a:endParaRPr lang="nl-NL" sz="800" dirty="0" smtClean="0">
                        <a:solidFill>
                          <a:srgbClr val="FF0000"/>
                        </a:solidFill>
                      </a:endParaRPr>
                    </a:p>
                    <a:p>
                      <a:pPr marL="88900" indent="-88900">
                        <a:buFont typeface="Arial" pitchFamily="34" charset="0"/>
                        <a:buChar char="•"/>
                      </a:pPr>
                      <a:r>
                        <a:rPr lang="nl-NL" sz="800" dirty="0" smtClean="0">
                          <a:solidFill>
                            <a:schemeClr val="tx1"/>
                          </a:solidFill>
                        </a:rPr>
                        <a:t>Sientje Groenteman 22-11-1902/23-5-1904</a:t>
                      </a:r>
                    </a:p>
                    <a:p>
                      <a:pPr marL="88900" indent="-88900">
                        <a:buFont typeface="Arial" pitchFamily="34" charset="0"/>
                        <a:buChar char="•"/>
                      </a:pPr>
                      <a:r>
                        <a:rPr lang="nl-NL" sz="800" dirty="0" smtClean="0">
                          <a:solidFill>
                            <a:schemeClr val="tx1"/>
                          </a:solidFill>
                        </a:rPr>
                        <a:t>Sara Groenteman 26-1-1904/6-3-1944 </a:t>
                      </a:r>
                      <a:r>
                        <a:rPr lang="nl-NL" sz="800" dirty="0" smtClean="0">
                          <a:solidFill>
                            <a:srgbClr val="FF0000"/>
                          </a:solidFill>
                        </a:rPr>
                        <a:t>Auschwitz</a:t>
                      </a:r>
                    </a:p>
                    <a:p>
                      <a:pPr marL="88900" indent="-88900">
                        <a:buFont typeface="Arial" pitchFamily="34" charset="0"/>
                        <a:buChar char="•"/>
                      </a:pPr>
                      <a:r>
                        <a:rPr lang="nl-NL" sz="800" b="0" dirty="0" smtClean="0">
                          <a:solidFill>
                            <a:schemeClr val="tx1"/>
                          </a:solidFill>
                        </a:rPr>
                        <a:t>Wolf Groenteman </a:t>
                      </a:r>
                      <a:r>
                        <a:rPr lang="nl-NL" sz="800" dirty="0" smtClean="0">
                          <a:solidFill>
                            <a:schemeClr val="tx1"/>
                          </a:solidFill>
                        </a:rPr>
                        <a:t>16-1-1916/21-4-2005</a:t>
                      </a:r>
                    </a:p>
                  </a:txBody>
                  <a:tcPr/>
                </a:tc>
                <a:tc>
                  <a:txBody>
                    <a:bodyPr/>
                    <a:lstStyle/>
                    <a:p>
                      <a:r>
                        <a:rPr lang="nl-NL" sz="800" dirty="0" smtClean="0">
                          <a:solidFill>
                            <a:schemeClr val="tx1"/>
                          </a:solidFill>
                          <a:sym typeface="Wingdings" pitchFamily="2" charset="2"/>
                        </a:rPr>
                        <a:t>Joseph</a:t>
                      </a:r>
                      <a:r>
                        <a:rPr lang="nl-NL" sz="800" baseline="0" dirty="0" smtClean="0">
                          <a:solidFill>
                            <a:schemeClr val="tx1"/>
                          </a:solidFill>
                          <a:sym typeface="Wingdings" pitchFamily="2" charset="2"/>
                        </a:rPr>
                        <a:t> Slap</a:t>
                      </a:r>
                      <a:endParaRPr lang="nl-NL" sz="800" dirty="0" smtClean="0">
                        <a:solidFill>
                          <a:srgbClr val="FF0000"/>
                        </a:solidFill>
                        <a:sym typeface="Wingdings" pitchFamily="2" charset="2"/>
                      </a:endParaRPr>
                    </a:p>
                    <a:p>
                      <a:pPr marL="88900" indent="-88900">
                        <a:buFont typeface="Arial" pitchFamily="34" charset="0"/>
                        <a:buChar char="•"/>
                      </a:pPr>
                      <a:r>
                        <a:rPr lang="nl-NL" sz="800" kern="1200" dirty="0" smtClean="0">
                          <a:solidFill>
                            <a:schemeClr val="tx1"/>
                          </a:solidFill>
                          <a:latin typeface="+mn-lt"/>
                          <a:ea typeface="+mn-ea"/>
                          <a:cs typeface="+mn-cs"/>
                        </a:rPr>
                        <a:t>Gretha Slap 1-9-1923/10-9-1943 </a:t>
                      </a:r>
                      <a:r>
                        <a:rPr lang="nl-NL" sz="800" kern="1200" dirty="0" smtClean="0">
                          <a:solidFill>
                            <a:srgbClr val="FF0000"/>
                          </a:solidFill>
                          <a:latin typeface="+mn-lt"/>
                          <a:ea typeface="+mn-ea"/>
                          <a:cs typeface="+mn-cs"/>
                        </a:rPr>
                        <a:t>Auschwitz</a:t>
                      </a:r>
                    </a:p>
                    <a:p>
                      <a:pPr marL="88900" indent="-88900">
                        <a:buFont typeface="Arial" pitchFamily="34" charset="0"/>
                        <a:buChar char="•"/>
                      </a:pPr>
                      <a:r>
                        <a:rPr lang="nl-NL" sz="800" kern="1200" dirty="0" smtClean="0">
                          <a:solidFill>
                            <a:schemeClr val="tx1"/>
                          </a:solidFill>
                          <a:latin typeface="+mn-lt"/>
                          <a:ea typeface="+mn-ea"/>
                          <a:cs typeface="+mn-cs"/>
                        </a:rPr>
                        <a:t>Heintje Slap 21-11-1925/16-3-1943 </a:t>
                      </a:r>
                      <a:r>
                        <a:rPr lang="nl-NL" sz="800" kern="1200" dirty="0" smtClean="0">
                          <a:solidFill>
                            <a:srgbClr val="FF0000"/>
                          </a:solidFill>
                          <a:latin typeface="+mn-lt"/>
                          <a:ea typeface="+mn-ea"/>
                          <a:cs typeface="+mn-cs"/>
                        </a:rPr>
                        <a:t>Sobibor</a:t>
                      </a:r>
                    </a:p>
                    <a:p>
                      <a:pPr marL="88900" indent="-88900">
                        <a:buFont typeface="Arial" pitchFamily="34" charset="0"/>
                        <a:buChar char="•"/>
                      </a:pPr>
                      <a:r>
                        <a:rPr lang="nl-NL" sz="800" kern="1200" dirty="0" smtClean="0">
                          <a:solidFill>
                            <a:schemeClr val="tx1"/>
                          </a:solidFill>
                          <a:latin typeface="+mn-lt"/>
                          <a:ea typeface="+mn-ea"/>
                          <a:cs typeface="+mn-cs"/>
                        </a:rPr>
                        <a:t>Mozes Slap 29-11-1928/28-5-1943 </a:t>
                      </a:r>
                      <a:r>
                        <a:rPr lang="nl-NL" sz="800" kern="1200" dirty="0" smtClean="0">
                          <a:solidFill>
                            <a:srgbClr val="FF0000"/>
                          </a:solidFill>
                          <a:latin typeface="+mn-lt"/>
                          <a:ea typeface="+mn-ea"/>
                          <a:cs typeface="+mn-cs"/>
                        </a:rPr>
                        <a:t>Sobibor</a:t>
                      </a:r>
                    </a:p>
                    <a:p>
                      <a:pPr marL="88900" indent="-88900">
                        <a:buFont typeface="Arial" pitchFamily="34" charset="0"/>
                        <a:buChar char="•"/>
                      </a:pPr>
                      <a:r>
                        <a:rPr lang="nl-NL" sz="800" kern="1200" dirty="0" smtClean="0">
                          <a:solidFill>
                            <a:schemeClr val="tx1"/>
                          </a:solidFill>
                          <a:latin typeface="+mn-lt"/>
                          <a:ea typeface="+mn-ea"/>
                          <a:cs typeface="+mn-cs"/>
                        </a:rPr>
                        <a:t>Jacob Slap</a:t>
                      </a:r>
                      <a:r>
                        <a:rPr lang="nl-NL" sz="800" kern="1200" baseline="0" dirty="0" smtClean="0">
                          <a:solidFill>
                            <a:schemeClr val="tx1"/>
                          </a:solidFill>
                          <a:latin typeface="+mn-lt"/>
                          <a:ea typeface="+mn-ea"/>
                          <a:cs typeface="+mn-cs"/>
                        </a:rPr>
                        <a:t> 15-8-1932/28-5-1943 </a:t>
                      </a:r>
                      <a:r>
                        <a:rPr lang="nl-NL" sz="800" kern="1200" dirty="0" smtClean="0">
                          <a:solidFill>
                            <a:srgbClr val="FF0000"/>
                          </a:solidFill>
                          <a:latin typeface="+mn-lt"/>
                          <a:ea typeface="+mn-ea"/>
                          <a:cs typeface="+mn-cs"/>
                        </a:rPr>
                        <a:t>Sobibor</a:t>
                      </a:r>
                    </a:p>
                    <a:p>
                      <a:pPr marL="88900" indent="-88900">
                        <a:buFont typeface="Arial" pitchFamily="34" charset="0"/>
                        <a:buChar char="•"/>
                      </a:pPr>
                      <a:r>
                        <a:rPr lang="nl-NL" sz="800" kern="1200" dirty="0" smtClean="0">
                          <a:solidFill>
                            <a:schemeClr val="tx1"/>
                          </a:solidFill>
                          <a:latin typeface="+mn-lt"/>
                          <a:ea typeface="+mn-ea"/>
                          <a:cs typeface="+mn-cs"/>
                        </a:rPr>
                        <a:t>Isaac Slap 26-11-1935/28-5-1943 </a:t>
                      </a:r>
                      <a:r>
                        <a:rPr lang="nl-NL" sz="800" kern="1200" dirty="0" smtClean="0">
                          <a:solidFill>
                            <a:srgbClr val="FF0000"/>
                          </a:solidFill>
                          <a:latin typeface="+mn-lt"/>
                          <a:ea typeface="+mn-ea"/>
                          <a:cs typeface="+mn-cs"/>
                        </a:rPr>
                        <a:t>Sobibor</a:t>
                      </a:r>
                    </a:p>
                    <a:p>
                      <a:pPr marL="88900" indent="-88900">
                        <a:buFont typeface="Arial" pitchFamily="34" charset="0"/>
                        <a:buNone/>
                      </a:pPr>
                      <a:r>
                        <a:rPr lang="nl-NL" sz="800" kern="1200" dirty="0" err="1" smtClean="0">
                          <a:solidFill>
                            <a:schemeClr val="tx1"/>
                          </a:solidFill>
                          <a:latin typeface="+mn-lt"/>
                          <a:ea typeface="+mn-ea"/>
                          <a:cs typeface="+mn-cs"/>
                        </a:rPr>
                        <a:t>Sientje</a:t>
                      </a:r>
                      <a:r>
                        <a:rPr lang="nl-NL" sz="800" kern="1200" baseline="0" dirty="0" smtClean="0">
                          <a:solidFill>
                            <a:schemeClr val="tx1"/>
                          </a:solidFill>
                          <a:latin typeface="+mn-lt"/>
                          <a:ea typeface="+mn-ea"/>
                          <a:cs typeface="+mn-cs"/>
                        </a:rPr>
                        <a:t> </a:t>
                      </a:r>
                      <a:r>
                        <a:rPr lang="nl-NL" sz="800" kern="1200" baseline="0" dirty="0" err="1" smtClean="0">
                          <a:solidFill>
                            <a:schemeClr val="tx1"/>
                          </a:solidFill>
                          <a:latin typeface="+mn-lt"/>
                          <a:ea typeface="+mn-ea"/>
                          <a:cs typeface="+mn-cs"/>
                        </a:rPr>
                        <a:t>Brilleman</a:t>
                      </a:r>
                      <a:r>
                        <a:rPr lang="nl-NL" sz="800" kern="1200" baseline="0" dirty="0" smtClean="0">
                          <a:solidFill>
                            <a:schemeClr val="tx1"/>
                          </a:solidFill>
                          <a:latin typeface="+mn-lt"/>
                          <a:ea typeface="+mn-ea"/>
                          <a:cs typeface="+mn-cs"/>
                        </a:rPr>
                        <a:t> Slap</a:t>
                      </a:r>
                      <a:endParaRPr lang="nl-NL" sz="800" kern="1200" dirty="0" smtClean="0">
                        <a:solidFill>
                          <a:schemeClr val="tx1"/>
                        </a:solidFill>
                        <a:latin typeface="+mn-lt"/>
                        <a:ea typeface="+mn-ea"/>
                        <a:cs typeface="+mn-cs"/>
                      </a:endParaRPr>
                    </a:p>
                    <a:p>
                      <a:pPr marL="88900" indent="-88900" algn="l" defTabSz="914400" rtl="0" eaLnBrk="1" latinLnBrk="0" hangingPunct="1">
                        <a:buFont typeface="Arial" pitchFamily="34" charset="0"/>
                        <a:buChar char="•"/>
                      </a:pPr>
                      <a:r>
                        <a:rPr lang="nl-NL" sz="800" b="0" kern="1200" dirty="0" smtClean="0">
                          <a:solidFill>
                            <a:srgbClr val="0070C0"/>
                          </a:solidFill>
                          <a:latin typeface="+mn-lt"/>
                          <a:ea typeface="+mn-ea"/>
                          <a:cs typeface="+mn-cs"/>
                        </a:rPr>
                        <a:t>Josef Brilleman (Joop de Jong) 1944, overlevende</a:t>
                      </a:r>
                    </a:p>
                    <a:p>
                      <a:pPr marL="88900" indent="-88900">
                        <a:buFont typeface="Arial" pitchFamily="34" charset="0"/>
                        <a:buChar char="•"/>
                      </a:pPr>
                      <a:r>
                        <a:rPr lang="nl-NL" sz="800" kern="1200" dirty="0" smtClean="0">
                          <a:solidFill>
                            <a:schemeClr val="tx1"/>
                          </a:solidFill>
                          <a:latin typeface="+mn-lt"/>
                          <a:ea typeface="+mn-ea"/>
                          <a:cs typeface="+mn-cs"/>
                        </a:rPr>
                        <a:t>Clara</a:t>
                      </a:r>
                      <a:r>
                        <a:rPr lang="nl-NL" sz="800" kern="1200" baseline="0" dirty="0" smtClean="0">
                          <a:solidFill>
                            <a:schemeClr val="tx1"/>
                          </a:solidFill>
                          <a:latin typeface="+mn-lt"/>
                          <a:ea typeface="+mn-ea"/>
                          <a:cs typeface="+mn-cs"/>
                        </a:rPr>
                        <a:t> Brilleman 15-6-1926/7-5-1943 </a:t>
                      </a:r>
                      <a:r>
                        <a:rPr lang="nl-NL" sz="800" kern="1200" dirty="0" smtClean="0">
                          <a:solidFill>
                            <a:srgbClr val="FF0000"/>
                          </a:solidFill>
                          <a:latin typeface="+mn-lt"/>
                          <a:ea typeface="+mn-ea"/>
                          <a:cs typeface="+mn-cs"/>
                        </a:rPr>
                        <a:t>Sobibor</a:t>
                      </a:r>
                    </a:p>
                    <a:p>
                      <a:pPr marL="88900" indent="-88900">
                        <a:buFont typeface="Arial" pitchFamily="34" charset="0"/>
                        <a:buChar char="•"/>
                      </a:pPr>
                      <a:r>
                        <a:rPr lang="nl-NL" sz="800" kern="1200" dirty="0" smtClean="0">
                          <a:solidFill>
                            <a:schemeClr val="tx1"/>
                          </a:solidFill>
                          <a:latin typeface="+mn-lt"/>
                          <a:ea typeface="+mn-ea"/>
                          <a:cs typeface="+mn-cs"/>
                        </a:rPr>
                        <a:t>Mozes Brilleman 19-6-1927/4-6-1943</a:t>
                      </a:r>
                      <a:r>
                        <a:rPr lang="nl-NL" sz="800" kern="1200" baseline="0" dirty="0" smtClean="0">
                          <a:solidFill>
                            <a:schemeClr val="tx1"/>
                          </a:solidFill>
                          <a:latin typeface="+mn-lt"/>
                          <a:ea typeface="+mn-ea"/>
                          <a:cs typeface="+mn-cs"/>
                        </a:rPr>
                        <a:t> </a:t>
                      </a:r>
                      <a:r>
                        <a:rPr lang="nl-NL" sz="800" kern="1200" dirty="0" smtClean="0">
                          <a:solidFill>
                            <a:srgbClr val="FF0000"/>
                          </a:solidFill>
                          <a:latin typeface="+mn-lt"/>
                          <a:ea typeface="+mn-ea"/>
                          <a:cs typeface="+mn-cs"/>
                        </a:rPr>
                        <a:t>Sobibor</a:t>
                      </a:r>
                    </a:p>
                    <a:p>
                      <a:pPr marL="88900" indent="-88900">
                        <a:buFont typeface="Arial" pitchFamily="34" charset="0"/>
                        <a:buChar char="•"/>
                      </a:pPr>
                      <a:r>
                        <a:rPr lang="nl-NL" sz="800" kern="1200" dirty="0" smtClean="0">
                          <a:solidFill>
                            <a:schemeClr val="tx1"/>
                          </a:solidFill>
                          <a:latin typeface="+mn-lt"/>
                          <a:ea typeface="+mn-ea"/>
                          <a:cs typeface="+mn-cs"/>
                        </a:rPr>
                        <a:t>Rachel Brilleman 18-8-1929/5-7-1943 </a:t>
                      </a:r>
                      <a:r>
                        <a:rPr lang="nl-NL" sz="800" kern="1200" dirty="0" smtClean="0">
                          <a:solidFill>
                            <a:srgbClr val="FF0000"/>
                          </a:solidFill>
                          <a:latin typeface="+mn-lt"/>
                          <a:ea typeface="+mn-ea"/>
                          <a:cs typeface="+mn-cs"/>
                        </a:rPr>
                        <a:t>Sobibor</a:t>
                      </a:r>
                    </a:p>
                    <a:p>
                      <a:pPr marL="88900" indent="-88900">
                        <a:buFont typeface="Arial" pitchFamily="34" charset="0"/>
                        <a:buChar char="•"/>
                      </a:pPr>
                      <a:r>
                        <a:rPr lang="nl-NL" sz="800" kern="1200" dirty="0" smtClean="0">
                          <a:solidFill>
                            <a:schemeClr val="tx1"/>
                          </a:solidFill>
                          <a:latin typeface="+mn-lt"/>
                          <a:ea typeface="+mn-ea"/>
                          <a:cs typeface="+mn-cs"/>
                        </a:rPr>
                        <a:t>Isaac Brilleman 12-6-1931/7-5-1943 </a:t>
                      </a:r>
                      <a:r>
                        <a:rPr lang="nl-NL" sz="800" kern="1200" dirty="0" smtClean="0">
                          <a:solidFill>
                            <a:srgbClr val="FF0000"/>
                          </a:solidFill>
                          <a:latin typeface="+mn-lt"/>
                          <a:ea typeface="+mn-ea"/>
                          <a:cs typeface="+mn-cs"/>
                        </a:rPr>
                        <a:t>Sobibor</a:t>
                      </a:r>
                    </a:p>
                    <a:p>
                      <a:pPr marL="88900" indent="-88900">
                        <a:buFont typeface="Arial" pitchFamily="34" charset="0"/>
                        <a:buChar char="•"/>
                      </a:pPr>
                      <a:r>
                        <a:rPr lang="nl-NL" sz="800" kern="1200" dirty="0" smtClean="0">
                          <a:solidFill>
                            <a:schemeClr val="tx1"/>
                          </a:solidFill>
                          <a:latin typeface="+mn-lt"/>
                          <a:ea typeface="+mn-ea"/>
                          <a:cs typeface="+mn-cs"/>
                        </a:rPr>
                        <a:t>Jacob Brilleman 13-11-1932/7-5-1943 </a:t>
                      </a:r>
                      <a:r>
                        <a:rPr lang="nl-NL" sz="800" kern="1200" dirty="0" smtClean="0">
                          <a:solidFill>
                            <a:srgbClr val="FF0000"/>
                          </a:solidFill>
                          <a:latin typeface="+mn-lt"/>
                          <a:ea typeface="+mn-ea"/>
                          <a:cs typeface="+mn-cs"/>
                        </a:rPr>
                        <a:t>Sobibor</a:t>
                      </a:r>
                    </a:p>
                    <a:p>
                      <a:pPr marL="88900" indent="-88900">
                        <a:buFont typeface="Arial" pitchFamily="34" charset="0"/>
                        <a:buChar char="•"/>
                      </a:pPr>
                      <a:r>
                        <a:rPr lang="nl-NL" sz="800" kern="1200" dirty="0" smtClean="0">
                          <a:solidFill>
                            <a:schemeClr val="tx1"/>
                          </a:solidFill>
                          <a:latin typeface="+mn-lt"/>
                          <a:ea typeface="+mn-ea"/>
                          <a:cs typeface="+mn-cs"/>
                        </a:rPr>
                        <a:t>Ali Brilleman 27-5-1936/7-5-1943 </a:t>
                      </a:r>
                      <a:r>
                        <a:rPr lang="nl-NL" sz="800" kern="1200" dirty="0" smtClean="0">
                          <a:solidFill>
                            <a:srgbClr val="FF0000"/>
                          </a:solidFill>
                          <a:latin typeface="+mn-lt"/>
                          <a:ea typeface="+mn-ea"/>
                          <a:cs typeface="+mn-cs"/>
                        </a:rPr>
                        <a:t>Sobibor</a:t>
                      </a:r>
                    </a:p>
                    <a:p>
                      <a:pPr marL="88900" indent="-88900">
                        <a:buFont typeface="Arial" pitchFamily="34" charset="0"/>
                        <a:buNone/>
                      </a:pPr>
                      <a:r>
                        <a:rPr lang="nl-NL" sz="800" kern="1200" dirty="0" smtClean="0">
                          <a:solidFill>
                            <a:schemeClr val="tx1"/>
                          </a:solidFill>
                          <a:latin typeface="+mn-lt"/>
                          <a:ea typeface="+mn-ea"/>
                          <a:cs typeface="+mn-cs"/>
                        </a:rPr>
                        <a:t>Aron Slap</a:t>
                      </a:r>
                    </a:p>
                    <a:p>
                      <a:pPr marL="88900" indent="-88900">
                        <a:buFont typeface="Arial" pitchFamily="34" charset="0"/>
                        <a:buChar char="•"/>
                      </a:pPr>
                      <a:r>
                        <a:rPr lang="nl-NL" sz="800" kern="1200" dirty="0" smtClean="0">
                          <a:solidFill>
                            <a:schemeClr val="tx1"/>
                          </a:solidFill>
                          <a:latin typeface="+mn-lt"/>
                          <a:ea typeface="+mn-ea"/>
                          <a:cs typeface="+mn-cs"/>
                        </a:rPr>
                        <a:t>Mozes</a:t>
                      </a:r>
                      <a:r>
                        <a:rPr lang="nl-NL" sz="800" kern="1200" baseline="0" dirty="0" smtClean="0">
                          <a:solidFill>
                            <a:schemeClr val="tx1"/>
                          </a:solidFill>
                          <a:latin typeface="+mn-lt"/>
                          <a:ea typeface="+mn-ea"/>
                          <a:cs typeface="+mn-cs"/>
                        </a:rPr>
                        <a:t> Slap 29-1-1933/2-4-1943 </a:t>
                      </a:r>
                      <a:r>
                        <a:rPr lang="nl-NL" sz="800" kern="1200" baseline="0" dirty="0" smtClean="0">
                          <a:solidFill>
                            <a:srgbClr val="FF0000"/>
                          </a:solidFill>
                          <a:latin typeface="+mn-lt"/>
                          <a:ea typeface="+mn-ea"/>
                          <a:cs typeface="+mn-cs"/>
                        </a:rPr>
                        <a:t>Sobibor</a:t>
                      </a:r>
                      <a:endParaRPr lang="nl-NL" sz="800" kern="1200" dirty="0" smtClean="0">
                        <a:solidFill>
                          <a:srgbClr val="FF0000"/>
                        </a:solidFill>
                        <a:latin typeface="+mn-lt"/>
                        <a:ea typeface="+mn-ea"/>
                        <a:cs typeface="+mn-cs"/>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kern="1200" dirty="0" smtClean="0">
                          <a:solidFill>
                            <a:schemeClr val="tx1"/>
                          </a:solidFill>
                          <a:latin typeface="+mn-lt"/>
                          <a:ea typeface="+mn-ea"/>
                          <a:cs typeface="+mn-cs"/>
                        </a:rPr>
                        <a:t>Abraham Slap 12</a:t>
                      </a:r>
                      <a:r>
                        <a:rPr lang="nl-NL" sz="800" kern="1200" baseline="0" dirty="0" smtClean="0">
                          <a:solidFill>
                            <a:schemeClr val="tx1"/>
                          </a:solidFill>
                          <a:latin typeface="+mn-lt"/>
                          <a:ea typeface="+mn-ea"/>
                          <a:cs typeface="+mn-cs"/>
                        </a:rPr>
                        <a:t>-10-1934/2-4-1943 </a:t>
                      </a:r>
                      <a:r>
                        <a:rPr lang="nl-NL" sz="800" kern="1200" baseline="0" dirty="0" smtClean="0">
                          <a:solidFill>
                            <a:srgbClr val="FF0000"/>
                          </a:solidFill>
                          <a:latin typeface="+mn-lt"/>
                          <a:ea typeface="+mn-ea"/>
                          <a:cs typeface="+mn-cs"/>
                        </a:rPr>
                        <a:t>Sobibor</a:t>
                      </a:r>
                      <a:endParaRPr lang="nl-NL" sz="800" kern="1200" dirty="0" smtClean="0">
                        <a:solidFill>
                          <a:srgbClr val="FF0000"/>
                        </a:solidFill>
                        <a:latin typeface="+mn-lt"/>
                        <a:ea typeface="+mn-ea"/>
                        <a:cs typeface="+mn-cs"/>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kern="1200" dirty="0" smtClean="0">
                          <a:solidFill>
                            <a:schemeClr val="tx1"/>
                          </a:solidFill>
                          <a:latin typeface="+mn-lt"/>
                          <a:ea typeface="+mn-ea"/>
                          <a:cs typeface="+mn-cs"/>
                        </a:rPr>
                        <a:t>Grietje</a:t>
                      </a:r>
                      <a:r>
                        <a:rPr lang="nl-NL" sz="800" kern="1200" baseline="0" dirty="0" smtClean="0">
                          <a:solidFill>
                            <a:schemeClr val="tx1"/>
                          </a:solidFill>
                          <a:latin typeface="+mn-lt"/>
                          <a:ea typeface="+mn-ea"/>
                          <a:cs typeface="+mn-cs"/>
                        </a:rPr>
                        <a:t> Slap 4-8-1936/2-4-1943 </a:t>
                      </a:r>
                      <a:r>
                        <a:rPr lang="nl-NL" sz="800" kern="1200" baseline="0" dirty="0" smtClean="0">
                          <a:solidFill>
                            <a:srgbClr val="FF0000"/>
                          </a:solidFill>
                          <a:latin typeface="+mn-lt"/>
                          <a:ea typeface="+mn-ea"/>
                          <a:cs typeface="+mn-cs"/>
                        </a:rPr>
                        <a:t>Sobibor</a:t>
                      </a:r>
                      <a:endParaRPr lang="nl-NL" sz="800" kern="1200" dirty="0" smtClean="0">
                        <a:solidFill>
                          <a:srgbClr val="FF0000"/>
                        </a:solidFill>
                        <a:latin typeface="+mn-lt"/>
                        <a:ea typeface="+mn-ea"/>
                        <a:cs typeface="+mn-cs"/>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kern="1200" dirty="0" smtClean="0">
                          <a:solidFill>
                            <a:schemeClr val="tx1"/>
                          </a:solidFill>
                          <a:latin typeface="+mn-lt"/>
                          <a:ea typeface="+mn-ea"/>
                          <a:cs typeface="+mn-cs"/>
                        </a:rPr>
                        <a:t>Betje Slap 17</a:t>
                      </a:r>
                      <a:r>
                        <a:rPr lang="nl-NL" sz="800" kern="1200" baseline="0" dirty="0" smtClean="0">
                          <a:solidFill>
                            <a:schemeClr val="tx1"/>
                          </a:solidFill>
                          <a:latin typeface="+mn-lt"/>
                          <a:ea typeface="+mn-ea"/>
                          <a:cs typeface="+mn-cs"/>
                        </a:rPr>
                        <a:t>-12-1942/2-4-1943 </a:t>
                      </a:r>
                      <a:r>
                        <a:rPr lang="nl-NL" sz="800" kern="1200" baseline="0" dirty="0" smtClean="0">
                          <a:solidFill>
                            <a:srgbClr val="FF0000"/>
                          </a:solidFill>
                          <a:latin typeface="+mn-lt"/>
                          <a:ea typeface="+mn-ea"/>
                          <a:cs typeface="+mn-cs"/>
                        </a:rPr>
                        <a:t>Sobibor</a:t>
                      </a:r>
                      <a:endParaRPr lang="nl-NL" sz="800" kern="1200" dirty="0" smtClean="0">
                        <a:solidFill>
                          <a:srgbClr val="FF0000"/>
                        </a:solidFill>
                        <a:latin typeface="+mn-lt"/>
                        <a:ea typeface="+mn-ea"/>
                        <a:cs typeface="+mn-cs"/>
                      </a:endParaRPr>
                    </a:p>
                    <a:p>
                      <a:pPr marL="88900" indent="-88900">
                        <a:buFont typeface="Arial" pitchFamily="34" charset="0"/>
                        <a:buNone/>
                      </a:pPr>
                      <a:r>
                        <a:rPr lang="nl-NL" sz="800" kern="1200" dirty="0" smtClean="0">
                          <a:solidFill>
                            <a:schemeClr val="tx1"/>
                          </a:solidFill>
                          <a:latin typeface="+mn-lt"/>
                          <a:ea typeface="+mn-ea"/>
                          <a:cs typeface="+mn-cs"/>
                        </a:rPr>
                        <a:t>Jacob</a:t>
                      </a:r>
                      <a:r>
                        <a:rPr lang="nl-NL" sz="800" kern="1200" baseline="0" dirty="0" smtClean="0">
                          <a:solidFill>
                            <a:schemeClr val="tx1"/>
                          </a:solidFill>
                          <a:latin typeface="+mn-lt"/>
                          <a:ea typeface="+mn-ea"/>
                          <a:cs typeface="+mn-cs"/>
                        </a:rPr>
                        <a:t> Slap</a:t>
                      </a:r>
                      <a:endParaRPr lang="nl-NL" sz="800" kern="1200" dirty="0" smtClean="0">
                        <a:solidFill>
                          <a:schemeClr val="tx1"/>
                        </a:solidFill>
                        <a:latin typeface="+mn-lt"/>
                        <a:ea typeface="+mn-ea"/>
                        <a:cs typeface="+mn-cs"/>
                      </a:endParaRPr>
                    </a:p>
                    <a:p>
                      <a:pPr marL="88900" indent="-88900">
                        <a:buFont typeface="Arial" pitchFamily="34" charset="0"/>
                        <a:buChar char="•"/>
                      </a:pPr>
                      <a:r>
                        <a:rPr lang="nl-NL" sz="800" kern="1200" dirty="0" smtClean="0">
                          <a:solidFill>
                            <a:schemeClr val="tx1"/>
                          </a:solidFill>
                          <a:latin typeface="+mn-lt"/>
                          <a:ea typeface="+mn-ea"/>
                          <a:cs typeface="+mn-cs"/>
                        </a:rPr>
                        <a:t>Maurice</a:t>
                      </a:r>
                      <a:r>
                        <a:rPr lang="nl-NL" sz="800" kern="1200" baseline="0" dirty="0" smtClean="0">
                          <a:solidFill>
                            <a:schemeClr val="tx1"/>
                          </a:solidFill>
                          <a:latin typeface="+mn-lt"/>
                          <a:ea typeface="+mn-ea"/>
                          <a:cs typeface="+mn-cs"/>
                        </a:rPr>
                        <a:t> Slap 27-5-1932/26-2-1943 </a:t>
                      </a:r>
                      <a:r>
                        <a:rPr lang="nl-NL" sz="800" kern="1200" baseline="0" dirty="0" smtClean="0">
                          <a:solidFill>
                            <a:srgbClr val="FF0000"/>
                          </a:solidFill>
                          <a:latin typeface="+mn-lt"/>
                          <a:ea typeface="+mn-ea"/>
                          <a:cs typeface="+mn-cs"/>
                        </a:rPr>
                        <a:t>Auschwitz</a:t>
                      </a:r>
                      <a:endParaRPr lang="nl-NL" sz="800" kern="1200" dirty="0" smtClean="0">
                        <a:solidFill>
                          <a:srgbClr val="FF0000"/>
                        </a:solidFill>
                        <a:latin typeface="+mn-lt"/>
                        <a:ea typeface="+mn-ea"/>
                        <a:cs typeface="+mn-cs"/>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kern="1200" dirty="0" smtClean="0">
                          <a:solidFill>
                            <a:schemeClr val="tx1"/>
                          </a:solidFill>
                          <a:latin typeface="+mn-lt"/>
                          <a:ea typeface="+mn-ea"/>
                          <a:cs typeface="+mn-cs"/>
                        </a:rPr>
                        <a:t>Fietje Sap </a:t>
                      </a:r>
                      <a:r>
                        <a:rPr lang="nl-NL" sz="800" kern="1200" baseline="0" dirty="0" smtClean="0">
                          <a:solidFill>
                            <a:schemeClr val="tx1"/>
                          </a:solidFill>
                          <a:latin typeface="+mn-lt"/>
                          <a:ea typeface="+mn-ea"/>
                          <a:cs typeface="+mn-cs"/>
                        </a:rPr>
                        <a:t>28-5-1933/26-2-1943 </a:t>
                      </a:r>
                      <a:r>
                        <a:rPr lang="nl-NL" sz="800" kern="1200" baseline="0" dirty="0" smtClean="0">
                          <a:solidFill>
                            <a:srgbClr val="FF0000"/>
                          </a:solidFill>
                          <a:latin typeface="+mn-lt"/>
                          <a:ea typeface="+mn-ea"/>
                          <a:cs typeface="+mn-cs"/>
                        </a:rPr>
                        <a:t>Auschwitz</a:t>
                      </a:r>
                      <a:endParaRPr lang="nl-NL" sz="800" kern="1200" dirty="0" smtClean="0">
                        <a:solidFill>
                          <a:schemeClr val="tx1"/>
                        </a:solidFill>
                        <a:latin typeface="+mn-lt"/>
                        <a:ea typeface="+mn-ea"/>
                        <a:cs typeface="+mn-cs"/>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kern="1200" dirty="0" smtClean="0">
                          <a:solidFill>
                            <a:schemeClr val="tx1"/>
                          </a:solidFill>
                          <a:latin typeface="+mn-lt"/>
                          <a:ea typeface="+mn-ea"/>
                          <a:cs typeface="+mn-cs"/>
                        </a:rPr>
                        <a:t>Margaretha Slap 18</a:t>
                      </a:r>
                      <a:r>
                        <a:rPr lang="nl-NL" sz="800" kern="1200" baseline="0" dirty="0" smtClean="0">
                          <a:solidFill>
                            <a:schemeClr val="tx1"/>
                          </a:solidFill>
                          <a:latin typeface="+mn-lt"/>
                          <a:ea typeface="+mn-ea"/>
                          <a:cs typeface="+mn-cs"/>
                        </a:rPr>
                        <a:t>-8-1941/26-2-1943 </a:t>
                      </a:r>
                      <a:r>
                        <a:rPr lang="nl-NL" sz="800" kern="1200" baseline="0" dirty="0" smtClean="0">
                          <a:solidFill>
                            <a:srgbClr val="FF0000"/>
                          </a:solidFill>
                          <a:latin typeface="+mn-lt"/>
                          <a:ea typeface="+mn-ea"/>
                          <a:cs typeface="+mn-cs"/>
                        </a:rPr>
                        <a:t>Auschwitz</a:t>
                      </a:r>
                      <a:endParaRPr lang="nl-NL" sz="800" kern="1200" dirty="0" smtClean="0">
                        <a:solidFill>
                          <a:schemeClr val="tx1"/>
                        </a:solidFill>
                        <a:latin typeface="+mn-lt"/>
                        <a:ea typeface="+mn-ea"/>
                        <a:cs typeface="+mn-cs"/>
                      </a:endParaRPr>
                    </a:p>
                    <a:p>
                      <a:pPr marL="88900" indent="-88900">
                        <a:buFont typeface="Arial" pitchFamily="34" charset="0"/>
                        <a:buNone/>
                      </a:pPr>
                      <a:r>
                        <a:rPr lang="nl-NL" sz="800" kern="1200" dirty="0" smtClean="0">
                          <a:solidFill>
                            <a:schemeClr val="tx1"/>
                          </a:solidFill>
                          <a:latin typeface="+mn-lt"/>
                          <a:ea typeface="+mn-ea"/>
                          <a:cs typeface="+mn-cs"/>
                        </a:rPr>
                        <a:t>Marianne</a:t>
                      </a:r>
                      <a:r>
                        <a:rPr lang="nl-NL" sz="800" kern="1200" baseline="0" dirty="0" smtClean="0">
                          <a:solidFill>
                            <a:schemeClr val="tx1"/>
                          </a:solidFill>
                          <a:latin typeface="+mn-lt"/>
                          <a:ea typeface="+mn-ea"/>
                          <a:cs typeface="+mn-cs"/>
                        </a:rPr>
                        <a:t> Kops</a:t>
                      </a:r>
                      <a:endParaRPr lang="nl-NL" sz="800" kern="1200" dirty="0" smtClean="0">
                        <a:solidFill>
                          <a:schemeClr val="tx1"/>
                        </a:solidFill>
                        <a:latin typeface="+mn-lt"/>
                        <a:ea typeface="+mn-ea"/>
                        <a:cs typeface="+mn-cs"/>
                      </a:endParaRPr>
                    </a:p>
                    <a:p>
                      <a:pPr marL="88900" indent="-88900">
                        <a:buFont typeface="Arial" pitchFamily="34" charset="0"/>
                        <a:buChar char="•"/>
                      </a:pPr>
                      <a:r>
                        <a:rPr lang="nl-NL" sz="800" kern="1200" dirty="0" smtClean="0">
                          <a:solidFill>
                            <a:schemeClr val="tx1"/>
                          </a:solidFill>
                          <a:latin typeface="+mn-lt"/>
                          <a:ea typeface="+mn-ea"/>
                          <a:cs typeface="+mn-cs"/>
                        </a:rPr>
                        <a:t>Lena</a:t>
                      </a:r>
                      <a:r>
                        <a:rPr lang="nl-NL" sz="800" kern="1200" baseline="0" dirty="0" smtClean="0">
                          <a:solidFill>
                            <a:schemeClr val="tx1"/>
                          </a:solidFill>
                          <a:latin typeface="+mn-lt"/>
                          <a:ea typeface="+mn-ea"/>
                          <a:cs typeface="+mn-cs"/>
                        </a:rPr>
                        <a:t> Groeteman 5-3-1928/5-11-1942 </a:t>
                      </a:r>
                      <a:r>
                        <a:rPr lang="nl-NL" sz="800" kern="1200" baseline="0" dirty="0" smtClean="0">
                          <a:solidFill>
                            <a:srgbClr val="FF0000"/>
                          </a:solidFill>
                          <a:latin typeface="+mn-lt"/>
                          <a:ea typeface="+mn-ea"/>
                          <a:cs typeface="+mn-cs"/>
                        </a:rPr>
                        <a:t>Auschwitz</a:t>
                      </a:r>
                    </a:p>
                    <a:p>
                      <a:pPr marL="88900" indent="-88900">
                        <a:buFont typeface="Arial" pitchFamily="34" charset="0"/>
                        <a:buChar char="•"/>
                      </a:pPr>
                      <a:r>
                        <a:rPr lang="nl-NL" sz="800" kern="1200" baseline="0" dirty="0" smtClean="0">
                          <a:solidFill>
                            <a:schemeClr val="tx1"/>
                          </a:solidFill>
                          <a:latin typeface="+mn-lt"/>
                          <a:ea typeface="+mn-ea"/>
                          <a:cs typeface="+mn-cs"/>
                        </a:rPr>
                        <a:t>Maurits Groenteman 14-5-1930/5-11-1942 </a:t>
                      </a:r>
                      <a:r>
                        <a:rPr lang="nl-NL" sz="800" kern="1200" baseline="0" dirty="0" smtClean="0">
                          <a:solidFill>
                            <a:srgbClr val="FF0000"/>
                          </a:solidFill>
                          <a:latin typeface="+mn-lt"/>
                          <a:ea typeface="+mn-ea"/>
                          <a:cs typeface="+mn-cs"/>
                        </a:rPr>
                        <a:t>Auschwitz</a:t>
                      </a:r>
                    </a:p>
                    <a:p>
                      <a:pPr marL="88900" indent="-88900">
                        <a:buFont typeface="Arial" pitchFamily="34" charset="0"/>
                        <a:buNone/>
                      </a:pPr>
                      <a:r>
                        <a:rPr lang="nl-NL" sz="800" kern="1200" baseline="0" dirty="0" smtClean="0">
                          <a:solidFill>
                            <a:schemeClr val="tx1"/>
                          </a:solidFill>
                          <a:latin typeface="+mn-lt"/>
                          <a:ea typeface="+mn-ea"/>
                          <a:cs typeface="+mn-cs"/>
                        </a:rPr>
                        <a:t>Sientje Kops</a:t>
                      </a:r>
                    </a:p>
                    <a:p>
                      <a:pPr marL="88900" indent="-88900">
                        <a:buFont typeface="Arial" pitchFamily="34" charset="0"/>
                        <a:buChar char="•"/>
                      </a:pPr>
                      <a:r>
                        <a:rPr lang="nl-NL" sz="800" kern="1200" baseline="0" dirty="0" smtClean="0">
                          <a:solidFill>
                            <a:schemeClr val="tx1"/>
                          </a:solidFill>
                          <a:latin typeface="+mn-lt"/>
                          <a:ea typeface="+mn-ea"/>
                          <a:cs typeface="+mn-cs"/>
                        </a:rPr>
                        <a:t>Sara Vreeland 8-11-1925/21-5-1943 </a:t>
                      </a:r>
                      <a:r>
                        <a:rPr lang="nl-NL" sz="800" kern="1200" baseline="0" dirty="0" smtClean="0">
                          <a:solidFill>
                            <a:srgbClr val="FF0000"/>
                          </a:solidFill>
                          <a:latin typeface="+mn-lt"/>
                          <a:ea typeface="+mn-ea"/>
                          <a:cs typeface="+mn-cs"/>
                        </a:rPr>
                        <a:t>Sobibor</a:t>
                      </a:r>
                    </a:p>
                    <a:p>
                      <a:pPr marL="88900" indent="-88900">
                        <a:buFont typeface="Arial" pitchFamily="34" charset="0"/>
                        <a:buChar char="•"/>
                      </a:pPr>
                      <a:r>
                        <a:rPr lang="nl-NL" sz="800" kern="1200" baseline="0" dirty="0" smtClean="0">
                          <a:solidFill>
                            <a:schemeClr val="tx1"/>
                          </a:solidFill>
                          <a:latin typeface="+mn-lt"/>
                          <a:ea typeface="+mn-ea"/>
                          <a:cs typeface="+mn-cs"/>
                        </a:rPr>
                        <a:t>Anna Vreeland 28-12-1929/21-5-1943 </a:t>
                      </a:r>
                      <a:r>
                        <a:rPr lang="nl-NL" sz="800" kern="1200" baseline="0" dirty="0" smtClean="0">
                          <a:solidFill>
                            <a:srgbClr val="FF0000"/>
                          </a:solidFill>
                          <a:latin typeface="+mn-lt"/>
                          <a:ea typeface="+mn-ea"/>
                          <a:cs typeface="+mn-cs"/>
                        </a:rPr>
                        <a:t>Sobibor</a:t>
                      </a:r>
                      <a:endParaRPr lang="nl-NL" sz="800" kern="1200" baseline="0" dirty="0" smtClean="0">
                        <a:solidFill>
                          <a:schemeClr val="tx1"/>
                        </a:solidFill>
                        <a:latin typeface="+mn-lt"/>
                        <a:ea typeface="+mn-ea"/>
                        <a:cs typeface="+mn-cs"/>
                      </a:endParaRPr>
                    </a:p>
                    <a:p>
                      <a:pPr marL="88900" indent="-88900">
                        <a:buFont typeface="Arial" pitchFamily="34" charset="0"/>
                        <a:buNone/>
                      </a:pPr>
                      <a:r>
                        <a:rPr lang="nl-NL" sz="800" kern="1200" baseline="0" dirty="0" smtClean="0">
                          <a:solidFill>
                            <a:schemeClr val="tx1"/>
                          </a:solidFill>
                          <a:latin typeface="+mn-lt"/>
                          <a:ea typeface="+mn-ea"/>
                          <a:cs typeface="+mn-cs"/>
                        </a:rPr>
                        <a:t>Sara Groenteman</a:t>
                      </a:r>
                    </a:p>
                    <a:p>
                      <a:pPr marL="88900" indent="-88900">
                        <a:buFont typeface="Arial" pitchFamily="34" charset="0"/>
                        <a:buChar char="•"/>
                      </a:pPr>
                      <a:r>
                        <a:rPr lang="nl-NL" sz="800" kern="1200" baseline="0" dirty="0" smtClean="0">
                          <a:solidFill>
                            <a:schemeClr val="tx1"/>
                          </a:solidFill>
                          <a:latin typeface="+mn-lt"/>
                          <a:ea typeface="+mn-ea"/>
                          <a:cs typeface="+mn-cs"/>
                        </a:rPr>
                        <a:t>Jacques Croonenberg 24-3-1932/6-3-1944 </a:t>
                      </a:r>
                      <a:r>
                        <a:rPr lang="nl-NL" sz="800" kern="1200" baseline="0" dirty="0" smtClean="0">
                          <a:solidFill>
                            <a:srgbClr val="FF0000"/>
                          </a:solidFill>
                          <a:latin typeface="+mn-lt"/>
                          <a:ea typeface="+mn-ea"/>
                          <a:cs typeface="+mn-cs"/>
                        </a:rPr>
                        <a:t>Auschwitz</a:t>
                      </a:r>
                    </a:p>
                    <a:p>
                      <a:pPr marL="88900" indent="-88900">
                        <a:buFont typeface="Arial" pitchFamily="34" charset="0"/>
                        <a:buNone/>
                      </a:pPr>
                      <a:r>
                        <a:rPr lang="nl-NL" sz="800" kern="1200" baseline="0" dirty="0" smtClean="0">
                          <a:solidFill>
                            <a:schemeClr val="tx1"/>
                          </a:solidFill>
                          <a:latin typeface="+mn-lt"/>
                          <a:ea typeface="+mn-ea"/>
                          <a:cs typeface="+mn-cs"/>
                        </a:rPr>
                        <a:t>Wolf Groenteman</a:t>
                      </a:r>
                    </a:p>
                    <a:p>
                      <a:pPr marL="88900" indent="-88900">
                        <a:buFont typeface="Arial" pitchFamily="34" charset="0"/>
                        <a:buChar char="•"/>
                      </a:pPr>
                      <a:r>
                        <a:rPr lang="nl-NL" sz="800" kern="1200" baseline="0" dirty="0" smtClean="0">
                          <a:solidFill>
                            <a:schemeClr val="tx1"/>
                          </a:solidFill>
                          <a:latin typeface="+mn-lt"/>
                          <a:ea typeface="+mn-ea"/>
                          <a:cs typeface="+mn-cs"/>
                        </a:rPr>
                        <a:t>Benjamin Abraham Groenteman (van Roohil) </a:t>
                      </a:r>
                    </a:p>
                    <a:p>
                      <a:pPr marL="88900" indent="-88900">
                        <a:buFont typeface="Arial" pitchFamily="34" charset="0"/>
                        <a:buChar char="•"/>
                      </a:pPr>
                      <a:r>
                        <a:rPr lang="nl-NL" sz="800" kern="1200" baseline="0" dirty="0" smtClean="0">
                          <a:solidFill>
                            <a:schemeClr val="tx1"/>
                          </a:solidFill>
                          <a:latin typeface="+mn-lt"/>
                          <a:ea typeface="+mn-ea"/>
                          <a:cs typeface="+mn-cs"/>
                        </a:rPr>
                        <a:t>Lena Groenteman (van Roohil)</a:t>
                      </a:r>
                      <a:endParaRPr lang="nl-NL" sz="800" kern="1200" dirty="0" smtClean="0">
                        <a:solidFill>
                          <a:schemeClr val="tx1"/>
                        </a:solidFill>
                        <a:latin typeface="+mn-lt"/>
                        <a:ea typeface="+mn-ea"/>
                        <a:cs typeface="+mn-cs"/>
                      </a:endParaRPr>
                    </a:p>
                    <a:p>
                      <a:pPr marL="88900" indent="-88900">
                        <a:buFont typeface="Arial" pitchFamily="34" charset="0"/>
                        <a:buChar char="•"/>
                      </a:pPr>
                      <a:endParaRPr lang="nl-NL" sz="800" kern="1200" dirty="0" smtClean="0">
                        <a:solidFill>
                          <a:schemeClr val="tx1"/>
                        </a:solidFill>
                        <a:latin typeface="+mn-lt"/>
                        <a:ea typeface="+mn-ea"/>
                        <a:cs typeface="+mn-cs"/>
                      </a:endParaRPr>
                    </a:p>
                    <a:p>
                      <a:pPr marL="88900" indent="-88900">
                        <a:buFont typeface="Arial" pitchFamily="34" charset="0"/>
                        <a:buChar char="•"/>
                      </a:pPr>
                      <a:endParaRPr lang="nl-NL" sz="800" kern="1200" dirty="0" smtClean="0">
                        <a:solidFill>
                          <a:schemeClr val="tx1"/>
                        </a:solidFill>
                        <a:latin typeface="+mn-lt"/>
                        <a:ea typeface="+mn-ea"/>
                        <a:cs typeface="+mn-cs"/>
                      </a:endParaRPr>
                    </a:p>
                    <a:p>
                      <a:pPr marL="88900" indent="-88900">
                        <a:buFont typeface="Arial" pitchFamily="34" charset="0"/>
                        <a:buChar char="•"/>
                      </a:pPr>
                      <a:endParaRPr lang="nl-NL" sz="800" kern="1200" dirty="0" smtClean="0">
                        <a:solidFill>
                          <a:schemeClr val="tx1"/>
                        </a:solidFill>
                        <a:latin typeface="+mn-lt"/>
                        <a:ea typeface="+mn-ea"/>
                        <a:cs typeface="+mn-cs"/>
                      </a:endParaRPr>
                    </a:p>
                  </a:txBody>
                  <a:tcPr/>
                </a:tc>
                <a:tc>
                  <a:txBody>
                    <a:bodyPr/>
                    <a:lstStyle/>
                    <a:p>
                      <a:pPr marL="90488" indent="-90488">
                        <a:buFont typeface="Arial" pitchFamily="34" charset="0"/>
                        <a:buNone/>
                      </a:pPr>
                      <a:endParaRPr lang="nl-NL" sz="800" dirty="0"/>
                    </a:p>
                  </a:txBody>
                  <a:tcPr/>
                </a:tc>
                <a:tc>
                  <a:txBody>
                    <a:bodyPr/>
                    <a:lstStyle/>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txBody>
                  <a:tcPr/>
                </a:tc>
              </a:tr>
            </a:tbl>
          </a:graphicData>
        </a:graphic>
      </p:graphicFrame>
      <p:pic>
        <p:nvPicPr>
          <p:cNvPr id="12290" name="Picture 2" descr="https://s3.amazonaws.com/photos.geni.com/p13/fc/a9/a5/3e/5344484a1fe61ee9/david_kops_original.jpg"/>
          <p:cNvPicPr>
            <a:picLocks noChangeAspect="1" noChangeArrowheads="1"/>
          </p:cNvPicPr>
          <p:nvPr/>
        </p:nvPicPr>
        <p:blipFill>
          <a:blip r:embed="rId2" cstate="screen">
            <a:lum bright="1000" contrast="39000"/>
          </a:blip>
          <a:srcRect/>
          <a:stretch>
            <a:fillRect/>
          </a:stretch>
        </p:blipFill>
        <p:spPr bwMode="auto">
          <a:xfrm>
            <a:off x="206188" y="5079901"/>
            <a:ext cx="1015066" cy="1485626"/>
          </a:xfrm>
          <a:prstGeom prst="rect">
            <a:avLst/>
          </a:prstGeom>
          <a:noFill/>
        </p:spPr>
      </p:pic>
      <p:sp>
        <p:nvSpPr>
          <p:cNvPr id="10" name="Rechthoek 9"/>
          <p:cNvSpPr/>
          <p:nvPr/>
        </p:nvSpPr>
        <p:spPr>
          <a:xfrm>
            <a:off x="128861" y="6561871"/>
            <a:ext cx="2023311" cy="215444"/>
          </a:xfrm>
          <a:prstGeom prst="rect">
            <a:avLst/>
          </a:prstGeom>
        </p:spPr>
        <p:txBody>
          <a:bodyPr wrap="none">
            <a:spAutoFit/>
          </a:bodyPr>
          <a:lstStyle/>
          <a:p>
            <a:pPr marL="88900" indent="-88900"/>
            <a:r>
              <a:rPr lang="nl-NL" sz="800" dirty="0" smtClean="0"/>
              <a:t>David Kops 30-9-1915/28-2-1943 </a:t>
            </a:r>
            <a:r>
              <a:rPr lang="nl-NL" sz="800" dirty="0" err="1" smtClean="0">
                <a:solidFill>
                  <a:srgbClr val="FF0000"/>
                </a:solidFill>
              </a:rPr>
              <a:t>Auschwitz</a:t>
            </a:r>
            <a:r>
              <a:rPr lang="nl-NL" sz="800" dirty="0" smtClean="0">
                <a:solidFill>
                  <a:srgbClr val="FF0000"/>
                </a:solidFill>
              </a:rPr>
              <a:t>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 4"/>
          <p:cNvGraphicFramePr>
            <a:graphicFrameLocks noGrp="1"/>
          </p:cNvGraphicFramePr>
          <p:nvPr/>
        </p:nvGraphicFramePr>
        <p:xfrm>
          <a:off x="197224" y="76199"/>
          <a:ext cx="8800726" cy="6522892"/>
        </p:xfrm>
        <a:graphic>
          <a:graphicData uri="http://schemas.openxmlformats.org/drawingml/2006/table">
            <a:tbl>
              <a:tblPr firstRow="1" bandRow="1">
                <a:tableStyleId>{5940675A-B579-460E-94D1-54222C63F5DA}</a:tableStyleId>
              </a:tblPr>
              <a:tblGrid>
                <a:gridCol w="2312894"/>
                <a:gridCol w="2286000"/>
                <a:gridCol w="2115670"/>
                <a:gridCol w="2086162"/>
              </a:tblGrid>
              <a:tr h="327213">
                <a:tc>
                  <a:txBody>
                    <a:bodyPr/>
                    <a:lstStyle/>
                    <a:p>
                      <a:r>
                        <a:rPr lang="nl-NL" sz="800" dirty="0" smtClean="0"/>
                        <a:t>2 en 3</a:t>
                      </a:r>
                      <a:endParaRPr lang="nl-NL" sz="800" dirty="0" smtClean="0">
                        <a:solidFill>
                          <a:srgbClr val="FF0000"/>
                        </a:solidFill>
                      </a:endParaRPr>
                    </a:p>
                    <a:p>
                      <a:r>
                        <a:rPr lang="nl-NL" sz="800" dirty="0" err="1" smtClean="0"/>
                        <a:t>Harton</a:t>
                      </a:r>
                      <a:r>
                        <a:rPr lang="nl-NL" sz="800" dirty="0" smtClean="0"/>
                        <a:t> </a:t>
                      </a:r>
                      <a:r>
                        <a:rPr lang="nl-NL" sz="800" baseline="0" dirty="0" smtClean="0"/>
                        <a:t>Simon Korper x Naatje Samuel Santen</a:t>
                      </a:r>
                      <a:endParaRPr lang="nl-NL" sz="800" dirty="0"/>
                    </a:p>
                  </a:txBody>
                  <a:tcPr/>
                </a:tc>
                <a:tc>
                  <a:txBody>
                    <a:bodyPr/>
                    <a:lstStyle/>
                    <a:p>
                      <a:r>
                        <a:rPr lang="nl-NL" sz="800" dirty="0" smtClean="0"/>
                        <a:t>3 en 4 </a:t>
                      </a:r>
                      <a:endParaRPr lang="nl-NL" sz="800" dirty="0"/>
                    </a:p>
                  </a:txBody>
                  <a:tcPr/>
                </a:tc>
                <a:tc>
                  <a:txBody>
                    <a:bodyPr/>
                    <a:lstStyle/>
                    <a:p>
                      <a:r>
                        <a:rPr lang="nl-NL" sz="800" dirty="0" smtClean="0"/>
                        <a:t>4 en 5</a:t>
                      </a:r>
                      <a:endParaRPr lang="nl-NL" sz="800" dirty="0"/>
                    </a:p>
                  </a:txBody>
                  <a:tcPr/>
                </a:tc>
                <a:tc>
                  <a:txBody>
                    <a:bodyPr/>
                    <a:lstStyle/>
                    <a:p>
                      <a:r>
                        <a:rPr lang="nl-NL" sz="800" dirty="0" smtClean="0"/>
                        <a:t>7 en 8</a:t>
                      </a:r>
                      <a:endParaRPr lang="nl-NL" sz="800" dirty="0"/>
                    </a:p>
                  </a:txBody>
                  <a:tcPr/>
                </a:tc>
              </a:tr>
              <a:tr h="6187612">
                <a:tc>
                  <a:txBody>
                    <a:bodyPr/>
                    <a:lstStyle/>
                    <a:p>
                      <a:r>
                        <a:rPr lang="nl-NL" sz="800" b="1" dirty="0" smtClean="0"/>
                        <a:t>Grietje Hartog 02-09-1820/06-09-1821 (1 </a:t>
                      </a:r>
                      <a:r>
                        <a:rPr lang="nl-NL" sz="800" b="1" dirty="0" err="1" smtClean="0"/>
                        <a:t>jr</a:t>
                      </a:r>
                      <a:r>
                        <a:rPr lang="nl-NL" sz="800" b="1" dirty="0" smtClean="0"/>
                        <a:t>)</a:t>
                      </a:r>
                    </a:p>
                    <a:p>
                      <a:r>
                        <a:rPr lang="nl-NL" sz="800" b="1" dirty="0" err="1" smtClean="0"/>
                        <a:t>Fijtje</a:t>
                      </a:r>
                      <a:r>
                        <a:rPr lang="nl-NL" sz="800" b="1" dirty="0" smtClean="0"/>
                        <a:t> Hartog </a:t>
                      </a:r>
                      <a:r>
                        <a:rPr lang="nl-NL" sz="800" b="1" kern="1200" dirty="0" smtClean="0">
                          <a:solidFill>
                            <a:schemeClr val="tx1"/>
                          </a:solidFill>
                          <a:latin typeface="+mn-lt"/>
                          <a:ea typeface="+mn-ea"/>
                          <a:cs typeface="+mn-cs"/>
                        </a:rPr>
                        <a:t>22-11-1830/</a:t>
                      </a:r>
                      <a:r>
                        <a:rPr lang="nl-NL" sz="800" b="1" kern="1200" dirty="0" err="1" smtClean="0">
                          <a:solidFill>
                            <a:schemeClr val="tx1"/>
                          </a:solidFill>
                          <a:latin typeface="+mn-lt"/>
                          <a:ea typeface="+mn-ea"/>
                          <a:cs typeface="+mn-cs"/>
                        </a:rPr>
                        <a:t>xx</a:t>
                      </a:r>
                      <a:endParaRPr lang="nl-NL" sz="800" b="1" kern="1200" dirty="0" smtClean="0">
                        <a:solidFill>
                          <a:schemeClr val="tx1"/>
                        </a:solidFill>
                        <a:latin typeface="+mn-lt"/>
                        <a:ea typeface="+mn-ea"/>
                        <a:cs typeface="+mn-cs"/>
                      </a:endParaRPr>
                    </a:p>
                    <a:p>
                      <a:pPr marL="88900" indent="-88900">
                        <a:buFont typeface="Arial" pitchFamily="34" charset="0"/>
                        <a:buChar char="•"/>
                      </a:pPr>
                      <a:r>
                        <a:rPr lang="nl-NL" sz="800" dirty="0" smtClean="0">
                          <a:solidFill>
                            <a:schemeClr val="tx1"/>
                          </a:solidFill>
                        </a:rPr>
                        <a:t>11</a:t>
                      </a:r>
                      <a:r>
                        <a:rPr lang="nl-NL" sz="800" baseline="0" dirty="0" smtClean="0">
                          <a:solidFill>
                            <a:schemeClr val="tx1"/>
                          </a:solidFill>
                        </a:rPr>
                        <a:t> kinderen (zie Abraham Simon Korper)</a:t>
                      </a:r>
                      <a:endParaRPr lang="nl-NL" sz="800" dirty="0" smtClean="0">
                        <a:solidFill>
                          <a:schemeClr val="tx1"/>
                        </a:solidFill>
                      </a:endParaRPr>
                    </a:p>
                    <a:p>
                      <a:pPr marL="88900" indent="-88900">
                        <a:buFont typeface="Arial" pitchFamily="34" charset="0"/>
                        <a:buChar char="•"/>
                      </a:pPr>
                      <a:endParaRPr lang="nl-NL" sz="800" dirty="0" smtClean="0">
                        <a:solidFill>
                          <a:schemeClr val="tx1"/>
                        </a:solidFill>
                      </a:endParaRPr>
                    </a:p>
                  </a:txBody>
                  <a:tcPr/>
                </a:tc>
                <a:tc>
                  <a:txBody>
                    <a:bodyPr/>
                    <a:lstStyle/>
                    <a:p>
                      <a:pPr marL="88900" indent="-88900">
                        <a:buFont typeface="Arial" pitchFamily="34" charset="0"/>
                        <a:buNone/>
                      </a:pPr>
                      <a:r>
                        <a:rPr lang="nl-NL" sz="800" kern="1200" dirty="0" smtClean="0">
                          <a:solidFill>
                            <a:schemeClr val="tx1"/>
                          </a:solidFill>
                          <a:latin typeface="+mn-lt"/>
                          <a:ea typeface="+mn-ea"/>
                          <a:cs typeface="+mn-cs"/>
                        </a:rPr>
                        <a:t>11 kinderen  </a:t>
                      </a:r>
                      <a:r>
                        <a:rPr lang="nl-NL" sz="800" kern="1200" dirty="0" err="1" smtClean="0">
                          <a:solidFill>
                            <a:schemeClr val="tx1"/>
                          </a:solidFill>
                          <a:latin typeface="+mn-lt"/>
                          <a:ea typeface="+mn-ea"/>
                          <a:cs typeface="+mn-cs"/>
                        </a:rPr>
                        <a:t>Fijtje</a:t>
                      </a:r>
                      <a:r>
                        <a:rPr lang="nl-NL" sz="800" kern="1200" dirty="0" smtClean="0">
                          <a:solidFill>
                            <a:schemeClr val="tx1"/>
                          </a:solidFill>
                          <a:latin typeface="+mn-lt"/>
                          <a:ea typeface="+mn-ea"/>
                          <a:cs typeface="+mn-cs"/>
                        </a:rPr>
                        <a:t> (zie </a:t>
                      </a:r>
                      <a:r>
                        <a:rPr lang="nl-NL" sz="800" baseline="0" dirty="0" smtClean="0">
                          <a:solidFill>
                            <a:schemeClr val="tx1"/>
                          </a:solidFill>
                        </a:rPr>
                        <a:t>Abraham Simon Korper)</a:t>
                      </a:r>
                      <a:endParaRPr lang="nl-NL" sz="800" kern="1200" dirty="0" smtClean="0">
                        <a:solidFill>
                          <a:schemeClr val="tx1"/>
                        </a:solidFill>
                        <a:latin typeface="+mn-lt"/>
                        <a:ea typeface="+mn-ea"/>
                        <a:cs typeface="+mn-cs"/>
                      </a:endParaRPr>
                    </a:p>
                    <a:p>
                      <a:pPr marL="88900" indent="-88900">
                        <a:buFont typeface="Arial" pitchFamily="34" charset="0"/>
                        <a:buNone/>
                      </a:pPr>
                      <a:endParaRPr lang="nl-NL" sz="800" kern="1200" dirty="0" smtClean="0">
                        <a:solidFill>
                          <a:schemeClr val="tx1"/>
                        </a:solidFill>
                        <a:latin typeface="+mn-lt"/>
                        <a:ea typeface="+mn-ea"/>
                        <a:cs typeface="+mn-cs"/>
                      </a:endParaRPr>
                    </a:p>
                    <a:p>
                      <a:pPr marL="88900" indent="-88900">
                        <a:buFont typeface="Arial" pitchFamily="34" charset="0"/>
                        <a:buNone/>
                      </a:pPr>
                      <a:endParaRPr lang="nl-NL" sz="800" kern="1200" dirty="0" smtClean="0">
                        <a:solidFill>
                          <a:schemeClr val="tx1"/>
                        </a:solidFill>
                        <a:latin typeface="+mn-lt"/>
                        <a:ea typeface="+mn-ea"/>
                        <a:cs typeface="+mn-cs"/>
                      </a:endParaRPr>
                    </a:p>
                    <a:p>
                      <a:pPr marL="88900" indent="-88900">
                        <a:buFont typeface="Arial" pitchFamily="34" charset="0"/>
                        <a:buNone/>
                      </a:pPr>
                      <a:endParaRPr lang="nl-NL" sz="800" kern="1200" dirty="0" smtClean="0">
                        <a:solidFill>
                          <a:schemeClr val="tx1"/>
                        </a:solidFill>
                        <a:latin typeface="+mn-lt"/>
                        <a:ea typeface="+mn-ea"/>
                        <a:cs typeface="+mn-cs"/>
                      </a:endParaRPr>
                    </a:p>
                    <a:p>
                      <a:pPr marL="88900" indent="-88900">
                        <a:buFont typeface="Arial" pitchFamily="34" charset="0"/>
                        <a:buChar char="•"/>
                      </a:pPr>
                      <a:endParaRPr lang="nl-NL" sz="800" kern="1200" dirty="0" smtClean="0">
                        <a:solidFill>
                          <a:schemeClr val="tx1"/>
                        </a:solidFill>
                        <a:latin typeface="+mn-lt"/>
                        <a:ea typeface="+mn-ea"/>
                        <a:cs typeface="+mn-cs"/>
                      </a:endParaRPr>
                    </a:p>
                  </a:txBody>
                  <a:tcPr/>
                </a:tc>
                <a:tc>
                  <a:txBody>
                    <a:bodyPr/>
                    <a:lstStyle/>
                    <a:p>
                      <a:pPr marL="88900" indent="-88900">
                        <a:buFont typeface="Arial" pitchFamily="34" charset="0"/>
                        <a:buChar char="•"/>
                      </a:pPr>
                      <a:endParaRPr lang="nl-NL" sz="800" kern="1200" dirty="0" smtClean="0">
                        <a:solidFill>
                          <a:schemeClr val="tx1"/>
                        </a:solidFill>
                        <a:latin typeface="+mn-lt"/>
                        <a:ea typeface="+mn-ea"/>
                        <a:cs typeface="+mn-cs"/>
                      </a:endParaRPr>
                    </a:p>
                    <a:p>
                      <a:pPr marL="88900" indent="-88900">
                        <a:buFont typeface="Arial" pitchFamily="34" charset="0"/>
                        <a:buChar char="•"/>
                      </a:pPr>
                      <a:endParaRPr lang="nl-NL" sz="800" kern="1200" dirty="0" smtClean="0">
                        <a:solidFill>
                          <a:schemeClr val="tx1"/>
                        </a:solidFill>
                        <a:latin typeface="+mn-lt"/>
                        <a:ea typeface="+mn-ea"/>
                        <a:cs typeface="+mn-cs"/>
                      </a:endParaRPr>
                    </a:p>
                    <a:p>
                      <a:pPr marL="88900" indent="-88900">
                        <a:buFont typeface="Arial" pitchFamily="34" charset="0"/>
                        <a:buChar char="•"/>
                      </a:pPr>
                      <a:endParaRPr lang="nl-NL" sz="800" kern="1200" dirty="0" smtClean="0">
                        <a:solidFill>
                          <a:schemeClr val="tx1"/>
                        </a:solidFill>
                        <a:latin typeface="+mn-lt"/>
                        <a:ea typeface="+mn-ea"/>
                        <a:cs typeface="+mn-cs"/>
                      </a:endParaRPr>
                    </a:p>
                    <a:p>
                      <a:pPr marL="88900" indent="-88900">
                        <a:buFont typeface="Arial" pitchFamily="34" charset="0"/>
                        <a:buChar char="•"/>
                      </a:pPr>
                      <a:endParaRPr lang="nl-NL" sz="800" kern="1200" dirty="0" smtClean="0">
                        <a:solidFill>
                          <a:schemeClr val="tx1"/>
                        </a:solidFill>
                        <a:latin typeface="+mn-lt"/>
                        <a:ea typeface="+mn-ea"/>
                        <a:cs typeface="+mn-cs"/>
                      </a:endParaRPr>
                    </a:p>
                    <a:p>
                      <a:pPr marL="88900" indent="-88900">
                        <a:buFont typeface="Arial" pitchFamily="34" charset="0"/>
                        <a:buChar char="•"/>
                      </a:pPr>
                      <a:endParaRPr lang="nl-NL" sz="800" kern="1200" dirty="0" smtClean="0">
                        <a:solidFill>
                          <a:schemeClr val="tx1"/>
                        </a:solidFill>
                        <a:latin typeface="+mn-lt"/>
                        <a:ea typeface="+mn-ea"/>
                        <a:cs typeface="+mn-cs"/>
                      </a:endParaRPr>
                    </a:p>
                    <a:p>
                      <a:pPr marL="88900" indent="-88900">
                        <a:buFont typeface="Arial" pitchFamily="34" charset="0"/>
                        <a:buChar char="•"/>
                      </a:pPr>
                      <a:endParaRPr lang="nl-NL" sz="800" kern="1200" dirty="0" smtClean="0">
                        <a:solidFill>
                          <a:schemeClr val="tx1"/>
                        </a:solidFill>
                        <a:latin typeface="+mn-lt"/>
                        <a:ea typeface="+mn-ea"/>
                        <a:cs typeface="+mn-cs"/>
                      </a:endParaRPr>
                    </a:p>
                    <a:p>
                      <a:pPr marL="90488" indent="-90488">
                        <a:buFont typeface="Arial" pitchFamily="34" charset="0"/>
                        <a:buNone/>
                      </a:pPr>
                      <a:endParaRPr lang="nl-NL" sz="800" dirty="0"/>
                    </a:p>
                  </a:txBody>
                  <a:tcPr/>
                </a:tc>
                <a:tc>
                  <a:txBody>
                    <a:bodyPr/>
                    <a:lstStyle/>
                    <a:p>
                      <a:pPr marL="90488" indent="-90488">
                        <a:buFont typeface="Arial" pitchFamily="34" charset="0"/>
                        <a:buNone/>
                      </a:pPr>
                      <a:endParaRPr lang="nl-NL" sz="800" baseline="0" dirty="0" smtClean="0"/>
                    </a:p>
                    <a:p>
                      <a:pPr marL="90488" marR="0" indent="-90488" algn="l" defTabSz="914400" rtl="0" eaLnBrk="1" fontAlgn="auto" latinLnBrk="0" hangingPunct="1">
                        <a:lnSpc>
                          <a:spcPct val="100000"/>
                        </a:lnSpc>
                        <a:spcBef>
                          <a:spcPts val="0"/>
                        </a:spcBef>
                        <a:spcAft>
                          <a:spcPts val="0"/>
                        </a:spcAft>
                        <a:buClrTx/>
                        <a:buSzTx/>
                        <a:buFont typeface="Arial" pitchFamily="34" charset="0"/>
                        <a:buNone/>
                        <a:tabLst/>
                        <a:defRPr/>
                      </a:pPr>
                      <a:endParaRPr lang="nl-NL" sz="800" kern="1200" baseline="0" dirty="0" smtClean="0">
                        <a:solidFill>
                          <a:schemeClr val="tx1"/>
                        </a:solidFill>
                        <a:latin typeface="+mn-lt"/>
                        <a:ea typeface="+mn-ea"/>
                        <a:cs typeface="+mn-cs"/>
                      </a:endParaRPr>
                    </a:p>
                    <a:p>
                      <a:pPr marL="90488" marR="0" indent="-90488" algn="l" defTabSz="914400" rtl="0" eaLnBrk="1" fontAlgn="auto" latinLnBrk="0" hangingPunct="1">
                        <a:lnSpc>
                          <a:spcPct val="100000"/>
                        </a:lnSpc>
                        <a:spcBef>
                          <a:spcPts val="0"/>
                        </a:spcBef>
                        <a:spcAft>
                          <a:spcPts val="0"/>
                        </a:spcAft>
                        <a:buClrTx/>
                        <a:buSzTx/>
                        <a:buFont typeface="Arial" pitchFamily="34" charset="0"/>
                        <a:buNone/>
                        <a:tabLst/>
                        <a:defRPr/>
                      </a:pPr>
                      <a:endParaRPr lang="nl-NL" sz="800" kern="1200" baseline="0" dirty="0" smtClean="0">
                        <a:solidFill>
                          <a:schemeClr val="tx1"/>
                        </a:solidFill>
                        <a:latin typeface="+mn-lt"/>
                        <a:ea typeface="+mn-ea"/>
                        <a:cs typeface="+mn-cs"/>
                      </a:endParaRPr>
                    </a:p>
                    <a:p>
                      <a:pPr marL="90488" marR="0" indent="-90488" algn="l" defTabSz="914400" rtl="0" eaLnBrk="1" fontAlgn="auto" latinLnBrk="0" hangingPunct="1">
                        <a:lnSpc>
                          <a:spcPct val="100000"/>
                        </a:lnSpc>
                        <a:spcBef>
                          <a:spcPts val="0"/>
                        </a:spcBef>
                        <a:spcAft>
                          <a:spcPts val="0"/>
                        </a:spcAft>
                        <a:buClrTx/>
                        <a:buSzTx/>
                        <a:buFont typeface="Arial" pitchFamily="34" charset="0"/>
                        <a:buNone/>
                        <a:tabLst/>
                        <a:defRPr/>
                      </a:pPr>
                      <a:endParaRPr lang="nl-NL" sz="800" kern="1200" baseline="0" dirty="0" smtClean="0">
                        <a:solidFill>
                          <a:schemeClr val="tx1"/>
                        </a:solidFill>
                        <a:latin typeface="+mn-lt"/>
                        <a:ea typeface="+mn-ea"/>
                        <a:cs typeface="+mn-cs"/>
                      </a:endParaRPr>
                    </a:p>
                    <a:p>
                      <a:pPr marL="90488" marR="0" indent="-90488" algn="l" defTabSz="914400" rtl="0" eaLnBrk="1" fontAlgn="auto" latinLnBrk="0" hangingPunct="1">
                        <a:lnSpc>
                          <a:spcPct val="100000"/>
                        </a:lnSpc>
                        <a:spcBef>
                          <a:spcPts val="0"/>
                        </a:spcBef>
                        <a:spcAft>
                          <a:spcPts val="0"/>
                        </a:spcAft>
                        <a:buClrTx/>
                        <a:buSzTx/>
                        <a:buFont typeface="Arial" pitchFamily="34" charset="0"/>
                        <a:buNone/>
                        <a:tabLst/>
                        <a:defRPr/>
                      </a:pPr>
                      <a:endParaRPr lang="nl-NL" sz="800" kern="1200" baseline="0" dirty="0" smtClean="0">
                        <a:solidFill>
                          <a:schemeClr val="tx1"/>
                        </a:solidFill>
                        <a:latin typeface="+mn-lt"/>
                        <a:ea typeface="+mn-ea"/>
                        <a:cs typeface="+mn-cs"/>
                      </a:endParaRPr>
                    </a:p>
                    <a:p>
                      <a:pPr marL="90488" marR="0" indent="-90488" algn="l" defTabSz="914400" rtl="0" eaLnBrk="1" fontAlgn="auto" latinLnBrk="0" hangingPunct="1">
                        <a:lnSpc>
                          <a:spcPct val="100000"/>
                        </a:lnSpc>
                        <a:spcBef>
                          <a:spcPts val="0"/>
                        </a:spcBef>
                        <a:spcAft>
                          <a:spcPts val="0"/>
                        </a:spcAft>
                        <a:buClrTx/>
                        <a:buSzTx/>
                        <a:buFont typeface="Arial" pitchFamily="34" charset="0"/>
                        <a:buNone/>
                        <a:tabLst/>
                        <a:defRPr/>
                      </a:pPr>
                      <a:endParaRPr lang="nl-NL" sz="800" kern="1200" baseline="0" dirty="0" smtClean="0">
                        <a:solidFill>
                          <a:schemeClr val="tx1"/>
                        </a:solidFill>
                        <a:latin typeface="+mn-lt"/>
                        <a:ea typeface="+mn-ea"/>
                        <a:cs typeface="+mn-cs"/>
                      </a:endParaRPr>
                    </a:p>
                    <a:p>
                      <a:pPr marL="90488" marR="0" indent="-90488" algn="l" defTabSz="914400" rtl="0" eaLnBrk="1" fontAlgn="auto" latinLnBrk="0" hangingPunct="1">
                        <a:lnSpc>
                          <a:spcPct val="100000"/>
                        </a:lnSpc>
                        <a:spcBef>
                          <a:spcPts val="0"/>
                        </a:spcBef>
                        <a:spcAft>
                          <a:spcPts val="0"/>
                        </a:spcAft>
                        <a:buClrTx/>
                        <a:buSzTx/>
                        <a:buFont typeface="Arial" pitchFamily="34" charset="0"/>
                        <a:buNone/>
                        <a:tabLst/>
                        <a:defRPr/>
                      </a:pPr>
                      <a:endParaRPr lang="nl-NL" sz="800" kern="1200" baseline="0" dirty="0" smtClean="0">
                        <a:solidFill>
                          <a:schemeClr val="tx1"/>
                        </a:solidFill>
                        <a:latin typeface="+mn-lt"/>
                        <a:ea typeface="+mn-ea"/>
                        <a:cs typeface="+mn-cs"/>
                      </a:endParaRPr>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txBody>
                  <a:tcPr/>
                </a:tc>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 4"/>
          <p:cNvGraphicFramePr>
            <a:graphicFrameLocks noGrp="1"/>
          </p:cNvGraphicFramePr>
          <p:nvPr/>
        </p:nvGraphicFramePr>
        <p:xfrm>
          <a:off x="197224" y="76199"/>
          <a:ext cx="8800726" cy="7863840"/>
        </p:xfrm>
        <a:graphic>
          <a:graphicData uri="http://schemas.openxmlformats.org/drawingml/2006/table">
            <a:tbl>
              <a:tblPr firstRow="1" bandRow="1">
                <a:tableStyleId>{5940675A-B579-460E-94D1-54222C63F5DA}</a:tableStyleId>
              </a:tblPr>
              <a:tblGrid>
                <a:gridCol w="2357717"/>
                <a:gridCol w="2017059"/>
                <a:gridCol w="2133600"/>
                <a:gridCol w="2292350"/>
              </a:tblGrid>
              <a:tr h="327213">
                <a:tc>
                  <a:txBody>
                    <a:bodyPr/>
                    <a:lstStyle/>
                    <a:p>
                      <a:r>
                        <a:rPr lang="nl-NL" sz="800" dirty="0" smtClean="0"/>
                        <a:t>2 en 3</a:t>
                      </a:r>
                      <a:endParaRPr lang="nl-NL" sz="800" dirty="0" smtClean="0">
                        <a:solidFill>
                          <a:srgbClr val="FF0000"/>
                        </a:solidFill>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None/>
                        <a:tabLst/>
                        <a:defRPr/>
                      </a:pPr>
                      <a:r>
                        <a:rPr lang="nl-NL" sz="800" dirty="0" smtClean="0"/>
                        <a:t>Hartog </a:t>
                      </a:r>
                      <a:r>
                        <a:rPr lang="nl-NL" sz="800" baseline="0" dirty="0" smtClean="0"/>
                        <a:t>Simon Korper x </a:t>
                      </a:r>
                      <a:r>
                        <a:rPr lang="nl-NL" sz="800" baseline="0" dirty="0" err="1" smtClean="0"/>
                        <a:t>Leentje</a:t>
                      </a:r>
                      <a:r>
                        <a:rPr lang="nl-NL" sz="800" baseline="0" dirty="0" smtClean="0"/>
                        <a:t> Hartog Broekwasser</a:t>
                      </a:r>
                    </a:p>
                    <a:p>
                      <a:pPr marL="88900" marR="0" indent="-88900" algn="l" defTabSz="914400" rtl="0" eaLnBrk="1" fontAlgn="auto" latinLnBrk="0" hangingPunct="1">
                        <a:lnSpc>
                          <a:spcPct val="100000"/>
                        </a:lnSpc>
                        <a:spcBef>
                          <a:spcPts val="0"/>
                        </a:spcBef>
                        <a:spcAft>
                          <a:spcPts val="0"/>
                        </a:spcAft>
                        <a:buClrTx/>
                        <a:buSzTx/>
                        <a:buFont typeface="Arial" pitchFamily="34" charset="0"/>
                        <a:buNone/>
                        <a:tabLst/>
                        <a:defRPr/>
                      </a:pPr>
                      <a:r>
                        <a:rPr lang="nl-NL" sz="800" baseline="0" dirty="0" smtClean="0"/>
                        <a:t>112/</a:t>
                      </a:r>
                      <a:r>
                        <a:rPr lang="nl-NL" sz="800" baseline="0" dirty="0" smtClean="0">
                          <a:solidFill>
                            <a:srgbClr val="FF0000"/>
                          </a:solidFill>
                        </a:rPr>
                        <a:t>70 </a:t>
                      </a:r>
                      <a:r>
                        <a:rPr lang="nl-NL" sz="800" baseline="0" dirty="0" smtClean="0">
                          <a:solidFill>
                            <a:srgbClr val="0070C0"/>
                          </a:solidFill>
                        </a:rPr>
                        <a:t>4</a:t>
                      </a:r>
                    </a:p>
                  </a:txBody>
                  <a:tcPr>
                    <a:solidFill>
                      <a:schemeClr val="accent3">
                        <a:lumMod val="60000"/>
                        <a:lumOff val="40000"/>
                      </a:schemeClr>
                    </a:solidFill>
                  </a:tcPr>
                </a:tc>
                <a:tc>
                  <a:txBody>
                    <a:bodyPr/>
                    <a:lstStyle/>
                    <a:p>
                      <a:r>
                        <a:rPr lang="nl-NL" sz="800" dirty="0" smtClean="0"/>
                        <a:t>3 en 4 </a:t>
                      </a:r>
                      <a:endParaRPr lang="nl-NL" sz="800" dirty="0"/>
                    </a:p>
                  </a:txBody>
                  <a:tcPr>
                    <a:solidFill>
                      <a:schemeClr val="accent3">
                        <a:lumMod val="60000"/>
                        <a:lumOff val="40000"/>
                      </a:schemeClr>
                    </a:solidFill>
                  </a:tcPr>
                </a:tc>
                <a:tc>
                  <a:txBody>
                    <a:bodyPr/>
                    <a:lstStyle/>
                    <a:p>
                      <a:r>
                        <a:rPr lang="nl-NL" sz="800" dirty="0" smtClean="0"/>
                        <a:t>4 en 5</a:t>
                      </a:r>
                      <a:endParaRPr lang="nl-NL" sz="800" dirty="0"/>
                    </a:p>
                  </a:txBody>
                  <a:tcPr>
                    <a:solidFill>
                      <a:schemeClr val="accent3">
                        <a:lumMod val="60000"/>
                        <a:lumOff val="40000"/>
                      </a:schemeClr>
                    </a:solidFill>
                  </a:tcPr>
                </a:tc>
                <a:tc>
                  <a:txBody>
                    <a:bodyPr/>
                    <a:lstStyle/>
                    <a:p>
                      <a:r>
                        <a:rPr lang="nl-NL" sz="800" dirty="0" smtClean="0"/>
                        <a:t>5 en 6</a:t>
                      </a:r>
                      <a:endParaRPr lang="nl-NL" sz="800" dirty="0"/>
                    </a:p>
                  </a:txBody>
                  <a:tcPr>
                    <a:solidFill>
                      <a:schemeClr val="accent3">
                        <a:lumMod val="60000"/>
                        <a:lumOff val="40000"/>
                      </a:schemeClr>
                    </a:solidFill>
                  </a:tcPr>
                </a:tc>
              </a:tr>
              <a:tr h="6187612">
                <a:tc>
                  <a:txBody>
                    <a:bodyPr/>
                    <a:lstStyle/>
                    <a:p>
                      <a:pPr marL="88900" marR="0" indent="-88900" algn="l" defTabSz="914400" rtl="0" eaLnBrk="1" fontAlgn="auto" latinLnBrk="0" hangingPunct="1">
                        <a:lnSpc>
                          <a:spcPct val="100000"/>
                        </a:lnSpc>
                        <a:spcBef>
                          <a:spcPts val="0"/>
                        </a:spcBef>
                        <a:spcAft>
                          <a:spcPts val="0"/>
                        </a:spcAft>
                        <a:buClrTx/>
                        <a:buSzTx/>
                        <a:buFont typeface="Arial" pitchFamily="34" charset="0"/>
                        <a:buNone/>
                        <a:tabLst/>
                        <a:defRPr/>
                      </a:pPr>
                      <a:r>
                        <a:rPr lang="nl-NL" sz="800" baseline="0" dirty="0" smtClean="0"/>
                        <a:t>Grietje Hartog 02-09-1829/06-09-1821 (0,5jr)</a:t>
                      </a:r>
                    </a:p>
                    <a:p>
                      <a:pPr marL="88900" marR="0" indent="-88900" algn="l" defTabSz="914400" rtl="0" eaLnBrk="1" fontAlgn="auto" latinLnBrk="0" hangingPunct="1">
                        <a:lnSpc>
                          <a:spcPct val="100000"/>
                        </a:lnSpc>
                        <a:spcBef>
                          <a:spcPts val="0"/>
                        </a:spcBef>
                        <a:spcAft>
                          <a:spcPts val="0"/>
                        </a:spcAft>
                        <a:buClrTx/>
                        <a:buSzTx/>
                        <a:buFont typeface="Arial" pitchFamily="34" charset="0"/>
                        <a:buNone/>
                        <a:tabLst/>
                        <a:defRPr/>
                      </a:pPr>
                      <a:r>
                        <a:rPr lang="nl-NL" sz="800" baseline="0" dirty="0" smtClean="0"/>
                        <a:t>Simon Hartog 13-03-1835/30-08-1866</a:t>
                      </a:r>
                    </a:p>
                    <a:p>
                      <a:pPr marL="88900" marR="0" indent="-88900" algn="l" defTabSz="914400" rtl="0" eaLnBrk="1" fontAlgn="auto" latinLnBrk="0" hangingPunct="1">
                        <a:lnSpc>
                          <a:spcPct val="100000"/>
                        </a:lnSpc>
                        <a:spcBef>
                          <a:spcPts val="0"/>
                        </a:spcBef>
                        <a:spcAft>
                          <a:spcPts val="0"/>
                        </a:spcAft>
                        <a:buClrTx/>
                        <a:buSzTx/>
                        <a:buFont typeface="Arial" pitchFamily="34" charset="0"/>
                        <a:buNone/>
                        <a:tabLst/>
                        <a:defRPr/>
                      </a:pPr>
                      <a:r>
                        <a:rPr lang="nl-NL" sz="800" baseline="0" dirty="0" err="1" smtClean="0"/>
                        <a:t>Sientje</a:t>
                      </a:r>
                      <a:r>
                        <a:rPr lang="nl-NL" sz="800" baseline="0" dirty="0" smtClean="0"/>
                        <a:t> Hartog 09-06-1837/&gt; 1879</a:t>
                      </a:r>
                    </a:p>
                    <a:p>
                      <a:pPr marL="88900" marR="0" indent="-88900" algn="l" defTabSz="914400" rtl="0" eaLnBrk="1" fontAlgn="auto" latinLnBrk="0" hangingPunct="1">
                        <a:lnSpc>
                          <a:spcPct val="100000"/>
                        </a:lnSpc>
                        <a:spcBef>
                          <a:spcPts val="0"/>
                        </a:spcBef>
                        <a:spcAft>
                          <a:spcPts val="0"/>
                        </a:spcAft>
                        <a:buClrTx/>
                        <a:buSzTx/>
                        <a:buFont typeface="Arial" pitchFamily="34" charset="0"/>
                        <a:buNone/>
                        <a:tabLst/>
                        <a:defRPr/>
                      </a:pPr>
                      <a:r>
                        <a:rPr lang="nl-NL" sz="800" baseline="0" dirty="0" smtClean="0"/>
                        <a:t>Gerrit Simon 18-5-1839/..</a:t>
                      </a:r>
                    </a:p>
                    <a:p>
                      <a:pPr marL="88900" marR="0" indent="-88900" algn="l" defTabSz="914400" rtl="0" eaLnBrk="1" fontAlgn="auto" latinLnBrk="0" hangingPunct="1">
                        <a:lnSpc>
                          <a:spcPct val="100000"/>
                        </a:lnSpc>
                        <a:spcBef>
                          <a:spcPts val="0"/>
                        </a:spcBef>
                        <a:spcAft>
                          <a:spcPts val="0"/>
                        </a:spcAft>
                        <a:buClrTx/>
                        <a:buSzTx/>
                        <a:buFont typeface="Arial" pitchFamily="34" charset="0"/>
                        <a:buNone/>
                        <a:tabLst/>
                        <a:defRPr/>
                      </a:pPr>
                      <a:r>
                        <a:rPr lang="nl-NL" sz="800" baseline="0" dirty="0" smtClean="0"/>
                        <a:t>Valk Hartog 22-11-1843/..</a:t>
                      </a:r>
                      <a:endParaRPr lang="nl-NL" sz="800" dirty="0" smtClean="0"/>
                    </a:p>
                    <a:p>
                      <a:pPr marL="88900" indent="-88900">
                        <a:buFont typeface="Arial" pitchFamily="34" charset="0"/>
                        <a:buNone/>
                      </a:pPr>
                      <a:endParaRPr lang="nl-NL" sz="800" dirty="0" smtClean="0">
                        <a:solidFill>
                          <a:schemeClr val="tx1"/>
                        </a:solidFill>
                      </a:endParaRPr>
                    </a:p>
                  </a:txBody>
                  <a:tcPr/>
                </a:tc>
                <a:tc>
                  <a:txBody>
                    <a:bodyPr/>
                    <a:lstStyle/>
                    <a:p>
                      <a:pPr marL="88900" indent="-88900">
                        <a:buFont typeface="Arial" pitchFamily="34" charset="0"/>
                        <a:buNone/>
                      </a:pPr>
                      <a:r>
                        <a:rPr lang="nl-NL" sz="800" kern="1200" dirty="0" smtClean="0">
                          <a:solidFill>
                            <a:schemeClr val="tx1"/>
                          </a:solidFill>
                          <a:latin typeface="+mn-lt"/>
                          <a:ea typeface="+mn-ea"/>
                          <a:cs typeface="+mn-cs"/>
                        </a:rPr>
                        <a:t>Simon Hartog</a:t>
                      </a:r>
                    </a:p>
                    <a:p>
                      <a:pPr marL="88900" indent="-88900">
                        <a:buFont typeface="Arial" pitchFamily="34" charset="0"/>
                        <a:buChar char="•"/>
                      </a:pPr>
                      <a:r>
                        <a:rPr lang="nl-NL" sz="800" kern="1200" dirty="0" err="1" smtClean="0">
                          <a:solidFill>
                            <a:schemeClr val="tx1"/>
                          </a:solidFill>
                          <a:latin typeface="+mn-lt"/>
                          <a:ea typeface="+mn-ea"/>
                          <a:cs typeface="+mn-cs"/>
                        </a:rPr>
                        <a:t>Leentje</a:t>
                      </a:r>
                      <a:r>
                        <a:rPr lang="nl-NL" sz="800" kern="1200" baseline="0" dirty="0" smtClean="0">
                          <a:solidFill>
                            <a:schemeClr val="tx1"/>
                          </a:solidFill>
                          <a:latin typeface="+mn-lt"/>
                          <a:ea typeface="+mn-ea"/>
                          <a:cs typeface="+mn-cs"/>
                        </a:rPr>
                        <a:t> Simon 28-8-1854/23-5-1935 (2 kinderen)</a:t>
                      </a:r>
                    </a:p>
                    <a:p>
                      <a:pPr marL="88900" indent="-88900">
                        <a:buFont typeface="Arial" pitchFamily="34" charset="0"/>
                        <a:buChar char="•"/>
                      </a:pPr>
                      <a:r>
                        <a:rPr lang="nl-NL" sz="800" kern="1200" baseline="0" dirty="0" smtClean="0">
                          <a:solidFill>
                            <a:schemeClr val="tx1"/>
                          </a:solidFill>
                          <a:latin typeface="+mn-lt"/>
                          <a:ea typeface="+mn-ea"/>
                          <a:cs typeface="+mn-cs"/>
                        </a:rPr>
                        <a:t>Esther 12-3-1859/25-3-1925</a:t>
                      </a:r>
                    </a:p>
                    <a:p>
                      <a:pPr marL="88900" indent="-88900">
                        <a:buFont typeface="Arial" pitchFamily="34" charset="0"/>
                        <a:buChar char="•"/>
                      </a:pPr>
                      <a:r>
                        <a:rPr lang="nl-NL" sz="800" kern="1200" baseline="0" dirty="0" err="1" smtClean="0">
                          <a:solidFill>
                            <a:schemeClr val="tx1"/>
                          </a:solidFill>
                          <a:latin typeface="+mn-lt"/>
                          <a:ea typeface="+mn-ea"/>
                          <a:cs typeface="+mn-cs"/>
                        </a:rPr>
                        <a:t>Sientje</a:t>
                      </a:r>
                      <a:r>
                        <a:rPr lang="nl-NL" sz="800" kern="1200" baseline="0" dirty="0" smtClean="0">
                          <a:solidFill>
                            <a:schemeClr val="tx1"/>
                          </a:solidFill>
                          <a:latin typeface="+mn-lt"/>
                          <a:ea typeface="+mn-ea"/>
                          <a:cs typeface="+mn-cs"/>
                        </a:rPr>
                        <a:t> Agsteribbe 23-5-1861/..</a:t>
                      </a:r>
                    </a:p>
                    <a:p>
                      <a:pPr marL="88900" indent="-88900">
                        <a:buFont typeface="Arial" pitchFamily="34" charset="0"/>
                        <a:buChar char="•"/>
                      </a:pPr>
                      <a:r>
                        <a:rPr lang="nl-NL" sz="800" kern="1200" baseline="0" dirty="0" smtClean="0">
                          <a:solidFill>
                            <a:schemeClr val="tx1"/>
                          </a:solidFill>
                          <a:latin typeface="+mn-lt"/>
                          <a:ea typeface="+mn-ea"/>
                          <a:cs typeface="+mn-cs"/>
                        </a:rPr>
                        <a:t>Hartog 28-8-1863/26-3-1943 </a:t>
                      </a:r>
                      <a:r>
                        <a:rPr lang="nl-NL" sz="800" kern="1200" baseline="0" dirty="0" smtClean="0">
                          <a:solidFill>
                            <a:srgbClr val="FF0000"/>
                          </a:solidFill>
                          <a:latin typeface="+mn-lt"/>
                          <a:ea typeface="+mn-ea"/>
                          <a:cs typeface="+mn-cs"/>
                        </a:rPr>
                        <a:t>Sobibor</a:t>
                      </a:r>
                    </a:p>
                    <a:p>
                      <a:pPr marL="88900" indent="-88900">
                        <a:buFont typeface="Arial" pitchFamily="34" charset="0"/>
                        <a:buChar char="•"/>
                      </a:pPr>
                      <a:r>
                        <a:rPr lang="nl-NL" sz="800" kern="1200" baseline="0" dirty="0" smtClean="0">
                          <a:solidFill>
                            <a:schemeClr val="tx1"/>
                          </a:solidFill>
                          <a:latin typeface="+mn-lt"/>
                          <a:ea typeface="+mn-ea"/>
                          <a:cs typeface="+mn-cs"/>
                        </a:rPr>
                        <a:t>Valk Simon 25-10-1865/5-3-1943 </a:t>
                      </a:r>
                      <a:r>
                        <a:rPr lang="nl-NL" sz="800" kern="1200" baseline="0" dirty="0" smtClean="0">
                          <a:solidFill>
                            <a:srgbClr val="FF0000"/>
                          </a:solidFill>
                          <a:latin typeface="+mn-lt"/>
                          <a:ea typeface="+mn-ea"/>
                          <a:cs typeface="+mn-cs"/>
                        </a:rPr>
                        <a:t>Sobibor</a:t>
                      </a:r>
                    </a:p>
                    <a:p>
                      <a:pPr marL="88900" indent="-88900">
                        <a:buFont typeface="Arial" pitchFamily="34" charset="0"/>
                        <a:buChar char="•"/>
                      </a:pPr>
                      <a:r>
                        <a:rPr lang="nl-NL" sz="800" kern="1200" baseline="0" dirty="0" smtClean="0">
                          <a:solidFill>
                            <a:schemeClr val="tx1"/>
                          </a:solidFill>
                          <a:latin typeface="+mn-lt"/>
                          <a:ea typeface="+mn-ea"/>
                          <a:cs typeface="+mn-cs"/>
                        </a:rPr>
                        <a:t>Mozes 25-10-1865/31-3-1940 Amsterdam</a:t>
                      </a:r>
                      <a:endParaRPr lang="nl-NL" sz="800" kern="1200" dirty="0" smtClean="0">
                        <a:solidFill>
                          <a:schemeClr val="tx1"/>
                        </a:solidFill>
                        <a:latin typeface="+mn-lt"/>
                        <a:ea typeface="+mn-ea"/>
                        <a:cs typeface="+mn-cs"/>
                      </a:endParaRPr>
                    </a:p>
                    <a:p>
                      <a:pPr marL="88900" indent="-88900">
                        <a:buFont typeface="Arial" pitchFamily="34" charset="0"/>
                        <a:buNone/>
                      </a:pPr>
                      <a:r>
                        <a:rPr lang="nl-NL" sz="800" kern="1200" dirty="0" err="1" smtClean="0">
                          <a:solidFill>
                            <a:schemeClr val="tx1"/>
                          </a:solidFill>
                          <a:latin typeface="+mn-lt"/>
                          <a:ea typeface="+mn-ea"/>
                          <a:cs typeface="+mn-cs"/>
                        </a:rPr>
                        <a:t>Sientje</a:t>
                      </a:r>
                      <a:r>
                        <a:rPr lang="nl-NL" sz="800" kern="1200" dirty="0" smtClean="0">
                          <a:solidFill>
                            <a:schemeClr val="tx1"/>
                          </a:solidFill>
                          <a:latin typeface="+mn-lt"/>
                          <a:ea typeface="+mn-ea"/>
                          <a:cs typeface="+mn-cs"/>
                        </a:rPr>
                        <a:t> Hartog</a:t>
                      </a:r>
                    </a:p>
                    <a:p>
                      <a:pPr marL="88900" indent="-88900">
                        <a:buFont typeface="Arial" pitchFamily="34" charset="0"/>
                        <a:buChar char="•"/>
                      </a:pPr>
                      <a:r>
                        <a:rPr lang="nl-NL" sz="800" dirty="0" smtClean="0">
                          <a:sym typeface="Wingdings" pitchFamily="2" charset="2"/>
                        </a:rPr>
                        <a:t>46/</a:t>
                      </a:r>
                      <a:r>
                        <a:rPr lang="nl-NL" sz="800" dirty="0" smtClean="0">
                          <a:solidFill>
                            <a:srgbClr val="FF0000"/>
                          </a:solidFill>
                          <a:sym typeface="Wingdings" pitchFamily="2" charset="2"/>
                        </a:rPr>
                        <a:t>34 </a:t>
                      </a:r>
                      <a:r>
                        <a:rPr lang="nl-NL" sz="800" dirty="0" smtClean="0">
                          <a:solidFill>
                            <a:srgbClr val="0070C0"/>
                          </a:solidFill>
                          <a:sym typeface="Wingdings" pitchFamily="2" charset="2"/>
                        </a:rPr>
                        <a:t>2 </a:t>
                      </a:r>
                      <a:r>
                        <a:rPr lang="nl-NL" sz="800" dirty="0" smtClean="0">
                          <a:solidFill>
                            <a:schemeClr val="tx1"/>
                          </a:solidFill>
                          <a:sym typeface="Wingdings" pitchFamily="2" charset="2"/>
                        </a:rPr>
                        <a:t>(zie </a:t>
                      </a:r>
                      <a:r>
                        <a:rPr lang="nl-NL" sz="800" baseline="0" dirty="0" smtClean="0">
                          <a:solidFill>
                            <a:schemeClr val="tx1"/>
                          </a:solidFill>
                        </a:rPr>
                        <a:t>Joseph Engelsman</a:t>
                      </a:r>
                      <a:r>
                        <a:rPr lang="nl-NL" sz="800" dirty="0" smtClean="0">
                          <a:solidFill>
                            <a:schemeClr val="tx1"/>
                          </a:solidFill>
                          <a:sym typeface="Wingdings" pitchFamily="2" charset="2"/>
                        </a:rPr>
                        <a:t>)</a:t>
                      </a:r>
                      <a:endParaRPr lang="nl-NL" sz="800" kern="1200" dirty="0" smtClean="0">
                        <a:solidFill>
                          <a:schemeClr val="tx1"/>
                        </a:solidFill>
                        <a:latin typeface="+mn-lt"/>
                        <a:ea typeface="+mn-ea"/>
                        <a:cs typeface="+mn-cs"/>
                      </a:endParaRPr>
                    </a:p>
                    <a:p>
                      <a:pPr marL="88900" indent="-88900">
                        <a:buFont typeface="Arial" pitchFamily="34" charset="0"/>
                        <a:buNone/>
                      </a:pPr>
                      <a:r>
                        <a:rPr lang="nl-NL" sz="800" kern="1200" dirty="0" smtClean="0">
                          <a:solidFill>
                            <a:schemeClr val="tx1"/>
                          </a:solidFill>
                          <a:latin typeface="+mn-lt"/>
                          <a:ea typeface="+mn-ea"/>
                          <a:cs typeface="+mn-cs"/>
                        </a:rPr>
                        <a:t>Gerrit Simon</a:t>
                      </a:r>
                    </a:p>
                    <a:p>
                      <a:pPr marL="88900" indent="-88900">
                        <a:buFont typeface="Arial" pitchFamily="34" charset="0"/>
                        <a:buChar char="•"/>
                      </a:pPr>
                      <a:r>
                        <a:rPr lang="nl-NL" sz="800" kern="1200" dirty="0" smtClean="0">
                          <a:solidFill>
                            <a:schemeClr val="tx1"/>
                          </a:solidFill>
                          <a:latin typeface="+mn-lt"/>
                          <a:ea typeface="+mn-ea"/>
                          <a:cs typeface="+mn-cs"/>
                        </a:rPr>
                        <a:t>?</a:t>
                      </a:r>
                    </a:p>
                    <a:p>
                      <a:pPr marL="88900" indent="-88900">
                        <a:buFont typeface="Arial" pitchFamily="34" charset="0"/>
                        <a:buNone/>
                      </a:pPr>
                      <a:r>
                        <a:rPr lang="nl-NL" sz="800" kern="1200" baseline="0" dirty="0" smtClean="0">
                          <a:solidFill>
                            <a:schemeClr val="tx1"/>
                          </a:solidFill>
                          <a:latin typeface="+mn-lt"/>
                          <a:ea typeface="+mn-ea"/>
                          <a:cs typeface="+mn-cs"/>
                        </a:rPr>
                        <a:t>Valk Hartog</a:t>
                      </a:r>
                    </a:p>
                    <a:p>
                      <a:pPr marL="88900" indent="-88900">
                        <a:buFont typeface="Arial" pitchFamily="34" charset="0"/>
                        <a:buChar char="•"/>
                      </a:pPr>
                      <a:r>
                        <a:rPr lang="nl-NL" sz="800" kern="1200" baseline="0" dirty="0" smtClean="0">
                          <a:solidFill>
                            <a:schemeClr val="tx1"/>
                          </a:solidFill>
                          <a:latin typeface="+mn-lt"/>
                          <a:ea typeface="+mn-ea"/>
                          <a:cs typeface="+mn-cs"/>
                        </a:rPr>
                        <a:t>?</a:t>
                      </a:r>
                      <a:endParaRPr lang="nl-NL" sz="800" kern="1200" dirty="0" smtClean="0">
                        <a:solidFill>
                          <a:schemeClr val="tx1"/>
                        </a:solidFill>
                        <a:latin typeface="+mn-lt"/>
                        <a:ea typeface="+mn-ea"/>
                        <a:cs typeface="+mn-cs"/>
                      </a:endParaRPr>
                    </a:p>
                    <a:p>
                      <a:pPr marL="88900" indent="-88900">
                        <a:buFont typeface="Arial" pitchFamily="34" charset="0"/>
                        <a:buChar char="•"/>
                      </a:pPr>
                      <a:endParaRPr lang="nl-NL" sz="800" kern="1200" dirty="0" smtClean="0">
                        <a:solidFill>
                          <a:schemeClr val="tx1"/>
                        </a:solidFill>
                        <a:latin typeface="+mn-lt"/>
                        <a:ea typeface="+mn-ea"/>
                        <a:cs typeface="+mn-cs"/>
                      </a:endParaRPr>
                    </a:p>
                    <a:p>
                      <a:pPr marL="88900" indent="-88900">
                        <a:buFont typeface="Arial" pitchFamily="34" charset="0"/>
                        <a:buChar char="•"/>
                      </a:pPr>
                      <a:endParaRPr lang="nl-NL" sz="800" kern="1200" dirty="0" smtClean="0">
                        <a:solidFill>
                          <a:schemeClr val="tx1"/>
                        </a:solidFill>
                        <a:latin typeface="+mn-lt"/>
                        <a:ea typeface="+mn-ea"/>
                        <a:cs typeface="+mn-cs"/>
                      </a:endParaRPr>
                    </a:p>
                    <a:p>
                      <a:pPr marL="88900" indent="-88900">
                        <a:buFont typeface="Arial" pitchFamily="34" charset="0"/>
                        <a:buChar char="•"/>
                      </a:pPr>
                      <a:endParaRPr lang="nl-NL" sz="800" kern="1200" dirty="0" smtClean="0">
                        <a:solidFill>
                          <a:schemeClr val="tx1"/>
                        </a:solidFill>
                        <a:latin typeface="+mn-lt"/>
                        <a:ea typeface="+mn-ea"/>
                        <a:cs typeface="+mn-cs"/>
                      </a:endParaRPr>
                    </a:p>
                  </a:txBody>
                  <a:tcPr/>
                </a:tc>
                <a:tc>
                  <a:txBody>
                    <a:bodyPr/>
                    <a:lstStyle/>
                    <a:p>
                      <a:pPr marL="88900" indent="-88900">
                        <a:buFont typeface="Arial" pitchFamily="34" charset="0"/>
                        <a:buNone/>
                      </a:pPr>
                      <a:r>
                        <a:rPr lang="nl-NL" sz="800" kern="1200" baseline="0" dirty="0" smtClean="0">
                          <a:solidFill>
                            <a:schemeClr val="tx1"/>
                          </a:solidFill>
                          <a:latin typeface="+mn-lt"/>
                          <a:ea typeface="+mn-ea"/>
                          <a:cs typeface="+mn-cs"/>
                        </a:rPr>
                        <a:t>Hartog 28-8-1863/26-3-1943 </a:t>
                      </a:r>
                      <a:r>
                        <a:rPr lang="nl-NL" sz="800" kern="1200" baseline="0" dirty="0" smtClean="0">
                          <a:solidFill>
                            <a:srgbClr val="FF0000"/>
                          </a:solidFill>
                          <a:latin typeface="+mn-lt"/>
                          <a:ea typeface="+mn-ea"/>
                          <a:cs typeface="+mn-cs"/>
                        </a:rPr>
                        <a:t>Sobibor</a:t>
                      </a:r>
                    </a:p>
                    <a:p>
                      <a:pPr marL="88900" indent="-88900">
                        <a:buFont typeface="Arial" pitchFamily="34" charset="0"/>
                        <a:buChar char="•"/>
                      </a:pPr>
                      <a:r>
                        <a:rPr lang="nl-NL" sz="800" kern="1200" baseline="0" dirty="0" smtClean="0">
                          <a:solidFill>
                            <a:schemeClr val="tx1"/>
                          </a:solidFill>
                          <a:latin typeface="+mn-lt"/>
                          <a:ea typeface="+mn-ea"/>
                          <a:cs typeface="+mn-cs"/>
                        </a:rPr>
                        <a:t>Rachel 12-11-1887/7-12-1942 </a:t>
                      </a:r>
                      <a:r>
                        <a:rPr lang="nl-NL" sz="800" kern="1200" baseline="0" dirty="0" smtClean="0">
                          <a:solidFill>
                            <a:srgbClr val="FF0000"/>
                          </a:solidFill>
                          <a:latin typeface="+mn-lt"/>
                          <a:ea typeface="+mn-ea"/>
                          <a:cs typeface="+mn-cs"/>
                        </a:rPr>
                        <a:t>Sobibor</a:t>
                      </a:r>
                    </a:p>
                    <a:p>
                      <a:pPr marL="88900" indent="-88900">
                        <a:buFont typeface="Arial" pitchFamily="34" charset="0"/>
                        <a:buChar char="•"/>
                      </a:pPr>
                      <a:r>
                        <a:rPr lang="nl-NL" sz="800" kern="1200" baseline="0" dirty="0" smtClean="0">
                          <a:solidFill>
                            <a:schemeClr val="tx1"/>
                          </a:solidFill>
                          <a:latin typeface="+mn-lt"/>
                          <a:ea typeface="+mn-ea"/>
                          <a:cs typeface="+mn-cs"/>
                        </a:rPr>
                        <a:t>Naatje 19-1-1889/2-7-1943 </a:t>
                      </a:r>
                      <a:r>
                        <a:rPr lang="nl-NL" sz="800" kern="1200" baseline="0" dirty="0" smtClean="0">
                          <a:solidFill>
                            <a:srgbClr val="FF0000"/>
                          </a:solidFill>
                          <a:latin typeface="+mn-lt"/>
                          <a:ea typeface="+mn-ea"/>
                          <a:cs typeface="+mn-cs"/>
                        </a:rPr>
                        <a:t>Sobibor</a:t>
                      </a:r>
                    </a:p>
                    <a:p>
                      <a:pPr marL="88900" indent="-88900">
                        <a:buFont typeface="Arial" pitchFamily="34" charset="0"/>
                        <a:buChar char="•"/>
                      </a:pPr>
                      <a:r>
                        <a:rPr lang="nl-NL" sz="800" kern="1200" baseline="0" dirty="0" smtClean="0">
                          <a:solidFill>
                            <a:schemeClr val="tx1"/>
                          </a:solidFill>
                          <a:latin typeface="+mn-lt"/>
                          <a:ea typeface="+mn-ea"/>
                          <a:cs typeface="+mn-cs"/>
                        </a:rPr>
                        <a:t>Hester 4-4-1891/3-12-1942 </a:t>
                      </a:r>
                      <a:r>
                        <a:rPr lang="nl-NL" sz="800" kern="1200" baseline="0" dirty="0" err="1" smtClean="0">
                          <a:solidFill>
                            <a:srgbClr val="FF0000"/>
                          </a:solidFill>
                          <a:latin typeface="+mn-lt"/>
                          <a:ea typeface="+mn-ea"/>
                          <a:cs typeface="+mn-cs"/>
                        </a:rPr>
                        <a:t>Auschwitz</a:t>
                      </a:r>
                      <a:endParaRPr lang="nl-NL" sz="800" kern="1200" baseline="0" dirty="0" smtClean="0">
                        <a:solidFill>
                          <a:srgbClr val="FF0000"/>
                        </a:solidFill>
                        <a:latin typeface="+mn-lt"/>
                        <a:ea typeface="+mn-ea"/>
                        <a:cs typeface="+mn-cs"/>
                      </a:endParaRPr>
                    </a:p>
                    <a:p>
                      <a:pPr marL="88900" indent="-88900">
                        <a:buFont typeface="Arial" pitchFamily="34" charset="0"/>
                        <a:buChar char="•"/>
                      </a:pPr>
                      <a:r>
                        <a:rPr lang="nl-NL" sz="800" kern="1200" baseline="0" dirty="0" err="1" smtClean="0">
                          <a:solidFill>
                            <a:srgbClr val="0070C0"/>
                          </a:solidFill>
                          <a:latin typeface="+mn-lt"/>
                          <a:ea typeface="+mn-ea"/>
                          <a:cs typeface="+mn-cs"/>
                        </a:rPr>
                        <a:t>Leentje</a:t>
                      </a:r>
                      <a:r>
                        <a:rPr lang="nl-NL" sz="800" kern="1200" baseline="0" dirty="0" smtClean="0">
                          <a:solidFill>
                            <a:srgbClr val="0070C0"/>
                          </a:solidFill>
                          <a:latin typeface="+mn-lt"/>
                          <a:ea typeface="+mn-ea"/>
                          <a:cs typeface="+mn-cs"/>
                        </a:rPr>
                        <a:t> 11-2-1893/4-3-1981</a:t>
                      </a:r>
                    </a:p>
                    <a:p>
                      <a:pPr marL="88900" indent="-88900">
                        <a:buFont typeface="Arial" pitchFamily="34" charset="0"/>
                        <a:buChar char="•"/>
                      </a:pPr>
                      <a:r>
                        <a:rPr lang="nl-NL" sz="800" kern="1200" baseline="0" dirty="0" err="1" smtClean="0">
                          <a:solidFill>
                            <a:schemeClr val="tx1"/>
                          </a:solidFill>
                          <a:latin typeface="+mn-lt"/>
                          <a:ea typeface="+mn-ea"/>
                          <a:cs typeface="+mn-cs"/>
                        </a:rPr>
                        <a:t>Sientje</a:t>
                      </a:r>
                      <a:r>
                        <a:rPr lang="nl-NL" sz="800" kern="1200" baseline="0" dirty="0" smtClean="0">
                          <a:solidFill>
                            <a:schemeClr val="tx1"/>
                          </a:solidFill>
                          <a:latin typeface="+mn-lt"/>
                          <a:ea typeface="+mn-ea"/>
                          <a:cs typeface="+mn-cs"/>
                        </a:rPr>
                        <a:t> 17-2-1894/11-6-1943 </a:t>
                      </a:r>
                      <a:r>
                        <a:rPr lang="nl-NL" sz="800" kern="1200" baseline="0" dirty="0" smtClean="0">
                          <a:solidFill>
                            <a:srgbClr val="FF0000"/>
                          </a:solidFill>
                          <a:latin typeface="+mn-lt"/>
                          <a:ea typeface="+mn-ea"/>
                          <a:cs typeface="+mn-cs"/>
                        </a:rPr>
                        <a:t>Sobibor</a:t>
                      </a:r>
                    </a:p>
                    <a:p>
                      <a:pPr marL="88900" indent="-88900">
                        <a:buFont typeface="Arial" pitchFamily="34" charset="0"/>
                        <a:buChar char="•"/>
                      </a:pPr>
                      <a:r>
                        <a:rPr lang="nl-NL" sz="800" kern="1200" baseline="0" dirty="0" smtClean="0">
                          <a:solidFill>
                            <a:schemeClr val="tx1"/>
                          </a:solidFill>
                          <a:latin typeface="+mn-lt"/>
                          <a:ea typeface="+mn-ea"/>
                          <a:cs typeface="+mn-cs"/>
                        </a:rPr>
                        <a:t>Sara 12-7-1895/1-7-1896 (1 </a:t>
                      </a:r>
                      <a:r>
                        <a:rPr lang="nl-NL" sz="800" kern="1200" baseline="0" dirty="0" err="1" smtClean="0">
                          <a:solidFill>
                            <a:schemeClr val="tx1"/>
                          </a:solidFill>
                          <a:latin typeface="+mn-lt"/>
                          <a:ea typeface="+mn-ea"/>
                          <a:cs typeface="+mn-cs"/>
                        </a:rPr>
                        <a:t>jr</a:t>
                      </a:r>
                      <a:r>
                        <a:rPr lang="nl-NL" sz="800" kern="1200" baseline="0" dirty="0" smtClean="0">
                          <a:solidFill>
                            <a:schemeClr val="tx1"/>
                          </a:solidFill>
                          <a:latin typeface="+mn-lt"/>
                          <a:ea typeface="+mn-ea"/>
                          <a:cs typeface="+mn-cs"/>
                        </a:rPr>
                        <a:t>)</a:t>
                      </a:r>
                    </a:p>
                    <a:p>
                      <a:pPr marL="88900" indent="-88900">
                        <a:buFont typeface="Arial" pitchFamily="34" charset="0"/>
                        <a:buChar char="•"/>
                      </a:pPr>
                      <a:r>
                        <a:rPr lang="nl-NL" sz="800" kern="1200" baseline="0" dirty="0" err="1" smtClean="0">
                          <a:solidFill>
                            <a:schemeClr val="tx1"/>
                          </a:solidFill>
                          <a:latin typeface="+mn-lt"/>
                          <a:ea typeface="+mn-ea"/>
                          <a:cs typeface="+mn-cs"/>
                        </a:rPr>
                        <a:t>Klara</a:t>
                      </a:r>
                      <a:r>
                        <a:rPr lang="nl-NL" sz="800" kern="1200" baseline="0" dirty="0" smtClean="0">
                          <a:solidFill>
                            <a:schemeClr val="tx1"/>
                          </a:solidFill>
                          <a:latin typeface="+mn-lt"/>
                          <a:ea typeface="+mn-ea"/>
                          <a:cs typeface="+mn-cs"/>
                        </a:rPr>
                        <a:t> 23-1-1897/11-6-1943 </a:t>
                      </a:r>
                      <a:r>
                        <a:rPr lang="nl-NL" sz="800" kern="1200" baseline="0" dirty="0" smtClean="0">
                          <a:solidFill>
                            <a:srgbClr val="FF0000"/>
                          </a:solidFill>
                          <a:latin typeface="+mn-lt"/>
                          <a:ea typeface="+mn-ea"/>
                          <a:cs typeface="+mn-cs"/>
                        </a:rPr>
                        <a:t>Sobibor</a:t>
                      </a:r>
                      <a:endParaRPr lang="nl-NL" sz="800" kern="1200" baseline="0" dirty="0" smtClean="0">
                        <a:solidFill>
                          <a:schemeClr val="tx1"/>
                        </a:solidFill>
                        <a:latin typeface="+mn-lt"/>
                        <a:ea typeface="+mn-ea"/>
                        <a:cs typeface="+mn-cs"/>
                      </a:endParaRPr>
                    </a:p>
                    <a:p>
                      <a:pPr marL="88900" indent="-88900">
                        <a:buFont typeface="Arial" pitchFamily="34" charset="0"/>
                        <a:buChar char="•"/>
                      </a:pPr>
                      <a:r>
                        <a:rPr lang="nl-NL" sz="800" kern="1200" baseline="0" dirty="0" smtClean="0">
                          <a:solidFill>
                            <a:schemeClr val="tx1"/>
                          </a:solidFill>
                          <a:latin typeface="+mn-lt"/>
                          <a:ea typeface="+mn-ea"/>
                          <a:cs typeface="+mn-cs"/>
                        </a:rPr>
                        <a:t>Simon 30-5-1899/2-7-1943 </a:t>
                      </a:r>
                      <a:r>
                        <a:rPr lang="nl-NL" sz="800" kern="1200" baseline="0" dirty="0" smtClean="0">
                          <a:solidFill>
                            <a:srgbClr val="FF0000"/>
                          </a:solidFill>
                          <a:latin typeface="+mn-lt"/>
                          <a:ea typeface="+mn-ea"/>
                          <a:cs typeface="+mn-cs"/>
                        </a:rPr>
                        <a:t>Sobibor</a:t>
                      </a:r>
                      <a:endParaRPr lang="nl-NL" sz="800" kern="1200" baseline="0" dirty="0" smtClean="0">
                        <a:solidFill>
                          <a:schemeClr val="tx1"/>
                        </a:solidFill>
                        <a:latin typeface="+mn-lt"/>
                        <a:ea typeface="+mn-ea"/>
                        <a:cs typeface="+mn-cs"/>
                      </a:endParaRPr>
                    </a:p>
                    <a:p>
                      <a:pPr marL="88900" indent="-88900">
                        <a:buFont typeface="Arial" pitchFamily="34" charset="0"/>
                        <a:buChar char="•"/>
                      </a:pPr>
                      <a:r>
                        <a:rPr lang="nl-NL" sz="800" kern="1200" baseline="0" dirty="0" err="1" smtClean="0">
                          <a:solidFill>
                            <a:srgbClr val="0070C0"/>
                          </a:solidFill>
                          <a:latin typeface="+mn-lt"/>
                          <a:ea typeface="+mn-ea"/>
                          <a:cs typeface="+mn-cs"/>
                        </a:rPr>
                        <a:t>Josua</a:t>
                      </a:r>
                      <a:r>
                        <a:rPr lang="nl-NL" sz="800" kern="1200" baseline="0" dirty="0" smtClean="0">
                          <a:solidFill>
                            <a:srgbClr val="0070C0"/>
                          </a:solidFill>
                          <a:latin typeface="+mn-lt"/>
                          <a:ea typeface="+mn-ea"/>
                          <a:cs typeface="+mn-cs"/>
                        </a:rPr>
                        <a:t> 4-5-1901/7-2-1991 (89 </a:t>
                      </a:r>
                      <a:r>
                        <a:rPr lang="nl-NL" sz="800" kern="1200" baseline="0" dirty="0" err="1" smtClean="0">
                          <a:solidFill>
                            <a:srgbClr val="0070C0"/>
                          </a:solidFill>
                          <a:latin typeface="+mn-lt"/>
                          <a:ea typeface="+mn-ea"/>
                          <a:cs typeface="+mn-cs"/>
                        </a:rPr>
                        <a:t>jr</a:t>
                      </a:r>
                      <a:r>
                        <a:rPr lang="nl-NL" sz="800" kern="1200" baseline="0" dirty="0" smtClean="0">
                          <a:solidFill>
                            <a:srgbClr val="0070C0"/>
                          </a:solidFill>
                          <a:latin typeface="+mn-lt"/>
                          <a:ea typeface="+mn-ea"/>
                          <a:cs typeface="+mn-cs"/>
                        </a:rPr>
                        <a:t>)</a:t>
                      </a:r>
                    </a:p>
                    <a:p>
                      <a:pPr marL="88900" indent="-88900">
                        <a:buFont typeface="Arial" pitchFamily="34" charset="0"/>
                        <a:buChar char="•"/>
                      </a:pPr>
                      <a:r>
                        <a:rPr lang="nl-NL" sz="800" kern="1200" baseline="0" dirty="0" smtClean="0">
                          <a:solidFill>
                            <a:schemeClr val="tx1"/>
                          </a:solidFill>
                          <a:latin typeface="+mn-lt"/>
                          <a:ea typeface="+mn-ea"/>
                          <a:cs typeface="+mn-cs"/>
                        </a:rPr>
                        <a:t>David 3-10-1902/15-3-1945 </a:t>
                      </a:r>
                      <a:r>
                        <a:rPr lang="nl-NL" sz="800" kern="1200" baseline="0" dirty="0" err="1" smtClean="0">
                          <a:solidFill>
                            <a:srgbClr val="FF0000"/>
                          </a:solidFill>
                          <a:latin typeface="+mn-lt"/>
                          <a:ea typeface="+mn-ea"/>
                          <a:cs typeface="+mn-cs"/>
                        </a:rPr>
                        <a:t>Midden-Europa</a:t>
                      </a:r>
                      <a:endParaRPr lang="nl-NL" sz="800" kern="1200" baseline="0" dirty="0" smtClean="0">
                        <a:solidFill>
                          <a:srgbClr val="FF0000"/>
                        </a:solidFill>
                        <a:latin typeface="+mn-lt"/>
                        <a:ea typeface="+mn-ea"/>
                        <a:cs typeface="+mn-cs"/>
                      </a:endParaRPr>
                    </a:p>
                    <a:p>
                      <a:pPr marL="88900" indent="-88900">
                        <a:buFont typeface="Arial" pitchFamily="34" charset="0"/>
                        <a:buChar char="•"/>
                      </a:pPr>
                      <a:r>
                        <a:rPr lang="nl-NL" sz="800" kern="1200" baseline="0" dirty="0" smtClean="0">
                          <a:solidFill>
                            <a:srgbClr val="0070C0"/>
                          </a:solidFill>
                          <a:latin typeface="+mn-lt"/>
                          <a:ea typeface="+mn-ea"/>
                          <a:cs typeface="+mn-cs"/>
                        </a:rPr>
                        <a:t>Levie 4-4-1904/10-8-1991</a:t>
                      </a:r>
                    </a:p>
                    <a:p>
                      <a:pPr marL="88900" indent="-88900">
                        <a:buFont typeface="Arial" pitchFamily="34" charset="0"/>
                        <a:buChar char="•"/>
                      </a:pPr>
                      <a:r>
                        <a:rPr lang="nl-NL" sz="800" kern="1200" baseline="0" dirty="0" smtClean="0">
                          <a:solidFill>
                            <a:schemeClr val="tx1"/>
                          </a:solidFill>
                          <a:latin typeface="+mn-lt"/>
                          <a:ea typeface="+mn-ea"/>
                          <a:cs typeface="+mn-cs"/>
                        </a:rPr>
                        <a:t>Sara 29-8-1906/19-11-1942 </a:t>
                      </a:r>
                      <a:r>
                        <a:rPr lang="nl-NL" sz="800" kern="1200" baseline="0" dirty="0" err="1" smtClean="0">
                          <a:solidFill>
                            <a:srgbClr val="FF0000"/>
                          </a:solidFill>
                          <a:latin typeface="+mn-lt"/>
                          <a:ea typeface="+mn-ea"/>
                          <a:cs typeface="+mn-cs"/>
                        </a:rPr>
                        <a:t>Auschwitz</a:t>
                      </a:r>
                      <a:endParaRPr lang="nl-NL" sz="800" kern="1200" baseline="0" dirty="0" smtClean="0">
                        <a:solidFill>
                          <a:srgbClr val="FF0000"/>
                        </a:solidFill>
                        <a:latin typeface="+mn-lt"/>
                        <a:ea typeface="+mn-ea"/>
                        <a:cs typeface="+mn-cs"/>
                      </a:endParaRPr>
                    </a:p>
                    <a:p>
                      <a:pPr marL="88900" indent="-88900">
                        <a:buFont typeface="Arial" pitchFamily="34" charset="0"/>
                        <a:buNone/>
                      </a:pPr>
                      <a:r>
                        <a:rPr lang="nl-NL" sz="800" kern="1200" baseline="0" dirty="0" smtClean="0">
                          <a:solidFill>
                            <a:schemeClr val="tx1"/>
                          </a:solidFill>
                          <a:latin typeface="+mn-lt"/>
                          <a:ea typeface="+mn-ea"/>
                          <a:cs typeface="+mn-cs"/>
                        </a:rPr>
                        <a:t>Valk Simon 25-10-1865/5-3-1943 </a:t>
                      </a:r>
                      <a:r>
                        <a:rPr lang="nl-NL" sz="800" kern="1200" baseline="0" dirty="0" smtClean="0">
                          <a:solidFill>
                            <a:srgbClr val="FF0000"/>
                          </a:solidFill>
                          <a:latin typeface="+mn-lt"/>
                          <a:ea typeface="+mn-ea"/>
                          <a:cs typeface="+mn-cs"/>
                        </a:rPr>
                        <a:t>Sobibor</a:t>
                      </a:r>
                    </a:p>
                    <a:p>
                      <a:pPr marL="88900" indent="-88900">
                        <a:buFont typeface="Arial" pitchFamily="34" charset="0"/>
                        <a:buChar char="•"/>
                      </a:pPr>
                      <a:r>
                        <a:rPr lang="nl-NL" sz="800" kern="1200" baseline="0" dirty="0" smtClean="0">
                          <a:solidFill>
                            <a:schemeClr val="tx1"/>
                          </a:solidFill>
                          <a:latin typeface="+mn-lt"/>
                          <a:ea typeface="+mn-ea"/>
                          <a:cs typeface="+mn-cs"/>
                        </a:rPr>
                        <a:t>Mietje 15-5-1891/6-3-1944 </a:t>
                      </a:r>
                      <a:r>
                        <a:rPr lang="nl-NL" sz="800" kern="1200" baseline="0" dirty="0" err="1" smtClean="0">
                          <a:solidFill>
                            <a:srgbClr val="FF0000"/>
                          </a:solidFill>
                          <a:latin typeface="+mn-lt"/>
                          <a:ea typeface="+mn-ea"/>
                          <a:cs typeface="+mn-cs"/>
                        </a:rPr>
                        <a:t>Auschwitz</a:t>
                      </a:r>
                      <a:endParaRPr lang="nl-NL" sz="800" kern="1200" baseline="0" dirty="0" smtClean="0">
                        <a:solidFill>
                          <a:srgbClr val="FF0000"/>
                        </a:solidFill>
                        <a:latin typeface="+mn-lt"/>
                        <a:ea typeface="+mn-ea"/>
                        <a:cs typeface="+mn-cs"/>
                      </a:endParaRPr>
                    </a:p>
                    <a:p>
                      <a:pPr marL="88900" indent="-88900">
                        <a:buFont typeface="Arial" pitchFamily="34" charset="0"/>
                        <a:buChar char="•"/>
                      </a:pPr>
                      <a:r>
                        <a:rPr lang="nl-NL" sz="800" kern="1200" baseline="0" dirty="0" smtClean="0">
                          <a:solidFill>
                            <a:schemeClr val="tx1"/>
                          </a:solidFill>
                          <a:latin typeface="+mn-lt"/>
                          <a:ea typeface="+mn-ea"/>
                          <a:cs typeface="+mn-cs"/>
                        </a:rPr>
                        <a:t>Simon 8-12-1892/29-12-1934</a:t>
                      </a:r>
                    </a:p>
                    <a:p>
                      <a:pPr marL="88900" indent="-88900">
                        <a:buFont typeface="Arial" pitchFamily="34" charset="0"/>
                        <a:buChar char="•"/>
                      </a:pPr>
                      <a:r>
                        <a:rPr lang="nl-NL" sz="800" kern="1200" baseline="0" dirty="0" smtClean="0">
                          <a:solidFill>
                            <a:schemeClr val="tx1"/>
                          </a:solidFill>
                          <a:latin typeface="+mn-lt"/>
                          <a:ea typeface="+mn-ea"/>
                          <a:cs typeface="+mn-cs"/>
                        </a:rPr>
                        <a:t>Rebecca 14-2-1895/..</a:t>
                      </a:r>
                    </a:p>
                    <a:p>
                      <a:pPr marL="88900" indent="-88900">
                        <a:buFont typeface="Arial" pitchFamily="34" charset="0"/>
                        <a:buChar char="•"/>
                      </a:pPr>
                      <a:r>
                        <a:rPr lang="nl-NL" sz="800" kern="1200" baseline="0" dirty="0" smtClean="0">
                          <a:solidFill>
                            <a:schemeClr val="tx1"/>
                          </a:solidFill>
                          <a:latin typeface="+mn-lt"/>
                          <a:ea typeface="+mn-ea"/>
                          <a:cs typeface="+mn-cs"/>
                        </a:rPr>
                        <a:t>Barend 16-4-1897/30-9-1942 </a:t>
                      </a:r>
                      <a:r>
                        <a:rPr lang="nl-NL" sz="800" kern="1200" baseline="0" dirty="0" err="1" smtClean="0">
                          <a:solidFill>
                            <a:srgbClr val="FF0000"/>
                          </a:solidFill>
                          <a:latin typeface="+mn-lt"/>
                          <a:ea typeface="+mn-ea"/>
                          <a:cs typeface="+mn-cs"/>
                        </a:rPr>
                        <a:t>Auschwitz</a:t>
                      </a:r>
                      <a:endParaRPr lang="nl-NL" sz="800" kern="1200" baseline="0" dirty="0" smtClean="0">
                        <a:solidFill>
                          <a:schemeClr val="tx1"/>
                        </a:solidFill>
                        <a:latin typeface="+mn-lt"/>
                        <a:ea typeface="+mn-ea"/>
                        <a:cs typeface="+mn-cs"/>
                      </a:endParaRPr>
                    </a:p>
                    <a:p>
                      <a:pPr marL="88900" indent="-88900">
                        <a:buFont typeface="Arial" pitchFamily="34" charset="0"/>
                        <a:buChar char="•"/>
                      </a:pPr>
                      <a:r>
                        <a:rPr lang="nl-NL" sz="800" kern="1200" baseline="0" dirty="0" err="1" smtClean="0">
                          <a:solidFill>
                            <a:schemeClr val="tx1"/>
                          </a:solidFill>
                          <a:latin typeface="+mn-lt"/>
                          <a:ea typeface="+mn-ea"/>
                          <a:cs typeface="+mn-cs"/>
                        </a:rPr>
                        <a:t>Leentje</a:t>
                      </a:r>
                      <a:r>
                        <a:rPr lang="nl-NL" sz="800" kern="1200" baseline="0" dirty="0" smtClean="0">
                          <a:solidFill>
                            <a:schemeClr val="tx1"/>
                          </a:solidFill>
                          <a:latin typeface="+mn-lt"/>
                          <a:ea typeface="+mn-ea"/>
                          <a:cs typeface="+mn-cs"/>
                        </a:rPr>
                        <a:t> 21-7-1900/22-6-1901 (&lt; 1jr)</a:t>
                      </a: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kern="1200" baseline="0" dirty="0" smtClean="0">
                          <a:solidFill>
                            <a:schemeClr val="tx1"/>
                          </a:solidFill>
                          <a:latin typeface="+mn-lt"/>
                          <a:ea typeface="+mn-ea"/>
                          <a:cs typeface="+mn-cs"/>
                        </a:rPr>
                        <a:t>David 15-05-1902/31-7-1944 </a:t>
                      </a:r>
                      <a:r>
                        <a:rPr lang="nl-NL" sz="800" kern="1200" baseline="0" dirty="0" err="1" smtClean="0">
                          <a:solidFill>
                            <a:srgbClr val="FF0000"/>
                          </a:solidFill>
                          <a:latin typeface="+mn-lt"/>
                          <a:ea typeface="+mn-ea"/>
                          <a:cs typeface="+mn-cs"/>
                        </a:rPr>
                        <a:t>Midden-Europa</a:t>
                      </a:r>
                      <a:endParaRPr lang="nl-NL" sz="800" kern="1200" baseline="0" dirty="0" smtClean="0">
                        <a:solidFill>
                          <a:srgbClr val="FF0000"/>
                        </a:solidFill>
                        <a:latin typeface="+mn-lt"/>
                        <a:ea typeface="+mn-ea"/>
                        <a:cs typeface="+mn-cs"/>
                      </a:endParaRPr>
                    </a:p>
                    <a:p>
                      <a:pPr marL="88900" indent="-88900">
                        <a:buFont typeface="Arial" pitchFamily="34" charset="0"/>
                        <a:buChar char="•"/>
                      </a:pPr>
                      <a:r>
                        <a:rPr lang="nl-NL" sz="800" kern="1200" baseline="0" dirty="0" smtClean="0">
                          <a:solidFill>
                            <a:schemeClr val="tx1"/>
                          </a:solidFill>
                          <a:latin typeface="+mn-lt"/>
                          <a:ea typeface="+mn-ea"/>
                          <a:cs typeface="+mn-cs"/>
                        </a:rPr>
                        <a:t>Hartog 19-4-1907/21-5-1943 </a:t>
                      </a:r>
                      <a:r>
                        <a:rPr lang="nl-NL" sz="800" kern="1200" baseline="0" dirty="0" smtClean="0">
                          <a:solidFill>
                            <a:srgbClr val="FF0000"/>
                          </a:solidFill>
                          <a:latin typeface="+mn-lt"/>
                          <a:ea typeface="+mn-ea"/>
                          <a:cs typeface="+mn-cs"/>
                        </a:rPr>
                        <a:t>Sobibor</a:t>
                      </a:r>
                    </a:p>
                    <a:p>
                      <a:pPr marL="88900" marR="0" indent="-88900" algn="l" defTabSz="914400" rtl="0" eaLnBrk="1" fontAlgn="auto" latinLnBrk="0" hangingPunct="1">
                        <a:lnSpc>
                          <a:spcPct val="100000"/>
                        </a:lnSpc>
                        <a:spcBef>
                          <a:spcPts val="0"/>
                        </a:spcBef>
                        <a:spcAft>
                          <a:spcPts val="0"/>
                        </a:spcAft>
                        <a:buClrTx/>
                        <a:buSzTx/>
                        <a:buFont typeface="Arial" pitchFamily="34" charset="0"/>
                        <a:buNone/>
                        <a:tabLst/>
                        <a:defRPr/>
                      </a:pPr>
                      <a:r>
                        <a:rPr lang="nl-NL" sz="800" kern="1200" baseline="0" dirty="0" smtClean="0">
                          <a:solidFill>
                            <a:schemeClr val="tx1"/>
                          </a:solidFill>
                          <a:latin typeface="+mn-lt"/>
                          <a:ea typeface="+mn-ea"/>
                          <a:cs typeface="+mn-cs"/>
                        </a:rPr>
                        <a:t>Mozes 25-10-1865/31-3-1940 Amsterdam</a:t>
                      </a:r>
                    </a:p>
                    <a:p>
                      <a:pPr marL="88900" indent="-88900">
                        <a:buFont typeface="Arial" pitchFamily="34" charset="0"/>
                        <a:buChar char="•"/>
                      </a:pPr>
                      <a:r>
                        <a:rPr lang="nl-NL" sz="800" kern="1200" baseline="0" dirty="0" smtClean="0">
                          <a:solidFill>
                            <a:schemeClr val="tx1"/>
                          </a:solidFill>
                          <a:latin typeface="+mn-lt"/>
                          <a:ea typeface="+mn-ea"/>
                          <a:cs typeface="+mn-cs"/>
                        </a:rPr>
                        <a:t>Raatje 3-6-1889/1-10-1942 </a:t>
                      </a:r>
                      <a:r>
                        <a:rPr lang="nl-NL" sz="800" kern="1200" baseline="0" dirty="0" err="1" smtClean="0">
                          <a:solidFill>
                            <a:srgbClr val="FF0000"/>
                          </a:solidFill>
                          <a:latin typeface="+mn-lt"/>
                          <a:ea typeface="+mn-ea"/>
                          <a:cs typeface="+mn-cs"/>
                        </a:rPr>
                        <a:t>Auschwitz</a:t>
                      </a:r>
                      <a:endParaRPr lang="nl-NL" sz="800" kern="1200" baseline="0" dirty="0" smtClean="0">
                        <a:solidFill>
                          <a:srgbClr val="FF0000"/>
                        </a:solidFill>
                        <a:latin typeface="+mn-lt"/>
                        <a:ea typeface="+mn-ea"/>
                        <a:cs typeface="+mn-cs"/>
                      </a:endParaRPr>
                    </a:p>
                    <a:p>
                      <a:pPr marL="88900" indent="-88900">
                        <a:buFont typeface="Arial" pitchFamily="34" charset="0"/>
                        <a:buChar char="•"/>
                      </a:pPr>
                      <a:r>
                        <a:rPr lang="nl-NL" sz="800" kern="1200" baseline="0" dirty="0" smtClean="0">
                          <a:solidFill>
                            <a:schemeClr val="tx1"/>
                          </a:solidFill>
                          <a:latin typeface="+mn-lt"/>
                          <a:ea typeface="+mn-ea"/>
                          <a:cs typeface="+mn-cs"/>
                        </a:rPr>
                        <a:t>Jacob Mozes 13-2-1891/7-9-1942 </a:t>
                      </a:r>
                      <a:r>
                        <a:rPr lang="nl-NL" sz="800" kern="1200" baseline="0" dirty="0" err="1" smtClean="0">
                          <a:solidFill>
                            <a:srgbClr val="FF0000"/>
                          </a:solidFill>
                          <a:latin typeface="+mn-lt"/>
                          <a:ea typeface="+mn-ea"/>
                          <a:cs typeface="+mn-cs"/>
                        </a:rPr>
                        <a:t>Auschwitz</a:t>
                      </a:r>
                      <a:endParaRPr lang="nl-NL" sz="800" kern="1200" baseline="0" dirty="0" smtClean="0">
                        <a:solidFill>
                          <a:srgbClr val="FF0000"/>
                        </a:solidFill>
                        <a:latin typeface="+mn-lt"/>
                        <a:ea typeface="+mn-ea"/>
                        <a:cs typeface="+mn-cs"/>
                      </a:endParaRPr>
                    </a:p>
                    <a:p>
                      <a:pPr marL="88900" indent="-88900">
                        <a:buFont typeface="Arial" pitchFamily="34" charset="0"/>
                        <a:buChar char="•"/>
                      </a:pPr>
                      <a:r>
                        <a:rPr lang="nl-NL" sz="800" kern="1200" baseline="0" dirty="0" smtClean="0">
                          <a:solidFill>
                            <a:schemeClr val="tx1"/>
                          </a:solidFill>
                          <a:latin typeface="+mn-lt"/>
                          <a:ea typeface="+mn-ea"/>
                          <a:cs typeface="+mn-cs"/>
                        </a:rPr>
                        <a:t>Simon 2-8-1893/2101-1945 </a:t>
                      </a:r>
                      <a:r>
                        <a:rPr lang="nl-NL" sz="800" kern="1200" baseline="0" dirty="0" err="1" smtClean="0">
                          <a:solidFill>
                            <a:srgbClr val="FF0000"/>
                          </a:solidFill>
                          <a:latin typeface="+mn-lt"/>
                          <a:ea typeface="+mn-ea"/>
                          <a:cs typeface="+mn-cs"/>
                        </a:rPr>
                        <a:t>Blechhammer</a:t>
                      </a:r>
                      <a:endParaRPr lang="nl-NL" sz="800" kern="1200" baseline="0" dirty="0" smtClean="0">
                        <a:solidFill>
                          <a:srgbClr val="FF0000"/>
                        </a:solidFill>
                        <a:latin typeface="+mn-lt"/>
                        <a:ea typeface="+mn-ea"/>
                        <a:cs typeface="+mn-cs"/>
                      </a:endParaRPr>
                    </a:p>
                    <a:p>
                      <a:pPr marL="88900" indent="-88900">
                        <a:buFont typeface="Arial" pitchFamily="34" charset="0"/>
                        <a:buChar char="•"/>
                      </a:pPr>
                      <a:r>
                        <a:rPr lang="nl-NL" sz="800" kern="1200" baseline="0" dirty="0" smtClean="0">
                          <a:solidFill>
                            <a:schemeClr val="tx1"/>
                          </a:solidFill>
                          <a:latin typeface="+mn-lt"/>
                          <a:ea typeface="+mn-ea"/>
                          <a:cs typeface="+mn-cs"/>
                        </a:rPr>
                        <a:t>Hartog 1408-1896/25-02-1900 (3 </a:t>
                      </a:r>
                      <a:r>
                        <a:rPr lang="nl-NL" sz="800" kern="1200" baseline="0" dirty="0" err="1" smtClean="0">
                          <a:solidFill>
                            <a:schemeClr val="tx1"/>
                          </a:solidFill>
                          <a:latin typeface="+mn-lt"/>
                          <a:ea typeface="+mn-ea"/>
                          <a:cs typeface="+mn-cs"/>
                        </a:rPr>
                        <a:t>jr</a:t>
                      </a:r>
                      <a:r>
                        <a:rPr lang="nl-NL" sz="800" kern="1200" baseline="0" dirty="0" smtClean="0">
                          <a:solidFill>
                            <a:schemeClr val="tx1"/>
                          </a:solidFill>
                          <a:latin typeface="+mn-lt"/>
                          <a:ea typeface="+mn-ea"/>
                          <a:cs typeface="+mn-cs"/>
                        </a:rPr>
                        <a:t>)</a:t>
                      </a: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kern="1200" baseline="0" dirty="0" smtClean="0">
                          <a:solidFill>
                            <a:schemeClr val="tx1"/>
                          </a:solidFill>
                          <a:latin typeface="+mn-lt"/>
                          <a:ea typeface="+mn-ea"/>
                          <a:cs typeface="+mn-cs"/>
                        </a:rPr>
                        <a:t>David 19-2-1898/9-7-1943 </a:t>
                      </a:r>
                      <a:r>
                        <a:rPr lang="nl-NL" sz="800" kern="1200" baseline="0" dirty="0" smtClean="0">
                          <a:solidFill>
                            <a:srgbClr val="FF0000"/>
                          </a:solidFill>
                          <a:latin typeface="+mn-lt"/>
                          <a:ea typeface="+mn-ea"/>
                          <a:cs typeface="+mn-cs"/>
                        </a:rPr>
                        <a:t>Sobibor</a:t>
                      </a:r>
                    </a:p>
                    <a:p>
                      <a:pPr marL="88900" indent="-88900">
                        <a:buFont typeface="Arial" pitchFamily="34" charset="0"/>
                        <a:buChar char="•"/>
                      </a:pPr>
                      <a:endParaRPr lang="nl-NL" sz="800" kern="1200" baseline="0" dirty="0" smtClean="0">
                        <a:solidFill>
                          <a:schemeClr val="tx1"/>
                        </a:solidFill>
                        <a:latin typeface="+mn-lt"/>
                        <a:ea typeface="+mn-ea"/>
                        <a:cs typeface="+mn-cs"/>
                      </a:endParaRPr>
                    </a:p>
                    <a:p>
                      <a:pPr marL="90488" indent="-90488">
                        <a:buFont typeface="Arial" pitchFamily="34" charset="0"/>
                        <a:buNone/>
                      </a:pPr>
                      <a:endParaRPr lang="nl-NL" sz="800" dirty="0"/>
                    </a:p>
                  </a:txBody>
                  <a:tcPr/>
                </a:tc>
                <a:tc>
                  <a:txBody>
                    <a:bodyPr/>
                    <a:lstStyle/>
                    <a:p>
                      <a:pPr marL="90488" marR="0" indent="-90488" algn="l" defTabSz="914400" rtl="0" eaLnBrk="1" fontAlgn="auto" latinLnBrk="0" hangingPunct="1">
                        <a:lnSpc>
                          <a:spcPct val="100000"/>
                        </a:lnSpc>
                        <a:spcBef>
                          <a:spcPts val="0"/>
                        </a:spcBef>
                        <a:spcAft>
                          <a:spcPts val="0"/>
                        </a:spcAft>
                        <a:buClrTx/>
                        <a:buSzTx/>
                        <a:buFont typeface="Arial" pitchFamily="34" charset="0"/>
                        <a:buNone/>
                        <a:tabLst/>
                        <a:defRPr/>
                      </a:pPr>
                      <a:r>
                        <a:rPr lang="nl-NL" sz="800" kern="1200" baseline="0" dirty="0" smtClean="0">
                          <a:solidFill>
                            <a:schemeClr val="tx1"/>
                          </a:solidFill>
                          <a:latin typeface="+mn-lt"/>
                          <a:ea typeface="+mn-ea"/>
                          <a:cs typeface="+mn-cs"/>
                        </a:rPr>
                        <a:t>Simon 30-5-1899/2-7-1943 </a:t>
                      </a:r>
                      <a:r>
                        <a:rPr lang="nl-NL" sz="800" kern="1200" baseline="0" dirty="0" smtClean="0">
                          <a:solidFill>
                            <a:srgbClr val="FF0000"/>
                          </a:solidFill>
                          <a:latin typeface="+mn-lt"/>
                          <a:ea typeface="+mn-ea"/>
                          <a:cs typeface="+mn-cs"/>
                        </a:rPr>
                        <a:t>Sobibor</a:t>
                      </a:r>
                      <a:endParaRPr lang="nl-NL" sz="800" kern="1200" baseline="0" dirty="0" smtClean="0">
                        <a:solidFill>
                          <a:schemeClr val="tx1"/>
                        </a:solidFill>
                        <a:latin typeface="+mn-lt"/>
                        <a:ea typeface="+mn-ea"/>
                        <a:cs typeface="+mn-cs"/>
                      </a:endParaRPr>
                    </a:p>
                    <a:p>
                      <a:pPr marL="90488" indent="-90488">
                        <a:buFont typeface="Arial" pitchFamily="34" charset="0"/>
                        <a:buChar char="•"/>
                      </a:pPr>
                      <a:r>
                        <a:rPr lang="nl-NL" sz="800" baseline="0" dirty="0" smtClean="0"/>
                        <a:t>Elisabeth 25-12-1930/2-7-1943 </a:t>
                      </a:r>
                      <a:r>
                        <a:rPr lang="nl-NL" sz="800" kern="1200" baseline="0" dirty="0" smtClean="0">
                          <a:solidFill>
                            <a:srgbClr val="FF0000"/>
                          </a:solidFill>
                          <a:latin typeface="+mn-lt"/>
                          <a:ea typeface="+mn-ea"/>
                          <a:cs typeface="+mn-cs"/>
                        </a:rPr>
                        <a:t>Sobibor</a:t>
                      </a:r>
                    </a:p>
                    <a:p>
                      <a:pPr marL="90488" indent="-90488">
                        <a:buFont typeface="Arial" pitchFamily="34" charset="0"/>
                        <a:buNone/>
                      </a:pPr>
                      <a:endParaRPr lang="nl-NL" sz="800" kern="1200" baseline="0" dirty="0" smtClean="0">
                        <a:solidFill>
                          <a:schemeClr val="tx1"/>
                        </a:solidFill>
                        <a:latin typeface="+mn-lt"/>
                        <a:ea typeface="+mn-ea"/>
                        <a:cs typeface="+mn-cs"/>
                      </a:endParaRPr>
                    </a:p>
                    <a:p>
                      <a:pPr marL="90488" indent="-90488">
                        <a:buFont typeface="Arial" pitchFamily="34" charset="0"/>
                        <a:buNone/>
                      </a:pPr>
                      <a:r>
                        <a:rPr lang="nl-NL" sz="800" kern="1200" baseline="0" dirty="0" smtClean="0">
                          <a:solidFill>
                            <a:schemeClr val="tx1"/>
                          </a:solidFill>
                          <a:latin typeface="+mn-lt"/>
                          <a:ea typeface="+mn-ea"/>
                          <a:cs typeface="+mn-cs"/>
                        </a:rPr>
                        <a:t>Simon 8-12-1892/29-12-1934</a:t>
                      </a:r>
                    </a:p>
                    <a:p>
                      <a:pPr marL="90488" indent="-90488">
                        <a:buFont typeface="Arial" pitchFamily="34" charset="0"/>
                        <a:buChar char="•"/>
                      </a:pPr>
                      <a:r>
                        <a:rPr lang="nl-NL" sz="800" kern="1200" baseline="0" dirty="0" smtClean="0">
                          <a:solidFill>
                            <a:schemeClr val="tx1"/>
                          </a:solidFill>
                          <a:latin typeface="+mn-lt"/>
                          <a:ea typeface="+mn-ea"/>
                          <a:cs typeface="+mn-cs"/>
                        </a:rPr>
                        <a:t>Philip 4-7-1916/2-5-1945 </a:t>
                      </a:r>
                      <a:r>
                        <a:rPr lang="nl-NL" sz="800" kern="1200" baseline="0" dirty="0" err="1" smtClean="0">
                          <a:solidFill>
                            <a:srgbClr val="FF0000"/>
                          </a:solidFill>
                          <a:latin typeface="+mn-lt"/>
                          <a:ea typeface="+mn-ea"/>
                          <a:cs typeface="+mn-cs"/>
                        </a:rPr>
                        <a:t>Groenenbach</a:t>
                      </a:r>
                      <a:r>
                        <a:rPr lang="nl-NL" sz="800" kern="1200" baseline="0" dirty="0" smtClean="0">
                          <a:solidFill>
                            <a:srgbClr val="FF0000"/>
                          </a:solidFill>
                          <a:latin typeface="+mn-lt"/>
                          <a:ea typeface="+mn-ea"/>
                          <a:cs typeface="+mn-cs"/>
                        </a:rPr>
                        <a:t>, </a:t>
                      </a:r>
                      <a:r>
                        <a:rPr lang="nl-NL" sz="800" kern="1200" baseline="0" dirty="0" err="1" smtClean="0">
                          <a:solidFill>
                            <a:srgbClr val="FF0000"/>
                          </a:solidFill>
                          <a:latin typeface="+mn-lt"/>
                          <a:ea typeface="+mn-ea"/>
                          <a:cs typeface="+mn-cs"/>
                        </a:rPr>
                        <a:t>Memmingen</a:t>
                      </a:r>
                      <a:endParaRPr lang="nl-NL" sz="800" kern="1200" baseline="0" dirty="0" smtClean="0">
                        <a:solidFill>
                          <a:srgbClr val="FF0000"/>
                        </a:solidFill>
                        <a:latin typeface="+mn-lt"/>
                        <a:ea typeface="+mn-ea"/>
                        <a:cs typeface="+mn-cs"/>
                      </a:endParaRPr>
                    </a:p>
                    <a:p>
                      <a:pPr marL="180975" lvl="1" indent="-90488">
                        <a:buFont typeface="Arial" pitchFamily="34" charset="0"/>
                        <a:buChar char="•"/>
                      </a:pPr>
                      <a:r>
                        <a:rPr lang="nl-NL" sz="800" kern="1200" baseline="0" dirty="0" smtClean="0">
                          <a:solidFill>
                            <a:schemeClr val="tx1"/>
                          </a:solidFill>
                          <a:latin typeface="+mn-lt"/>
                          <a:ea typeface="+mn-ea"/>
                          <a:cs typeface="+mn-cs"/>
                        </a:rPr>
                        <a:t>Mina Sophia 3-8-1942/11-6-1943 </a:t>
                      </a:r>
                      <a:r>
                        <a:rPr lang="nl-NL" sz="800" kern="1200" baseline="0" dirty="0" smtClean="0">
                          <a:solidFill>
                            <a:srgbClr val="FF0000"/>
                          </a:solidFill>
                          <a:latin typeface="+mn-lt"/>
                          <a:ea typeface="+mn-ea"/>
                          <a:cs typeface="+mn-cs"/>
                        </a:rPr>
                        <a:t>Sobibor </a:t>
                      </a:r>
                    </a:p>
                    <a:p>
                      <a:pPr marL="90488" indent="-90488">
                        <a:buFont typeface="Arial" pitchFamily="34" charset="0"/>
                        <a:buChar char="•"/>
                      </a:pPr>
                      <a:r>
                        <a:rPr lang="nl-NL" sz="800" kern="1200" baseline="0" dirty="0" smtClean="0">
                          <a:solidFill>
                            <a:schemeClr val="tx1"/>
                          </a:solidFill>
                          <a:latin typeface="+mn-lt"/>
                          <a:ea typeface="+mn-ea"/>
                          <a:cs typeface="+mn-cs"/>
                        </a:rPr>
                        <a:t>Mia 3-12-1917/8-9-1941 Amsterdam</a:t>
                      </a:r>
                    </a:p>
                    <a:p>
                      <a:pPr marL="90488" indent="-90488">
                        <a:buFont typeface="Arial" pitchFamily="34" charset="0"/>
                        <a:buChar char="•"/>
                      </a:pPr>
                      <a:r>
                        <a:rPr lang="nl-NL" sz="800" kern="1200" baseline="0" dirty="0" err="1" smtClean="0">
                          <a:solidFill>
                            <a:schemeClr val="tx1"/>
                          </a:solidFill>
                          <a:latin typeface="+mn-lt"/>
                          <a:ea typeface="+mn-ea"/>
                          <a:cs typeface="+mn-cs"/>
                        </a:rPr>
                        <a:t>Izak</a:t>
                      </a:r>
                      <a:r>
                        <a:rPr lang="nl-NL" sz="800" kern="1200" baseline="0" dirty="0" smtClean="0">
                          <a:solidFill>
                            <a:schemeClr val="tx1"/>
                          </a:solidFill>
                          <a:latin typeface="+mn-lt"/>
                          <a:ea typeface="+mn-ea"/>
                          <a:cs typeface="+mn-cs"/>
                        </a:rPr>
                        <a:t> 13-12-1919/30-9-1942 </a:t>
                      </a:r>
                      <a:r>
                        <a:rPr lang="nl-NL" sz="800" kern="1200" baseline="0" dirty="0" err="1" smtClean="0">
                          <a:solidFill>
                            <a:srgbClr val="FF0000"/>
                          </a:solidFill>
                          <a:latin typeface="+mn-lt"/>
                          <a:ea typeface="+mn-ea"/>
                          <a:cs typeface="+mn-cs"/>
                        </a:rPr>
                        <a:t>Auschwitz</a:t>
                      </a:r>
                      <a:endParaRPr lang="nl-NL" sz="800" kern="1200" baseline="0" dirty="0" smtClean="0">
                        <a:solidFill>
                          <a:srgbClr val="FF0000"/>
                        </a:solidFill>
                        <a:latin typeface="+mn-lt"/>
                        <a:ea typeface="+mn-ea"/>
                        <a:cs typeface="+mn-cs"/>
                      </a:endParaRPr>
                    </a:p>
                    <a:p>
                      <a:pPr marL="90488" indent="-90488">
                        <a:buFont typeface="Arial" pitchFamily="34" charset="0"/>
                        <a:buChar char="•"/>
                      </a:pPr>
                      <a:r>
                        <a:rPr lang="nl-NL" sz="800" kern="1200" baseline="0" dirty="0" smtClean="0">
                          <a:solidFill>
                            <a:schemeClr val="tx1"/>
                          </a:solidFill>
                          <a:latin typeface="+mn-lt"/>
                          <a:ea typeface="+mn-ea"/>
                          <a:cs typeface="+mn-cs"/>
                        </a:rPr>
                        <a:t>Judith 29-4-1921/31-1-1944 </a:t>
                      </a:r>
                      <a:r>
                        <a:rPr lang="nl-NL" sz="800" kern="1200" baseline="0" dirty="0" err="1" smtClean="0">
                          <a:solidFill>
                            <a:srgbClr val="FF0000"/>
                          </a:solidFill>
                          <a:latin typeface="+mn-lt"/>
                          <a:ea typeface="+mn-ea"/>
                          <a:cs typeface="+mn-cs"/>
                        </a:rPr>
                        <a:t>Auschwitz</a:t>
                      </a:r>
                      <a:r>
                        <a:rPr lang="nl-NL" sz="800" kern="1200" baseline="0" dirty="0" smtClean="0">
                          <a:solidFill>
                            <a:schemeClr val="tx1"/>
                          </a:solidFill>
                          <a:latin typeface="+mn-lt"/>
                          <a:ea typeface="+mn-ea"/>
                          <a:cs typeface="+mn-cs"/>
                        </a:rPr>
                        <a:t> </a:t>
                      </a:r>
                    </a:p>
                    <a:p>
                      <a:pPr marL="90488" indent="-90488">
                        <a:buFont typeface="Arial" pitchFamily="34" charset="0"/>
                        <a:buChar char="•"/>
                      </a:pPr>
                      <a:r>
                        <a:rPr lang="nl-NL" sz="800" kern="1200" baseline="0" dirty="0" smtClean="0">
                          <a:solidFill>
                            <a:schemeClr val="tx1"/>
                          </a:solidFill>
                          <a:latin typeface="+mn-lt"/>
                          <a:ea typeface="+mn-ea"/>
                          <a:cs typeface="+mn-cs"/>
                        </a:rPr>
                        <a:t>Rebecca 2-11-1922/27-8-1943 </a:t>
                      </a:r>
                      <a:r>
                        <a:rPr lang="nl-NL" sz="800" kern="1200" baseline="0" dirty="0" err="1" smtClean="0">
                          <a:solidFill>
                            <a:srgbClr val="FF0000"/>
                          </a:solidFill>
                          <a:latin typeface="+mn-lt"/>
                          <a:ea typeface="+mn-ea"/>
                          <a:cs typeface="+mn-cs"/>
                        </a:rPr>
                        <a:t>Auschwitz</a:t>
                      </a:r>
                      <a:r>
                        <a:rPr lang="nl-NL" sz="800" kern="1200" baseline="0" dirty="0" smtClean="0">
                          <a:solidFill>
                            <a:schemeClr val="tx1"/>
                          </a:solidFill>
                          <a:latin typeface="+mn-lt"/>
                          <a:ea typeface="+mn-ea"/>
                          <a:cs typeface="+mn-cs"/>
                        </a:rPr>
                        <a:t> </a:t>
                      </a:r>
                    </a:p>
                    <a:p>
                      <a:pPr marL="90488" indent="-90488">
                        <a:buFont typeface="Arial" pitchFamily="34" charset="0"/>
                        <a:buChar char="•"/>
                      </a:pPr>
                      <a:r>
                        <a:rPr lang="nl-NL" sz="800" kern="1200" baseline="0" dirty="0" err="1" smtClean="0">
                          <a:solidFill>
                            <a:srgbClr val="0070C0"/>
                          </a:solidFill>
                          <a:latin typeface="+mn-lt"/>
                          <a:ea typeface="+mn-ea"/>
                          <a:cs typeface="+mn-cs"/>
                        </a:rPr>
                        <a:t>Hendrina</a:t>
                      </a:r>
                      <a:r>
                        <a:rPr lang="nl-NL" sz="800" kern="1200" baseline="0" dirty="0" smtClean="0">
                          <a:solidFill>
                            <a:srgbClr val="0070C0"/>
                          </a:solidFill>
                          <a:latin typeface="+mn-lt"/>
                          <a:ea typeface="+mn-ea"/>
                          <a:cs typeface="+mn-cs"/>
                        </a:rPr>
                        <a:t> Bakker - Korper 16-2-1924/9-10-2014</a:t>
                      </a:r>
                    </a:p>
                    <a:p>
                      <a:pPr marL="90488" indent="-90488">
                        <a:buFont typeface="Arial" pitchFamily="34" charset="0"/>
                        <a:buChar char="•"/>
                      </a:pPr>
                      <a:r>
                        <a:rPr lang="nl-NL" sz="800" kern="1200" baseline="0" dirty="0" smtClean="0">
                          <a:solidFill>
                            <a:schemeClr val="tx1"/>
                          </a:solidFill>
                          <a:latin typeface="+mn-lt"/>
                          <a:ea typeface="+mn-ea"/>
                          <a:cs typeface="+mn-cs"/>
                        </a:rPr>
                        <a:t>Barend 24-1-1929/21-5-1943 </a:t>
                      </a:r>
                      <a:r>
                        <a:rPr lang="nl-NL" sz="800" kern="1200" baseline="0" dirty="0" smtClean="0">
                          <a:solidFill>
                            <a:srgbClr val="FF0000"/>
                          </a:solidFill>
                          <a:latin typeface="+mn-lt"/>
                          <a:ea typeface="+mn-ea"/>
                          <a:cs typeface="+mn-cs"/>
                        </a:rPr>
                        <a:t>Sobibor</a:t>
                      </a:r>
                    </a:p>
                    <a:p>
                      <a:pPr marL="90488" indent="-90488">
                        <a:buFont typeface="Arial" pitchFamily="34" charset="0"/>
                        <a:buChar char="•"/>
                      </a:pPr>
                      <a:r>
                        <a:rPr lang="nl-NL" sz="800" kern="1200" baseline="0" dirty="0" smtClean="0">
                          <a:solidFill>
                            <a:schemeClr val="tx1"/>
                          </a:solidFill>
                          <a:latin typeface="+mn-lt"/>
                          <a:ea typeface="+mn-ea"/>
                          <a:cs typeface="+mn-cs"/>
                        </a:rPr>
                        <a:t>Jans 16-6-1932/11-6-1943 </a:t>
                      </a:r>
                      <a:r>
                        <a:rPr lang="nl-NL" sz="800" kern="1200" baseline="0" dirty="0" smtClean="0">
                          <a:solidFill>
                            <a:srgbClr val="FF0000"/>
                          </a:solidFill>
                          <a:latin typeface="+mn-lt"/>
                          <a:ea typeface="+mn-ea"/>
                          <a:cs typeface="+mn-cs"/>
                        </a:rPr>
                        <a:t>Sobibor</a:t>
                      </a:r>
                      <a:r>
                        <a:rPr lang="nl-NL" sz="800" kern="1200" baseline="0" dirty="0" smtClean="0">
                          <a:solidFill>
                            <a:schemeClr val="tx1"/>
                          </a:solidFill>
                          <a:latin typeface="+mn-lt"/>
                          <a:ea typeface="+mn-ea"/>
                          <a:cs typeface="+mn-cs"/>
                        </a:rPr>
                        <a:t> </a:t>
                      </a:r>
                    </a:p>
                    <a:p>
                      <a:pPr marL="90488" indent="-90488">
                        <a:buFont typeface="Arial" pitchFamily="34" charset="0"/>
                        <a:buNone/>
                      </a:pPr>
                      <a:r>
                        <a:rPr lang="nl-NL" sz="800" kern="1200" baseline="0" dirty="0" smtClean="0">
                          <a:solidFill>
                            <a:schemeClr val="tx1"/>
                          </a:solidFill>
                          <a:latin typeface="+mn-lt"/>
                          <a:ea typeface="+mn-ea"/>
                          <a:cs typeface="+mn-cs"/>
                        </a:rPr>
                        <a:t>Barend 16-4-1897/30-9-1942 </a:t>
                      </a:r>
                      <a:r>
                        <a:rPr lang="nl-NL" sz="800" kern="1200" baseline="0" dirty="0" err="1" smtClean="0">
                          <a:solidFill>
                            <a:srgbClr val="FF0000"/>
                          </a:solidFill>
                          <a:latin typeface="+mn-lt"/>
                          <a:ea typeface="+mn-ea"/>
                          <a:cs typeface="+mn-cs"/>
                        </a:rPr>
                        <a:t>Auschwitz</a:t>
                      </a:r>
                      <a:endParaRPr lang="nl-NL" sz="800" kern="1200" baseline="0" dirty="0" smtClean="0">
                        <a:solidFill>
                          <a:srgbClr val="FF0000"/>
                        </a:solidFill>
                        <a:latin typeface="+mn-lt"/>
                        <a:ea typeface="+mn-ea"/>
                        <a:cs typeface="+mn-cs"/>
                      </a:endParaRPr>
                    </a:p>
                    <a:p>
                      <a:pPr marL="90488" indent="-90488">
                        <a:buFont typeface="Arial" pitchFamily="34" charset="0"/>
                        <a:buChar char="•"/>
                      </a:pPr>
                      <a:r>
                        <a:rPr lang="nl-NL" sz="800" kern="1200" baseline="0" dirty="0" err="1" smtClean="0">
                          <a:solidFill>
                            <a:schemeClr val="tx1"/>
                          </a:solidFill>
                          <a:latin typeface="+mn-lt"/>
                          <a:ea typeface="+mn-ea"/>
                          <a:cs typeface="+mn-cs"/>
                        </a:rPr>
                        <a:t>Philp</a:t>
                      </a:r>
                      <a:r>
                        <a:rPr lang="nl-NL" sz="800" kern="1200" baseline="0" dirty="0" smtClean="0">
                          <a:solidFill>
                            <a:schemeClr val="tx1"/>
                          </a:solidFill>
                          <a:latin typeface="+mn-lt"/>
                          <a:ea typeface="+mn-ea"/>
                          <a:cs typeface="+mn-cs"/>
                        </a:rPr>
                        <a:t> 13-1-1922/31-10-1944 </a:t>
                      </a:r>
                      <a:r>
                        <a:rPr lang="nl-NL" sz="800" kern="1200" baseline="0" dirty="0" err="1" smtClean="0">
                          <a:solidFill>
                            <a:srgbClr val="FF0000"/>
                          </a:solidFill>
                          <a:latin typeface="+mn-lt"/>
                          <a:ea typeface="+mn-ea"/>
                          <a:cs typeface="+mn-cs"/>
                        </a:rPr>
                        <a:t>Midden-Europa</a:t>
                      </a:r>
                      <a:endParaRPr lang="nl-NL" sz="800" kern="1200" baseline="0" dirty="0" smtClean="0">
                        <a:solidFill>
                          <a:srgbClr val="FF0000"/>
                        </a:solidFill>
                        <a:latin typeface="+mn-lt"/>
                        <a:ea typeface="+mn-ea"/>
                        <a:cs typeface="+mn-cs"/>
                      </a:endParaRPr>
                    </a:p>
                    <a:p>
                      <a:pPr marL="90488" indent="-90488">
                        <a:buFont typeface="Arial" pitchFamily="34" charset="0"/>
                        <a:buChar char="•"/>
                      </a:pPr>
                      <a:r>
                        <a:rPr lang="nl-NL" sz="800" kern="1200" baseline="0" dirty="0" smtClean="0">
                          <a:solidFill>
                            <a:schemeClr val="tx1"/>
                          </a:solidFill>
                          <a:latin typeface="+mn-lt"/>
                          <a:ea typeface="+mn-ea"/>
                          <a:cs typeface="+mn-cs"/>
                        </a:rPr>
                        <a:t>Jacob 13-10-1923/30-9-1942 </a:t>
                      </a:r>
                      <a:r>
                        <a:rPr lang="nl-NL" sz="800" kern="1200" baseline="0" dirty="0" err="1" smtClean="0">
                          <a:solidFill>
                            <a:srgbClr val="FF0000"/>
                          </a:solidFill>
                          <a:latin typeface="+mn-lt"/>
                          <a:ea typeface="+mn-ea"/>
                          <a:cs typeface="+mn-cs"/>
                        </a:rPr>
                        <a:t>Auschwitz</a:t>
                      </a:r>
                      <a:endParaRPr lang="nl-NL" sz="800" kern="1200" baseline="0" dirty="0" smtClean="0">
                        <a:solidFill>
                          <a:srgbClr val="FF0000"/>
                        </a:solidFill>
                        <a:latin typeface="+mn-lt"/>
                        <a:ea typeface="+mn-ea"/>
                        <a:cs typeface="+mn-cs"/>
                      </a:endParaRPr>
                    </a:p>
                    <a:p>
                      <a:pPr marL="90488" indent="-90488">
                        <a:buFont typeface="Arial" pitchFamily="34" charset="0"/>
                        <a:buChar char="•"/>
                      </a:pPr>
                      <a:r>
                        <a:rPr lang="nl-NL" sz="800" kern="1200" baseline="0" dirty="0" smtClean="0">
                          <a:solidFill>
                            <a:schemeClr val="tx1"/>
                          </a:solidFill>
                          <a:latin typeface="+mn-lt"/>
                          <a:ea typeface="+mn-ea"/>
                          <a:cs typeface="+mn-cs"/>
                        </a:rPr>
                        <a:t>Simon 17-6-1926/30-9-1942 </a:t>
                      </a:r>
                      <a:r>
                        <a:rPr lang="nl-NL" sz="800" kern="1200" baseline="0" dirty="0" err="1" smtClean="0">
                          <a:solidFill>
                            <a:srgbClr val="FF0000"/>
                          </a:solidFill>
                          <a:latin typeface="+mn-lt"/>
                          <a:ea typeface="+mn-ea"/>
                          <a:cs typeface="+mn-cs"/>
                        </a:rPr>
                        <a:t>Auschwitz</a:t>
                      </a:r>
                      <a:endParaRPr lang="nl-NL" sz="800" kern="1200" baseline="0" dirty="0" smtClean="0">
                        <a:solidFill>
                          <a:srgbClr val="FF0000"/>
                        </a:solidFill>
                        <a:latin typeface="+mn-lt"/>
                        <a:ea typeface="+mn-ea"/>
                        <a:cs typeface="+mn-cs"/>
                      </a:endParaRPr>
                    </a:p>
                    <a:p>
                      <a:pPr marL="90488" indent="-90488">
                        <a:buFont typeface="Arial" pitchFamily="34" charset="0"/>
                        <a:buChar char="•"/>
                      </a:pPr>
                      <a:r>
                        <a:rPr lang="nl-NL" sz="800" kern="1200" baseline="0" dirty="0" smtClean="0">
                          <a:solidFill>
                            <a:schemeClr val="tx1"/>
                          </a:solidFill>
                          <a:latin typeface="+mn-lt"/>
                          <a:ea typeface="+mn-ea"/>
                          <a:cs typeface="+mn-cs"/>
                        </a:rPr>
                        <a:t>Meijer 1-5-1935/11-6-1943 </a:t>
                      </a:r>
                      <a:r>
                        <a:rPr lang="nl-NL" sz="800" kern="1200" baseline="0" dirty="0" smtClean="0">
                          <a:solidFill>
                            <a:srgbClr val="FF0000"/>
                          </a:solidFill>
                          <a:latin typeface="+mn-lt"/>
                          <a:ea typeface="+mn-ea"/>
                          <a:cs typeface="+mn-cs"/>
                        </a:rPr>
                        <a:t>Sobibor</a:t>
                      </a:r>
                    </a:p>
                    <a:p>
                      <a:pPr marL="90488" indent="-90488">
                        <a:buFont typeface="Arial" pitchFamily="34" charset="0"/>
                        <a:buNone/>
                      </a:pPr>
                      <a:r>
                        <a:rPr lang="nl-NL" sz="800" kern="1200" baseline="0" dirty="0" smtClean="0">
                          <a:solidFill>
                            <a:schemeClr val="tx1"/>
                          </a:solidFill>
                          <a:latin typeface="+mn-lt"/>
                          <a:ea typeface="+mn-ea"/>
                          <a:cs typeface="+mn-cs"/>
                        </a:rPr>
                        <a:t>David 15-05-1902/31-7-1944 </a:t>
                      </a:r>
                      <a:r>
                        <a:rPr lang="nl-NL" sz="800" kern="1200" baseline="0" dirty="0" err="1" smtClean="0">
                          <a:solidFill>
                            <a:srgbClr val="FF0000"/>
                          </a:solidFill>
                          <a:latin typeface="+mn-lt"/>
                          <a:ea typeface="+mn-ea"/>
                          <a:cs typeface="+mn-cs"/>
                        </a:rPr>
                        <a:t>Midden-Europa</a:t>
                      </a:r>
                      <a:endParaRPr lang="nl-NL" sz="800" kern="1200" baseline="0" dirty="0" smtClean="0">
                        <a:solidFill>
                          <a:srgbClr val="FF0000"/>
                        </a:solidFill>
                        <a:latin typeface="+mn-lt"/>
                        <a:ea typeface="+mn-ea"/>
                        <a:cs typeface="+mn-cs"/>
                      </a:endParaRPr>
                    </a:p>
                    <a:p>
                      <a:pPr marL="90488" indent="-90488">
                        <a:buFont typeface="Arial" pitchFamily="34" charset="0"/>
                        <a:buChar char="•"/>
                      </a:pPr>
                      <a:r>
                        <a:rPr lang="nl-NL" sz="800" kern="1200" baseline="0" dirty="0" smtClean="0">
                          <a:solidFill>
                            <a:schemeClr val="tx1"/>
                          </a:solidFill>
                          <a:latin typeface="+mn-lt"/>
                          <a:ea typeface="+mn-ea"/>
                          <a:cs typeface="+mn-cs"/>
                        </a:rPr>
                        <a:t>Elias 7-12-1925/30-4-1944 </a:t>
                      </a:r>
                      <a:r>
                        <a:rPr lang="nl-NL" sz="800" kern="1200" baseline="0" dirty="0" err="1" smtClean="0">
                          <a:solidFill>
                            <a:srgbClr val="FF0000"/>
                          </a:solidFill>
                          <a:latin typeface="+mn-lt"/>
                          <a:ea typeface="+mn-ea"/>
                          <a:cs typeface="+mn-cs"/>
                        </a:rPr>
                        <a:t>Midden-Europa</a:t>
                      </a:r>
                      <a:endParaRPr lang="nl-NL" sz="800" kern="1200" baseline="0" dirty="0" smtClean="0">
                        <a:solidFill>
                          <a:srgbClr val="FF0000"/>
                        </a:solidFill>
                        <a:latin typeface="+mn-lt"/>
                        <a:ea typeface="+mn-ea"/>
                        <a:cs typeface="+mn-cs"/>
                      </a:endParaRPr>
                    </a:p>
                    <a:p>
                      <a:pPr marL="90488" indent="-90488">
                        <a:buFont typeface="Arial" pitchFamily="34" charset="0"/>
                        <a:buChar char="•"/>
                      </a:pPr>
                      <a:r>
                        <a:rPr lang="nl-NL" sz="800" kern="1200" baseline="0" dirty="0" smtClean="0">
                          <a:solidFill>
                            <a:schemeClr val="tx1"/>
                          </a:solidFill>
                          <a:latin typeface="+mn-lt"/>
                          <a:ea typeface="+mn-ea"/>
                          <a:cs typeface="+mn-cs"/>
                        </a:rPr>
                        <a:t>Philip 30-9-1927/9-4-1943 </a:t>
                      </a:r>
                      <a:r>
                        <a:rPr lang="nl-NL" sz="800" kern="1200" baseline="0" dirty="0" smtClean="0">
                          <a:solidFill>
                            <a:srgbClr val="FF0000"/>
                          </a:solidFill>
                          <a:latin typeface="+mn-lt"/>
                          <a:ea typeface="+mn-ea"/>
                          <a:cs typeface="+mn-cs"/>
                        </a:rPr>
                        <a:t>Sobibor</a:t>
                      </a:r>
                    </a:p>
                    <a:p>
                      <a:pPr marL="90488" indent="-90488">
                        <a:buFont typeface="Arial" pitchFamily="34" charset="0"/>
                        <a:buChar char="•"/>
                      </a:pPr>
                      <a:r>
                        <a:rPr lang="nl-NL" sz="800" kern="1200" baseline="0" dirty="0" err="1" smtClean="0">
                          <a:solidFill>
                            <a:schemeClr val="tx1"/>
                          </a:solidFill>
                          <a:latin typeface="+mn-lt"/>
                          <a:ea typeface="+mn-ea"/>
                          <a:cs typeface="+mn-cs"/>
                        </a:rPr>
                        <a:t>Schoontje</a:t>
                      </a:r>
                      <a:r>
                        <a:rPr lang="nl-NL" sz="800" kern="1200" baseline="0" dirty="0" smtClean="0">
                          <a:solidFill>
                            <a:schemeClr val="tx1"/>
                          </a:solidFill>
                          <a:latin typeface="+mn-lt"/>
                          <a:ea typeface="+mn-ea"/>
                          <a:cs typeface="+mn-cs"/>
                        </a:rPr>
                        <a:t> 27-8-1929/9-11-1942 </a:t>
                      </a:r>
                      <a:r>
                        <a:rPr lang="nl-NL" sz="800" kern="1200" baseline="0" dirty="0" err="1" smtClean="0">
                          <a:solidFill>
                            <a:srgbClr val="FF0000"/>
                          </a:solidFill>
                          <a:latin typeface="+mn-lt"/>
                          <a:ea typeface="+mn-ea"/>
                          <a:cs typeface="+mn-cs"/>
                        </a:rPr>
                        <a:t>Auschwitz</a:t>
                      </a:r>
                      <a:endParaRPr lang="nl-NL" sz="800" kern="1200" baseline="0" dirty="0" smtClean="0">
                        <a:solidFill>
                          <a:srgbClr val="FF0000"/>
                        </a:solidFill>
                        <a:latin typeface="+mn-lt"/>
                        <a:ea typeface="+mn-ea"/>
                        <a:cs typeface="+mn-cs"/>
                      </a:endParaRPr>
                    </a:p>
                    <a:p>
                      <a:pPr marL="90488" indent="-90488">
                        <a:buFont typeface="Arial" pitchFamily="34" charset="0"/>
                        <a:buChar char="•"/>
                      </a:pPr>
                      <a:r>
                        <a:rPr lang="nl-NL" sz="800" kern="1200" baseline="0" dirty="0" smtClean="0">
                          <a:solidFill>
                            <a:schemeClr val="tx1"/>
                          </a:solidFill>
                          <a:latin typeface="+mn-lt"/>
                          <a:ea typeface="+mn-ea"/>
                          <a:cs typeface="+mn-cs"/>
                        </a:rPr>
                        <a:t>Simon 28-7-1931/9-11-1942 </a:t>
                      </a:r>
                      <a:r>
                        <a:rPr lang="nl-NL" sz="800" kern="1200" baseline="0" dirty="0" err="1" smtClean="0">
                          <a:solidFill>
                            <a:srgbClr val="FF0000"/>
                          </a:solidFill>
                          <a:latin typeface="+mn-lt"/>
                          <a:ea typeface="+mn-ea"/>
                          <a:cs typeface="+mn-cs"/>
                        </a:rPr>
                        <a:t>Auschwitz</a:t>
                      </a:r>
                      <a:endParaRPr lang="nl-NL" sz="800" kern="1200" baseline="0" dirty="0" smtClean="0">
                        <a:solidFill>
                          <a:schemeClr val="tx1"/>
                        </a:solidFill>
                        <a:latin typeface="+mn-lt"/>
                        <a:ea typeface="+mn-ea"/>
                        <a:cs typeface="+mn-cs"/>
                      </a:endParaRPr>
                    </a:p>
                    <a:p>
                      <a:pPr marL="90488" indent="-90488">
                        <a:buFont typeface="Arial" pitchFamily="34" charset="0"/>
                        <a:buChar char="•"/>
                      </a:pPr>
                      <a:r>
                        <a:rPr lang="nl-NL" sz="800" kern="1200" baseline="0" dirty="0" smtClean="0">
                          <a:solidFill>
                            <a:schemeClr val="tx1"/>
                          </a:solidFill>
                          <a:latin typeface="+mn-lt"/>
                          <a:ea typeface="+mn-ea"/>
                          <a:cs typeface="+mn-cs"/>
                        </a:rPr>
                        <a:t>Barend 30-3-1933/9-11-1942 </a:t>
                      </a:r>
                      <a:r>
                        <a:rPr lang="nl-NL" sz="800" kern="1200" baseline="0" dirty="0" err="1" smtClean="0">
                          <a:solidFill>
                            <a:srgbClr val="FF0000"/>
                          </a:solidFill>
                          <a:latin typeface="+mn-lt"/>
                          <a:ea typeface="+mn-ea"/>
                          <a:cs typeface="+mn-cs"/>
                        </a:rPr>
                        <a:t>Auschwitz</a:t>
                      </a:r>
                      <a:endParaRPr lang="nl-NL" sz="800" kern="1200" baseline="0" dirty="0" smtClean="0">
                        <a:solidFill>
                          <a:schemeClr val="tx1"/>
                        </a:solidFill>
                        <a:latin typeface="+mn-lt"/>
                        <a:ea typeface="+mn-ea"/>
                        <a:cs typeface="+mn-cs"/>
                      </a:endParaRPr>
                    </a:p>
                    <a:p>
                      <a:pPr marL="90488" marR="0" indent="-90488"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kern="1200" baseline="0" dirty="0" smtClean="0">
                          <a:solidFill>
                            <a:schemeClr val="tx1"/>
                          </a:solidFill>
                          <a:latin typeface="+mn-lt"/>
                          <a:ea typeface="+mn-ea"/>
                          <a:cs typeface="+mn-cs"/>
                        </a:rPr>
                        <a:t>Hartog 18-6-1935/9-11-1942 </a:t>
                      </a:r>
                      <a:r>
                        <a:rPr lang="nl-NL" sz="800" kern="1200" baseline="0" dirty="0" err="1" smtClean="0">
                          <a:solidFill>
                            <a:srgbClr val="FF0000"/>
                          </a:solidFill>
                          <a:latin typeface="+mn-lt"/>
                          <a:ea typeface="+mn-ea"/>
                          <a:cs typeface="+mn-cs"/>
                        </a:rPr>
                        <a:t>Auschwitz</a:t>
                      </a:r>
                      <a:endParaRPr lang="nl-NL" sz="800" kern="1200" baseline="0" dirty="0" smtClean="0">
                        <a:solidFill>
                          <a:schemeClr val="tx1"/>
                        </a:solidFill>
                        <a:latin typeface="+mn-lt"/>
                        <a:ea typeface="+mn-ea"/>
                        <a:cs typeface="+mn-cs"/>
                      </a:endParaRPr>
                    </a:p>
                    <a:p>
                      <a:pPr marL="90488" marR="0" indent="-90488" algn="l" defTabSz="914400" rtl="0" eaLnBrk="1" fontAlgn="auto" latinLnBrk="0" hangingPunct="1">
                        <a:lnSpc>
                          <a:spcPct val="100000"/>
                        </a:lnSpc>
                        <a:spcBef>
                          <a:spcPts val="0"/>
                        </a:spcBef>
                        <a:spcAft>
                          <a:spcPts val="0"/>
                        </a:spcAft>
                        <a:buClrTx/>
                        <a:buSzTx/>
                        <a:buFont typeface="Arial" pitchFamily="34" charset="0"/>
                        <a:buChar char="•"/>
                        <a:tabLst/>
                        <a:defRPr/>
                      </a:pPr>
                      <a:r>
                        <a:rPr lang="nl-NL" sz="800" kern="1200" baseline="0" dirty="0" smtClean="0">
                          <a:solidFill>
                            <a:schemeClr val="tx1"/>
                          </a:solidFill>
                          <a:latin typeface="+mn-lt"/>
                          <a:ea typeface="+mn-ea"/>
                          <a:cs typeface="+mn-cs"/>
                        </a:rPr>
                        <a:t>Abraham 25-4-1937/9-11-1942 </a:t>
                      </a:r>
                      <a:r>
                        <a:rPr lang="nl-NL" sz="800" kern="1200" baseline="0" dirty="0" err="1" smtClean="0">
                          <a:solidFill>
                            <a:srgbClr val="FF0000"/>
                          </a:solidFill>
                          <a:latin typeface="+mn-lt"/>
                          <a:ea typeface="+mn-ea"/>
                          <a:cs typeface="+mn-cs"/>
                        </a:rPr>
                        <a:t>Auschwitz</a:t>
                      </a:r>
                      <a:endParaRPr lang="nl-NL" sz="800" kern="1200" baseline="0" dirty="0" smtClean="0">
                        <a:solidFill>
                          <a:schemeClr val="tx1"/>
                        </a:solidFill>
                        <a:latin typeface="+mn-lt"/>
                        <a:ea typeface="+mn-ea"/>
                        <a:cs typeface="+mn-cs"/>
                      </a:endParaRPr>
                    </a:p>
                    <a:p>
                      <a:pPr marL="90488" marR="0" indent="-90488" algn="l" defTabSz="914400" rtl="0" eaLnBrk="1" fontAlgn="auto" latinLnBrk="0" hangingPunct="1">
                        <a:lnSpc>
                          <a:spcPct val="100000"/>
                        </a:lnSpc>
                        <a:spcBef>
                          <a:spcPts val="0"/>
                        </a:spcBef>
                        <a:spcAft>
                          <a:spcPts val="0"/>
                        </a:spcAft>
                        <a:buClrTx/>
                        <a:buSzTx/>
                        <a:buFont typeface="Arial" pitchFamily="34" charset="0"/>
                        <a:buNone/>
                        <a:tabLst/>
                        <a:defRPr/>
                      </a:pPr>
                      <a:r>
                        <a:rPr lang="nl-NL" sz="800" kern="1200" baseline="0" dirty="0" smtClean="0">
                          <a:solidFill>
                            <a:schemeClr val="tx1"/>
                          </a:solidFill>
                          <a:latin typeface="+mn-lt"/>
                          <a:ea typeface="+mn-ea"/>
                          <a:cs typeface="+mn-cs"/>
                        </a:rPr>
                        <a:t>Hartog 19-4-1907/21-5-1943 </a:t>
                      </a:r>
                      <a:r>
                        <a:rPr lang="nl-NL" sz="800" kern="1200" baseline="0" dirty="0" smtClean="0">
                          <a:solidFill>
                            <a:srgbClr val="FF0000"/>
                          </a:solidFill>
                          <a:latin typeface="+mn-lt"/>
                          <a:ea typeface="+mn-ea"/>
                          <a:cs typeface="+mn-cs"/>
                        </a:rPr>
                        <a:t>Sobibor</a:t>
                      </a:r>
                    </a:p>
                    <a:p>
                      <a:pPr marL="90488" indent="-90488">
                        <a:buFont typeface="Arial" pitchFamily="34" charset="0"/>
                        <a:buChar char="•"/>
                      </a:pPr>
                      <a:r>
                        <a:rPr lang="nl-NL" sz="800" kern="1200" baseline="0" dirty="0" smtClean="0">
                          <a:solidFill>
                            <a:schemeClr val="tx1"/>
                          </a:solidFill>
                          <a:latin typeface="+mn-lt"/>
                          <a:ea typeface="+mn-ea"/>
                          <a:cs typeface="+mn-cs"/>
                        </a:rPr>
                        <a:t>Elias 28-2-1935/21-5-1943 </a:t>
                      </a:r>
                      <a:r>
                        <a:rPr lang="nl-NL" sz="800" kern="1200" baseline="0" dirty="0" smtClean="0">
                          <a:solidFill>
                            <a:srgbClr val="FF0000"/>
                          </a:solidFill>
                          <a:latin typeface="+mn-lt"/>
                          <a:ea typeface="+mn-ea"/>
                          <a:cs typeface="+mn-cs"/>
                        </a:rPr>
                        <a:t>Sobibor</a:t>
                      </a:r>
                    </a:p>
                    <a:p>
                      <a:pPr marL="90488" indent="-90488">
                        <a:buFont typeface="Arial" pitchFamily="34" charset="0"/>
                        <a:buChar char="•"/>
                      </a:pPr>
                      <a:r>
                        <a:rPr lang="nl-NL" sz="800" kern="1200" baseline="0" dirty="0" smtClean="0">
                          <a:solidFill>
                            <a:schemeClr val="tx1"/>
                          </a:solidFill>
                          <a:latin typeface="+mn-lt"/>
                          <a:ea typeface="+mn-ea"/>
                          <a:cs typeface="+mn-cs"/>
                        </a:rPr>
                        <a:t>Philip 19-3-1937/21-5-1943 </a:t>
                      </a:r>
                      <a:r>
                        <a:rPr lang="nl-NL" sz="800" kern="1200" baseline="0" dirty="0" smtClean="0">
                          <a:solidFill>
                            <a:srgbClr val="FF0000"/>
                          </a:solidFill>
                          <a:latin typeface="+mn-lt"/>
                          <a:ea typeface="+mn-ea"/>
                          <a:cs typeface="+mn-cs"/>
                        </a:rPr>
                        <a:t>Sobibor</a:t>
                      </a:r>
                      <a:endParaRPr lang="nl-NL" sz="800" kern="1200" baseline="0" dirty="0" smtClean="0">
                        <a:solidFill>
                          <a:schemeClr val="tx1"/>
                        </a:solidFill>
                        <a:latin typeface="+mn-lt"/>
                        <a:ea typeface="+mn-ea"/>
                        <a:cs typeface="+mn-cs"/>
                      </a:endParaRPr>
                    </a:p>
                    <a:p>
                      <a:pPr marL="90488" indent="-90488">
                        <a:buFont typeface="Arial" pitchFamily="34" charset="0"/>
                        <a:buNone/>
                      </a:pPr>
                      <a:endParaRPr lang="nl-NL" sz="800" kern="1200" baseline="0" dirty="0" smtClean="0">
                        <a:solidFill>
                          <a:schemeClr val="tx1"/>
                        </a:solidFill>
                        <a:latin typeface="+mn-lt"/>
                        <a:ea typeface="+mn-ea"/>
                        <a:cs typeface="+mn-cs"/>
                      </a:endParaRPr>
                    </a:p>
                    <a:p>
                      <a:pPr marL="90488" indent="-90488">
                        <a:buFont typeface="Arial" pitchFamily="34" charset="0"/>
                        <a:buNone/>
                      </a:pPr>
                      <a:r>
                        <a:rPr lang="nl-NL" sz="800" kern="1200" baseline="0" dirty="0" smtClean="0">
                          <a:solidFill>
                            <a:schemeClr val="tx1"/>
                          </a:solidFill>
                          <a:latin typeface="+mn-lt"/>
                          <a:ea typeface="+mn-ea"/>
                          <a:cs typeface="+mn-cs"/>
                        </a:rPr>
                        <a:t>Jacob Mozes</a:t>
                      </a:r>
                    </a:p>
                    <a:p>
                      <a:pPr marL="90488" indent="-90488">
                        <a:buFont typeface="Arial" pitchFamily="34" charset="0"/>
                        <a:buChar char="•"/>
                      </a:pPr>
                      <a:r>
                        <a:rPr lang="nl-NL" sz="800" kern="1200" baseline="0" dirty="0" err="1" smtClean="0">
                          <a:solidFill>
                            <a:schemeClr val="tx1"/>
                          </a:solidFill>
                          <a:latin typeface="+mn-lt"/>
                          <a:ea typeface="+mn-ea"/>
                          <a:cs typeface="+mn-cs"/>
                        </a:rPr>
                        <a:t>Sellij</a:t>
                      </a:r>
                      <a:r>
                        <a:rPr lang="nl-NL" sz="800" kern="1200" baseline="0" dirty="0" smtClean="0">
                          <a:solidFill>
                            <a:schemeClr val="tx1"/>
                          </a:solidFill>
                          <a:latin typeface="+mn-lt"/>
                          <a:ea typeface="+mn-ea"/>
                          <a:cs typeface="+mn-cs"/>
                        </a:rPr>
                        <a:t> 16-10-1918/30-09-1942 </a:t>
                      </a:r>
                      <a:r>
                        <a:rPr lang="nl-NL" sz="800" kern="1200" baseline="0" dirty="0" err="1" smtClean="0">
                          <a:solidFill>
                            <a:srgbClr val="FF0000"/>
                          </a:solidFill>
                          <a:latin typeface="+mn-lt"/>
                          <a:ea typeface="+mn-ea"/>
                          <a:cs typeface="+mn-cs"/>
                        </a:rPr>
                        <a:t>Auschwitz</a:t>
                      </a:r>
                      <a:endParaRPr lang="nl-NL" sz="800" kern="1200" baseline="0" dirty="0" smtClean="0">
                        <a:solidFill>
                          <a:srgbClr val="FF0000"/>
                        </a:solidFill>
                        <a:latin typeface="+mn-lt"/>
                        <a:ea typeface="+mn-ea"/>
                        <a:cs typeface="+mn-cs"/>
                      </a:endParaRPr>
                    </a:p>
                    <a:p>
                      <a:pPr marL="90488" indent="-90488">
                        <a:buFont typeface="Arial" pitchFamily="34" charset="0"/>
                        <a:buChar char="•"/>
                      </a:pPr>
                      <a:r>
                        <a:rPr lang="nl-NL" sz="800" kern="1200" baseline="0" dirty="0" smtClean="0">
                          <a:solidFill>
                            <a:schemeClr val="tx1"/>
                          </a:solidFill>
                          <a:latin typeface="+mn-lt"/>
                          <a:ea typeface="+mn-ea"/>
                          <a:cs typeface="+mn-cs"/>
                        </a:rPr>
                        <a:t>Rachel 3-11-1922/7-9-1942 </a:t>
                      </a:r>
                      <a:r>
                        <a:rPr lang="nl-NL" sz="800" kern="1200" baseline="0" dirty="0" err="1" smtClean="0">
                          <a:solidFill>
                            <a:srgbClr val="FF0000"/>
                          </a:solidFill>
                          <a:latin typeface="+mn-lt"/>
                          <a:ea typeface="+mn-ea"/>
                          <a:cs typeface="+mn-cs"/>
                        </a:rPr>
                        <a:t>Auschwitz</a:t>
                      </a:r>
                      <a:endParaRPr lang="nl-NL" sz="800" kern="1200" baseline="0" dirty="0" smtClean="0">
                        <a:solidFill>
                          <a:srgbClr val="FF0000"/>
                        </a:solidFill>
                        <a:latin typeface="+mn-lt"/>
                        <a:ea typeface="+mn-ea"/>
                        <a:cs typeface="+mn-cs"/>
                      </a:endParaRPr>
                    </a:p>
                    <a:p>
                      <a:pPr marL="90488" indent="-90488">
                        <a:buFont typeface="Arial" pitchFamily="34" charset="0"/>
                        <a:buChar char="•"/>
                      </a:pPr>
                      <a:r>
                        <a:rPr lang="nl-NL" sz="800" kern="1200" baseline="0" dirty="0" smtClean="0">
                          <a:solidFill>
                            <a:schemeClr val="tx1"/>
                          </a:solidFill>
                          <a:latin typeface="+mn-lt"/>
                          <a:ea typeface="+mn-ea"/>
                          <a:cs typeface="+mn-cs"/>
                        </a:rPr>
                        <a:t>Maurice Jacob 17-10-1928/7-9-1942 </a:t>
                      </a:r>
                      <a:r>
                        <a:rPr lang="nl-NL" sz="800" kern="1200" baseline="0" dirty="0" err="1" smtClean="0">
                          <a:solidFill>
                            <a:srgbClr val="FF0000"/>
                          </a:solidFill>
                          <a:latin typeface="+mn-lt"/>
                          <a:ea typeface="+mn-ea"/>
                          <a:cs typeface="+mn-cs"/>
                        </a:rPr>
                        <a:t>Auschwitz</a:t>
                      </a:r>
                      <a:endParaRPr lang="nl-NL" sz="800" baseline="0" dirty="0" smtClean="0">
                        <a:solidFill>
                          <a:srgbClr val="FF0000"/>
                        </a:solidFill>
                      </a:endParaRPr>
                    </a:p>
                    <a:p>
                      <a:pPr marL="90488" indent="-90488">
                        <a:buFont typeface="Arial" pitchFamily="34" charset="0"/>
                        <a:buNone/>
                      </a:pPr>
                      <a:r>
                        <a:rPr lang="nl-NL" sz="800" kern="1200" baseline="0" dirty="0" smtClean="0">
                          <a:solidFill>
                            <a:schemeClr val="tx1"/>
                          </a:solidFill>
                          <a:latin typeface="+mn-lt"/>
                          <a:ea typeface="+mn-ea"/>
                          <a:cs typeface="+mn-cs"/>
                        </a:rPr>
                        <a:t>Simon 2-8-1893/2101-1945 </a:t>
                      </a:r>
                      <a:r>
                        <a:rPr lang="nl-NL" sz="800" kern="1200" baseline="0" dirty="0" err="1" smtClean="0">
                          <a:solidFill>
                            <a:srgbClr val="FF0000"/>
                          </a:solidFill>
                          <a:latin typeface="+mn-lt"/>
                          <a:ea typeface="+mn-ea"/>
                          <a:cs typeface="+mn-cs"/>
                        </a:rPr>
                        <a:t>Blechhammer</a:t>
                      </a:r>
                      <a:endParaRPr lang="nl-NL" sz="800" kern="1200" baseline="0" dirty="0" smtClean="0">
                        <a:solidFill>
                          <a:schemeClr val="tx1"/>
                        </a:solidFill>
                        <a:latin typeface="+mn-lt"/>
                        <a:ea typeface="+mn-ea"/>
                        <a:cs typeface="+mn-cs"/>
                      </a:endParaRPr>
                    </a:p>
                    <a:p>
                      <a:pPr marL="90488" indent="-90488" algn="l">
                        <a:buFont typeface="Arial" pitchFamily="34" charset="0"/>
                        <a:buChar char="•"/>
                      </a:pPr>
                      <a:r>
                        <a:rPr lang="nl-NL" sz="800" kern="1200" baseline="0" dirty="0" err="1" smtClean="0">
                          <a:solidFill>
                            <a:schemeClr val="tx1"/>
                          </a:solidFill>
                          <a:latin typeface="+mn-lt"/>
                          <a:ea typeface="+mn-ea"/>
                          <a:cs typeface="+mn-cs"/>
                        </a:rPr>
                        <a:t>Mortiz</a:t>
                      </a:r>
                      <a:r>
                        <a:rPr lang="nl-NL" sz="800" kern="1200" baseline="0" dirty="0" smtClean="0">
                          <a:solidFill>
                            <a:schemeClr val="tx1"/>
                          </a:solidFill>
                          <a:latin typeface="+mn-lt"/>
                          <a:ea typeface="+mn-ea"/>
                          <a:cs typeface="+mn-cs"/>
                        </a:rPr>
                        <a:t> 29-10-1917/18-9-1942 </a:t>
                      </a:r>
                      <a:r>
                        <a:rPr lang="nl-NL" sz="800" kern="1200" baseline="0" dirty="0" err="1" smtClean="0">
                          <a:solidFill>
                            <a:srgbClr val="FF0000"/>
                          </a:solidFill>
                          <a:latin typeface="+mn-lt"/>
                          <a:ea typeface="+mn-ea"/>
                          <a:cs typeface="+mn-cs"/>
                        </a:rPr>
                        <a:t>Auschwitz</a:t>
                      </a:r>
                      <a:endParaRPr lang="nl-NL" sz="800" kern="1200" baseline="0" dirty="0" smtClean="0">
                        <a:solidFill>
                          <a:srgbClr val="FF0000"/>
                        </a:solidFill>
                        <a:latin typeface="+mn-lt"/>
                        <a:ea typeface="+mn-ea"/>
                        <a:cs typeface="+mn-cs"/>
                      </a:endParaRPr>
                    </a:p>
                    <a:p>
                      <a:pPr marL="90488" indent="-90488">
                        <a:buFont typeface="Arial" pitchFamily="34" charset="0"/>
                        <a:buChar char="•"/>
                      </a:pPr>
                      <a:r>
                        <a:rPr lang="nl-NL" sz="800" kern="1200" baseline="0" dirty="0" smtClean="0">
                          <a:solidFill>
                            <a:schemeClr val="tx1"/>
                          </a:solidFill>
                          <a:latin typeface="+mn-lt"/>
                          <a:ea typeface="+mn-ea"/>
                          <a:cs typeface="+mn-cs"/>
                        </a:rPr>
                        <a:t>Samuel 1-10-1919/31-1-1944 </a:t>
                      </a:r>
                      <a:r>
                        <a:rPr lang="nl-NL" sz="800" kern="1200" baseline="0" dirty="0" err="1" smtClean="0">
                          <a:solidFill>
                            <a:srgbClr val="FF0000"/>
                          </a:solidFill>
                          <a:latin typeface="+mn-lt"/>
                          <a:ea typeface="+mn-ea"/>
                          <a:cs typeface="+mn-cs"/>
                        </a:rPr>
                        <a:t>Auschwitz</a:t>
                      </a:r>
                      <a:endParaRPr lang="nl-NL" sz="800" kern="1200" baseline="0" dirty="0" smtClean="0">
                        <a:solidFill>
                          <a:srgbClr val="FF0000"/>
                        </a:solidFill>
                        <a:latin typeface="+mn-lt"/>
                        <a:ea typeface="+mn-ea"/>
                        <a:cs typeface="+mn-cs"/>
                      </a:endParaRPr>
                    </a:p>
                    <a:p>
                      <a:pPr marL="90488" indent="-90488">
                        <a:buFont typeface="Arial" pitchFamily="34" charset="0"/>
                        <a:buChar char="•"/>
                      </a:pPr>
                      <a:r>
                        <a:rPr lang="nl-NL" sz="800" kern="1200" baseline="0" dirty="0" err="1" smtClean="0">
                          <a:solidFill>
                            <a:schemeClr val="tx1"/>
                          </a:solidFill>
                          <a:latin typeface="+mn-lt"/>
                          <a:ea typeface="+mn-ea"/>
                          <a:cs typeface="+mn-cs"/>
                        </a:rPr>
                        <a:t>Seliana</a:t>
                      </a:r>
                      <a:r>
                        <a:rPr lang="nl-NL" sz="800" kern="1200" baseline="0" dirty="0" smtClean="0">
                          <a:solidFill>
                            <a:schemeClr val="tx1"/>
                          </a:solidFill>
                          <a:latin typeface="+mn-lt"/>
                          <a:ea typeface="+mn-ea"/>
                          <a:cs typeface="+mn-cs"/>
                        </a:rPr>
                        <a:t> 5-4-1924/11-6-1943 </a:t>
                      </a:r>
                      <a:r>
                        <a:rPr lang="nl-NL" sz="800" kern="1200" baseline="0" dirty="0" smtClean="0">
                          <a:solidFill>
                            <a:srgbClr val="FF0000"/>
                          </a:solidFill>
                          <a:latin typeface="+mn-lt"/>
                          <a:ea typeface="+mn-ea"/>
                          <a:cs typeface="+mn-cs"/>
                        </a:rPr>
                        <a:t>Sobibor</a:t>
                      </a:r>
                    </a:p>
                    <a:p>
                      <a:pPr marL="90488" indent="-90488">
                        <a:buFont typeface="Arial" pitchFamily="34" charset="0"/>
                        <a:buChar char="•"/>
                      </a:pPr>
                      <a:r>
                        <a:rPr lang="nl-NL" sz="800" kern="1200" baseline="0" dirty="0" smtClean="0">
                          <a:solidFill>
                            <a:schemeClr val="tx1"/>
                          </a:solidFill>
                          <a:latin typeface="+mn-lt"/>
                          <a:ea typeface="+mn-ea"/>
                          <a:cs typeface="+mn-cs"/>
                        </a:rPr>
                        <a:t>Sara 8-1-1930/11-6-1943 </a:t>
                      </a:r>
                      <a:r>
                        <a:rPr lang="nl-NL" sz="800" kern="1200" baseline="0" dirty="0" smtClean="0">
                          <a:solidFill>
                            <a:srgbClr val="FF0000"/>
                          </a:solidFill>
                          <a:latin typeface="+mn-lt"/>
                          <a:ea typeface="+mn-ea"/>
                          <a:cs typeface="+mn-cs"/>
                        </a:rPr>
                        <a:t>Sobibor</a:t>
                      </a:r>
                      <a:endParaRPr lang="nl-NL" sz="800" baseline="0" dirty="0" smtClean="0">
                        <a:solidFill>
                          <a:srgbClr val="FF0000"/>
                        </a:solidFill>
                      </a:endParaRPr>
                    </a:p>
                    <a:p>
                      <a:pPr marL="90488" indent="-90488">
                        <a:buFont typeface="Arial" pitchFamily="34" charset="0"/>
                        <a:buNone/>
                      </a:pPr>
                      <a:r>
                        <a:rPr lang="nl-NL" sz="800" kern="1200" baseline="0" dirty="0" smtClean="0">
                          <a:solidFill>
                            <a:schemeClr val="tx1"/>
                          </a:solidFill>
                          <a:latin typeface="+mn-lt"/>
                          <a:ea typeface="+mn-ea"/>
                          <a:cs typeface="+mn-cs"/>
                        </a:rPr>
                        <a:t>David 19-2-1898/9-7-1943 </a:t>
                      </a:r>
                      <a:r>
                        <a:rPr lang="nl-NL" sz="800" kern="1200" baseline="0" dirty="0" smtClean="0">
                          <a:solidFill>
                            <a:srgbClr val="FF0000"/>
                          </a:solidFill>
                          <a:latin typeface="+mn-lt"/>
                          <a:ea typeface="+mn-ea"/>
                          <a:cs typeface="+mn-cs"/>
                        </a:rPr>
                        <a:t>Sobibor</a:t>
                      </a:r>
                    </a:p>
                    <a:p>
                      <a:pPr marL="90488" indent="-90488" algn="l">
                        <a:buFont typeface="Arial" pitchFamily="34" charset="0"/>
                        <a:buChar char="•"/>
                      </a:pPr>
                      <a:r>
                        <a:rPr lang="nl-NL" sz="800" kern="1200" baseline="0" dirty="0" err="1" smtClean="0">
                          <a:solidFill>
                            <a:schemeClr val="tx1"/>
                          </a:solidFill>
                          <a:latin typeface="+mn-lt"/>
                          <a:ea typeface="+mn-ea"/>
                          <a:cs typeface="+mn-cs"/>
                        </a:rPr>
                        <a:t>Selien</a:t>
                      </a:r>
                      <a:r>
                        <a:rPr lang="nl-NL" sz="800" kern="1200" baseline="0" dirty="0" smtClean="0">
                          <a:solidFill>
                            <a:schemeClr val="tx1"/>
                          </a:solidFill>
                          <a:latin typeface="+mn-lt"/>
                          <a:ea typeface="+mn-ea"/>
                          <a:cs typeface="+mn-cs"/>
                        </a:rPr>
                        <a:t> 7-12-1932/11-6-1943 </a:t>
                      </a:r>
                      <a:r>
                        <a:rPr lang="nl-NL" sz="800" kern="1200" baseline="0" dirty="0" smtClean="0">
                          <a:solidFill>
                            <a:srgbClr val="FF0000"/>
                          </a:solidFill>
                          <a:latin typeface="+mn-lt"/>
                          <a:ea typeface="+mn-ea"/>
                          <a:cs typeface="+mn-cs"/>
                        </a:rPr>
                        <a:t>Sobibor</a:t>
                      </a:r>
                      <a:endParaRPr lang="nl-NL" sz="800" baseline="0" dirty="0" smtClean="0">
                        <a:solidFill>
                          <a:srgbClr val="FF0000"/>
                        </a:solidFill>
                      </a:endParaRPr>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p>
                      <a:pPr marL="90488" indent="-90488">
                        <a:buFont typeface="Arial" pitchFamily="34" charset="0"/>
                        <a:buNone/>
                      </a:pPr>
                      <a:endParaRPr lang="nl-NL" sz="800" baseline="0" dirty="0" smtClean="0"/>
                    </a:p>
                  </a:txBody>
                  <a:tcPr/>
                </a:tc>
              </a:tr>
            </a:tbl>
          </a:graphicData>
        </a:graphic>
      </p:graphicFrame>
      <p:sp>
        <p:nvSpPr>
          <p:cNvPr id="19" name="Rechthoek 18"/>
          <p:cNvSpPr/>
          <p:nvPr/>
        </p:nvSpPr>
        <p:spPr>
          <a:xfrm>
            <a:off x="2563905" y="546847"/>
            <a:ext cx="2017060" cy="1021977"/>
          </a:xfrm>
          <a:prstGeom prst="rect">
            <a:avLst/>
          </a:prstGeom>
          <a:solidFill>
            <a:srgbClr val="4F81B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p:cNvSpPr/>
          <p:nvPr/>
        </p:nvSpPr>
        <p:spPr>
          <a:xfrm>
            <a:off x="206186" y="672354"/>
            <a:ext cx="2339789" cy="161364"/>
          </a:xfrm>
          <a:prstGeom prst="rect">
            <a:avLst/>
          </a:prstGeom>
          <a:solidFill>
            <a:srgbClr val="4F81B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hthoek 20"/>
          <p:cNvSpPr/>
          <p:nvPr/>
        </p:nvSpPr>
        <p:spPr>
          <a:xfrm>
            <a:off x="4580963" y="519953"/>
            <a:ext cx="2115671" cy="3379694"/>
          </a:xfrm>
          <a:prstGeom prst="rect">
            <a:avLst/>
          </a:prstGeom>
          <a:solidFill>
            <a:srgbClr val="4F81B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hthoek 21"/>
          <p:cNvSpPr/>
          <p:nvPr/>
        </p:nvSpPr>
        <p:spPr>
          <a:xfrm>
            <a:off x="6714564" y="546847"/>
            <a:ext cx="2303930" cy="5253318"/>
          </a:xfrm>
          <a:prstGeom prst="rect">
            <a:avLst/>
          </a:prstGeom>
          <a:solidFill>
            <a:srgbClr val="4F81B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screen"/>
          <a:srcRect/>
          <a:stretch>
            <a:fillRect/>
          </a:stretch>
        </p:blipFill>
        <p:spPr bwMode="auto">
          <a:xfrm>
            <a:off x="708212" y="0"/>
            <a:ext cx="5009590" cy="6859979"/>
          </a:xfrm>
          <a:prstGeom prst="rect">
            <a:avLst/>
          </a:prstGeom>
          <a:noFill/>
          <a:ln w="9525">
            <a:noFill/>
            <a:miter lim="800000"/>
            <a:headEnd/>
            <a:tailEnd/>
          </a:ln>
        </p:spPr>
      </p:pic>
      <p:sp>
        <p:nvSpPr>
          <p:cNvPr id="5" name="Tekstvak 4"/>
          <p:cNvSpPr txBox="1"/>
          <p:nvPr/>
        </p:nvSpPr>
        <p:spPr>
          <a:xfrm>
            <a:off x="5844985" y="869577"/>
            <a:ext cx="3237618" cy="2308324"/>
          </a:xfrm>
          <a:prstGeom prst="rect">
            <a:avLst/>
          </a:prstGeom>
          <a:noFill/>
        </p:spPr>
        <p:txBody>
          <a:bodyPr wrap="none" rtlCol="0">
            <a:spAutoFit/>
          </a:bodyPr>
          <a:lstStyle/>
          <a:p>
            <a:r>
              <a:rPr lang="nl-NL" dirty="0" smtClean="0"/>
              <a:t>Moeder van</a:t>
            </a:r>
          </a:p>
          <a:p>
            <a:r>
              <a:rPr lang="nl-NL" dirty="0" smtClean="0"/>
              <a:t>Meijer Korper?</a:t>
            </a:r>
          </a:p>
          <a:p>
            <a:r>
              <a:rPr lang="nl-NL" b="1" dirty="0" err="1" smtClean="0"/>
              <a:t>Fijtje</a:t>
            </a:r>
            <a:r>
              <a:rPr lang="nl-NL" b="1" dirty="0" smtClean="0"/>
              <a:t> Hartog KORPER</a:t>
            </a:r>
            <a:endParaRPr lang="nl-NL" dirty="0" smtClean="0"/>
          </a:p>
          <a:p>
            <a:endParaRPr lang="nl-NL" dirty="0" smtClean="0"/>
          </a:p>
          <a:p>
            <a:r>
              <a:rPr lang="nl-NL" dirty="0" smtClean="0"/>
              <a:t>Of </a:t>
            </a:r>
          </a:p>
          <a:p>
            <a:r>
              <a:rPr lang="nl-NL" dirty="0" smtClean="0"/>
              <a:t>Duifje Rootveld?</a:t>
            </a:r>
          </a:p>
          <a:p>
            <a:r>
              <a:rPr lang="nl-NL" b="1" dirty="0" smtClean="0"/>
              <a:t>Hester Emanuel van der VELZEN</a:t>
            </a:r>
            <a:endParaRPr lang="nl-NL" dirty="0" smtClean="0"/>
          </a:p>
          <a:p>
            <a:endParaRPr lang="nl-NL"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screen"/>
          <a:srcRect/>
          <a:stretch>
            <a:fillRect/>
          </a:stretch>
        </p:blipFill>
        <p:spPr bwMode="auto">
          <a:xfrm>
            <a:off x="8948" y="0"/>
            <a:ext cx="7673674" cy="6858000"/>
          </a:xfrm>
          <a:prstGeom prst="rect">
            <a:avLst/>
          </a:prstGeom>
          <a:noFill/>
          <a:ln w="9525">
            <a:noFill/>
            <a:miter lim="800000"/>
            <a:headEnd/>
            <a:tailEnd/>
          </a:ln>
        </p:spPr>
      </p:pic>
      <p:sp>
        <p:nvSpPr>
          <p:cNvPr id="5" name="Tekstvak 4"/>
          <p:cNvSpPr txBox="1"/>
          <p:nvPr/>
        </p:nvSpPr>
        <p:spPr>
          <a:xfrm>
            <a:off x="5818077" y="3702423"/>
            <a:ext cx="625428" cy="369332"/>
          </a:xfrm>
          <a:prstGeom prst="rect">
            <a:avLst/>
          </a:prstGeom>
          <a:noFill/>
        </p:spPr>
        <p:txBody>
          <a:bodyPr wrap="none" rtlCol="0">
            <a:spAutoFit/>
          </a:bodyPr>
          <a:lstStyle/>
          <a:p>
            <a:r>
              <a:rPr lang="nl-NL" dirty="0" smtClean="0"/>
              <a:t>Wolf</a:t>
            </a:r>
            <a:endParaRPr lang="nl-NL" dirty="0"/>
          </a:p>
        </p:txBody>
      </p:sp>
      <p:sp>
        <p:nvSpPr>
          <p:cNvPr id="6" name="Tekstvak 5"/>
          <p:cNvSpPr txBox="1"/>
          <p:nvPr/>
        </p:nvSpPr>
        <p:spPr>
          <a:xfrm>
            <a:off x="6750407" y="2501152"/>
            <a:ext cx="771365" cy="369332"/>
          </a:xfrm>
          <a:prstGeom prst="rect">
            <a:avLst/>
          </a:prstGeom>
          <a:noFill/>
        </p:spPr>
        <p:txBody>
          <a:bodyPr wrap="none" rtlCol="0">
            <a:spAutoFit/>
          </a:bodyPr>
          <a:lstStyle/>
          <a:p>
            <a:r>
              <a:rPr lang="nl-NL" dirty="0" smtClean="0"/>
              <a:t>Simon</a:t>
            </a:r>
            <a:endParaRPr lang="nl-NL" dirty="0"/>
          </a:p>
        </p:txBody>
      </p:sp>
      <p:sp>
        <p:nvSpPr>
          <p:cNvPr id="7" name="Tekstvak 6"/>
          <p:cNvSpPr txBox="1"/>
          <p:nvPr/>
        </p:nvSpPr>
        <p:spPr>
          <a:xfrm>
            <a:off x="5056077" y="143434"/>
            <a:ext cx="825867" cy="369332"/>
          </a:xfrm>
          <a:prstGeom prst="rect">
            <a:avLst/>
          </a:prstGeom>
          <a:noFill/>
        </p:spPr>
        <p:txBody>
          <a:bodyPr wrap="none" rtlCol="0">
            <a:spAutoFit/>
          </a:bodyPr>
          <a:lstStyle/>
          <a:p>
            <a:r>
              <a:rPr lang="nl-NL" dirty="0" smtClean="0"/>
              <a:t>Manus</a:t>
            </a:r>
            <a:endParaRPr lang="nl-NL" dirty="0"/>
          </a:p>
        </p:txBody>
      </p:sp>
      <p:sp>
        <p:nvSpPr>
          <p:cNvPr id="8" name="Tekstvak 7"/>
          <p:cNvSpPr txBox="1"/>
          <p:nvPr/>
        </p:nvSpPr>
        <p:spPr>
          <a:xfrm>
            <a:off x="4087888" y="4831975"/>
            <a:ext cx="825226" cy="369332"/>
          </a:xfrm>
          <a:prstGeom prst="rect">
            <a:avLst/>
          </a:prstGeom>
          <a:noFill/>
        </p:spPr>
        <p:txBody>
          <a:bodyPr wrap="none" rtlCol="0">
            <a:spAutoFit/>
          </a:bodyPr>
          <a:lstStyle/>
          <a:p>
            <a:r>
              <a:rPr lang="nl-NL" dirty="0" smtClean="0"/>
              <a:t>Hartog</a:t>
            </a:r>
            <a:endParaRPr lang="nl-NL" dirty="0"/>
          </a:p>
        </p:txBody>
      </p:sp>
      <p:sp>
        <p:nvSpPr>
          <p:cNvPr id="9" name="Tekstvak 8"/>
          <p:cNvSpPr txBox="1"/>
          <p:nvPr/>
        </p:nvSpPr>
        <p:spPr>
          <a:xfrm>
            <a:off x="4096849" y="833716"/>
            <a:ext cx="1488549" cy="369332"/>
          </a:xfrm>
          <a:prstGeom prst="rect">
            <a:avLst/>
          </a:prstGeom>
          <a:noFill/>
        </p:spPr>
        <p:txBody>
          <a:bodyPr wrap="none" rtlCol="0">
            <a:spAutoFit/>
          </a:bodyPr>
          <a:lstStyle/>
          <a:p>
            <a:r>
              <a:rPr lang="nl-NL" dirty="0" smtClean="0"/>
              <a:t>Meijer Korper</a:t>
            </a:r>
            <a:endParaRPr lang="nl-NL" dirty="0"/>
          </a:p>
        </p:txBody>
      </p:sp>
      <p:sp>
        <p:nvSpPr>
          <p:cNvPr id="10" name="Tekstvak 9"/>
          <p:cNvSpPr txBox="1"/>
          <p:nvPr/>
        </p:nvSpPr>
        <p:spPr>
          <a:xfrm>
            <a:off x="2608711" y="116540"/>
            <a:ext cx="680058" cy="369332"/>
          </a:xfrm>
          <a:prstGeom prst="rect">
            <a:avLst/>
          </a:prstGeom>
          <a:noFill/>
        </p:spPr>
        <p:txBody>
          <a:bodyPr wrap="none" rtlCol="0">
            <a:spAutoFit/>
          </a:bodyPr>
          <a:lstStyle/>
          <a:p>
            <a:r>
              <a:rPr lang="nl-NL" dirty="0" smtClean="0"/>
              <a:t>Bram</a:t>
            </a:r>
            <a:endParaRPr lang="nl-NL" dirty="0"/>
          </a:p>
        </p:txBody>
      </p:sp>
      <p:sp>
        <p:nvSpPr>
          <p:cNvPr id="11" name="Tekstvak 10"/>
          <p:cNvSpPr txBox="1"/>
          <p:nvPr/>
        </p:nvSpPr>
        <p:spPr>
          <a:xfrm>
            <a:off x="2250122" y="4527175"/>
            <a:ext cx="702244" cy="369332"/>
          </a:xfrm>
          <a:prstGeom prst="rect">
            <a:avLst/>
          </a:prstGeom>
          <a:noFill/>
        </p:spPr>
        <p:txBody>
          <a:bodyPr wrap="none" rtlCol="0">
            <a:spAutoFit/>
          </a:bodyPr>
          <a:lstStyle/>
          <a:p>
            <a:r>
              <a:rPr lang="nl-NL" dirty="0" smtClean="0">
                <a:solidFill>
                  <a:schemeClr val="bg1"/>
                </a:solidFill>
              </a:rPr>
              <a:t>Feitje</a:t>
            </a:r>
            <a:endParaRPr lang="nl-NL" dirty="0">
              <a:solidFill>
                <a:schemeClr val="bg1"/>
              </a:solidFill>
            </a:endParaRPr>
          </a:p>
        </p:txBody>
      </p:sp>
      <p:sp>
        <p:nvSpPr>
          <p:cNvPr id="12" name="Tekstvak 11"/>
          <p:cNvSpPr txBox="1"/>
          <p:nvPr/>
        </p:nvSpPr>
        <p:spPr>
          <a:xfrm>
            <a:off x="1353653" y="887504"/>
            <a:ext cx="1628394" cy="369332"/>
          </a:xfrm>
          <a:prstGeom prst="rect">
            <a:avLst/>
          </a:prstGeom>
          <a:noFill/>
        </p:spPr>
        <p:txBody>
          <a:bodyPr wrap="none" rtlCol="0">
            <a:spAutoFit/>
          </a:bodyPr>
          <a:lstStyle/>
          <a:p>
            <a:r>
              <a:rPr lang="nl-NL" dirty="0" smtClean="0"/>
              <a:t>Duifje Rootveld</a:t>
            </a:r>
            <a:endParaRPr lang="nl-NL" dirty="0"/>
          </a:p>
        </p:txBody>
      </p:sp>
      <p:sp>
        <p:nvSpPr>
          <p:cNvPr id="13" name="Tekstvak 12"/>
          <p:cNvSpPr txBox="1"/>
          <p:nvPr/>
        </p:nvSpPr>
        <p:spPr>
          <a:xfrm>
            <a:off x="224099" y="3505199"/>
            <a:ext cx="708527" cy="369332"/>
          </a:xfrm>
          <a:prstGeom prst="rect">
            <a:avLst/>
          </a:prstGeom>
          <a:noFill/>
        </p:spPr>
        <p:txBody>
          <a:bodyPr wrap="none" rtlCol="0">
            <a:spAutoFit/>
          </a:bodyPr>
          <a:lstStyle/>
          <a:p>
            <a:r>
              <a:rPr lang="nl-NL" dirty="0" smtClean="0"/>
              <a:t>Jacob</a:t>
            </a:r>
            <a:endParaRPr lang="nl-NL" dirty="0"/>
          </a:p>
        </p:txBody>
      </p:sp>
      <p:sp>
        <p:nvSpPr>
          <p:cNvPr id="15" name="Tekstvak 14"/>
          <p:cNvSpPr txBox="1"/>
          <p:nvPr/>
        </p:nvSpPr>
        <p:spPr>
          <a:xfrm>
            <a:off x="7781361" y="5719482"/>
            <a:ext cx="1298753" cy="369332"/>
          </a:xfrm>
          <a:prstGeom prst="rect">
            <a:avLst/>
          </a:prstGeom>
          <a:noFill/>
        </p:spPr>
        <p:txBody>
          <a:bodyPr wrap="none" rtlCol="0">
            <a:spAutoFit/>
          </a:bodyPr>
          <a:lstStyle/>
          <a:p>
            <a:r>
              <a:rPr lang="nl-NL" dirty="0" smtClean="0"/>
              <a:t>1900-1901?</a:t>
            </a:r>
            <a:endParaRPr lang="nl-NL"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screen"/>
          <a:srcRect/>
          <a:stretch>
            <a:fillRect/>
          </a:stretch>
        </p:blipFill>
        <p:spPr bwMode="auto">
          <a:xfrm>
            <a:off x="0" y="-938617"/>
            <a:ext cx="9144000" cy="8391646"/>
          </a:xfrm>
          <a:prstGeom prst="rect">
            <a:avLst/>
          </a:prstGeom>
          <a:noFill/>
          <a:ln w="9525">
            <a:noFill/>
            <a:miter lim="800000"/>
            <a:headEnd/>
            <a:tailEnd/>
          </a:ln>
        </p:spPr>
      </p:pic>
      <p:sp>
        <p:nvSpPr>
          <p:cNvPr id="4" name="Tekstvak 3"/>
          <p:cNvSpPr txBox="1"/>
          <p:nvPr/>
        </p:nvSpPr>
        <p:spPr>
          <a:xfrm>
            <a:off x="475130" y="5907741"/>
            <a:ext cx="3581622" cy="646331"/>
          </a:xfrm>
          <a:prstGeom prst="rect">
            <a:avLst/>
          </a:prstGeom>
          <a:noFill/>
        </p:spPr>
        <p:txBody>
          <a:bodyPr wrap="none" rtlCol="0">
            <a:spAutoFit/>
          </a:bodyPr>
          <a:lstStyle/>
          <a:p>
            <a:r>
              <a:rPr lang="nl-NL" dirty="0" smtClean="0">
                <a:solidFill>
                  <a:schemeClr val="bg1"/>
                </a:solidFill>
              </a:rPr>
              <a:t>Abraham (Bram) Korper</a:t>
            </a:r>
          </a:p>
          <a:p>
            <a:r>
              <a:rPr lang="nl-NL" dirty="0" smtClean="0">
                <a:solidFill>
                  <a:schemeClr val="bg1"/>
                </a:solidFill>
              </a:rPr>
              <a:t>alias  Frits Kieft (Rader Communist?)</a:t>
            </a:r>
            <a:endParaRPr lang="nl-NL" dirty="0">
              <a:solidFill>
                <a:schemeClr val="bg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vak 9"/>
          <p:cNvSpPr txBox="1"/>
          <p:nvPr/>
        </p:nvSpPr>
        <p:spPr>
          <a:xfrm>
            <a:off x="358947" y="6072154"/>
            <a:ext cx="4613764" cy="215444"/>
          </a:xfrm>
          <a:prstGeom prst="rect">
            <a:avLst/>
          </a:prstGeom>
          <a:noFill/>
        </p:spPr>
        <p:txBody>
          <a:bodyPr wrap="none" rtlCol="0">
            <a:spAutoFit/>
          </a:bodyPr>
          <a:lstStyle/>
          <a:p>
            <a:r>
              <a:rPr lang="nl-NL" sz="800" dirty="0" smtClean="0">
                <a:hlinkClick r:id="rId2"/>
              </a:rPr>
              <a:t>https://www.historischnieuwsblad.nl/nl/artikel/28194/het-joden-vangen-werd-een-ware-hartstocht.html</a:t>
            </a:r>
            <a:endParaRPr lang="nl-NL" sz="800" dirty="0"/>
          </a:p>
        </p:txBody>
      </p:sp>
      <p:pic>
        <p:nvPicPr>
          <p:cNvPr id="2" name="Picture 2"/>
          <p:cNvPicPr>
            <a:picLocks noChangeAspect="1" noChangeArrowheads="1"/>
          </p:cNvPicPr>
          <p:nvPr/>
        </p:nvPicPr>
        <p:blipFill>
          <a:blip r:embed="rId3" cstate="screen"/>
          <a:srcRect/>
          <a:stretch>
            <a:fillRect/>
          </a:stretch>
        </p:blipFill>
        <p:spPr bwMode="auto">
          <a:xfrm>
            <a:off x="0" y="0"/>
            <a:ext cx="5512494" cy="6858000"/>
          </a:xfrm>
          <a:prstGeom prst="rect">
            <a:avLst/>
          </a:prstGeom>
          <a:noFill/>
          <a:ln w="9525">
            <a:noFill/>
            <a:miter lim="800000"/>
            <a:headEnd/>
            <a:tailEnd/>
          </a:ln>
        </p:spPr>
      </p:pic>
      <p:pic>
        <p:nvPicPr>
          <p:cNvPr id="2050" name="Picture 2"/>
          <p:cNvPicPr>
            <a:picLocks noChangeAspect="1" noChangeArrowheads="1"/>
          </p:cNvPicPr>
          <p:nvPr/>
        </p:nvPicPr>
        <p:blipFill>
          <a:blip r:embed="rId4" cstate="screen"/>
          <a:srcRect/>
          <a:stretch>
            <a:fillRect/>
          </a:stretch>
        </p:blipFill>
        <p:spPr bwMode="auto">
          <a:xfrm>
            <a:off x="5531223" y="313770"/>
            <a:ext cx="3621741" cy="1582659"/>
          </a:xfrm>
          <a:prstGeom prst="rect">
            <a:avLst/>
          </a:prstGeom>
          <a:noFill/>
          <a:ln w="9525">
            <a:noFill/>
            <a:miter lim="800000"/>
            <a:headEnd/>
            <a:tailEnd/>
          </a:ln>
        </p:spPr>
      </p:pic>
      <p:sp>
        <p:nvSpPr>
          <p:cNvPr id="5" name="Tekstvak 4"/>
          <p:cNvSpPr txBox="1"/>
          <p:nvPr/>
        </p:nvSpPr>
        <p:spPr>
          <a:xfrm>
            <a:off x="5593974" y="1972230"/>
            <a:ext cx="3086010" cy="1877437"/>
          </a:xfrm>
          <a:prstGeom prst="rect">
            <a:avLst/>
          </a:prstGeom>
          <a:noFill/>
        </p:spPr>
        <p:txBody>
          <a:bodyPr wrap="square" rtlCol="0">
            <a:spAutoFit/>
          </a:bodyPr>
          <a:lstStyle/>
          <a:p>
            <a:r>
              <a:rPr lang="nl-NL" sz="800" dirty="0" smtClean="0"/>
              <a:t>Feitje</a:t>
            </a:r>
            <a:r>
              <a:rPr lang="nl-NL" sz="800" dirty="0" smtClean="0">
                <a:sym typeface="Wingdings" pitchFamily="2" charset="2"/>
              </a:rPr>
              <a:t> Korper (tante Feitje = spreek je uit als </a:t>
            </a:r>
            <a:r>
              <a:rPr lang="nl-NL" sz="800" dirty="0" err="1" smtClean="0">
                <a:sym typeface="Wingdings" pitchFamily="2" charset="2"/>
              </a:rPr>
              <a:t>Fietje</a:t>
            </a:r>
            <a:r>
              <a:rPr lang="nl-NL" sz="800" dirty="0" smtClean="0">
                <a:sym typeface="Wingdings" pitchFamily="2" charset="2"/>
              </a:rPr>
              <a:t>)</a:t>
            </a:r>
            <a:endParaRPr lang="nl-NL" sz="800" dirty="0" smtClean="0"/>
          </a:p>
          <a:p>
            <a:pPr marL="88900" indent="-88900">
              <a:buFont typeface="Arial" pitchFamily="34" charset="0"/>
              <a:buChar char="•"/>
            </a:pPr>
            <a:r>
              <a:rPr lang="nl-NL" sz="800" dirty="0" smtClean="0">
                <a:sym typeface="Wingdings" pitchFamily="2" charset="2"/>
              </a:rPr>
              <a:t>Rebecca Aardewerk 31-3-1924/30-9-1942 </a:t>
            </a:r>
            <a:r>
              <a:rPr lang="nl-NL" sz="800" dirty="0" err="1" smtClean="0">
                <a:solidFill>
                  <a:srgbClr val="FF0000"/>
                </a:solidFill>
                <a:sym typeface="Wingdings" pitchFamily="2" charset="2"/>
              </a:rPr>
              <a:t>Auschwitz</a:t>
            </a:r>
            <a:endParaRPr lang="nl-NL" sz="800" dirty="0" smtClean="0">
              <a:solidFill>
                <a:srgbClr val="FF0000"/>
              </a:solidFill>
              <a:sym typeface="Wingdings" pitchFamily="2" charset="2"/>
            </a:endParaRPr>
          </a:p>
          <a:p>
            <a:pPr marL="88900" indent="-88900">
              <a:buFont typeface="Arial" pitchFamily="34" charset="0"/>
              <a:buChar char="•"/>
            </a:pPr>
            <a:r>
              <a:rPr lang="nl-NL" sz="800" dirty="0" smtClean="0">
                <a:sym typeface="Wingdings" pitchFamily="2" charset="2"/>
              </a:rPr>
              <a:t>Duifje Aardewerk 24-2-1926/30-9-1943 </a:t>
            </a:r>
            <a:r>
              <a:rPr lang="nl-NL" sz="800" dirty="0" err="1" smtClean="0">
                <a:solidFill>
                  <a:srgbClr val="FF0000"/>
                </a:solidFill>
                <a:sym typeface="Wingdings" pitchFamily="2" charset="2"/>
              </a:rPr>
              <a:t>Auschwitz</a:t>
            </a:r>
            <a:endParaRPr lang="nl-NL" sz="800" dirty="0" smtClean="0">
              <a:sym typeface="Wingdings" pitchFamily="2" charset="2"/>
            </a:endParaRPr>
          </a:p>
          <a:p>
            <a:pPr marL="88900" indent="-88900">
              <a:buFont typeface="Arial" pitchFamily="34" charset="0"/>
              <a:buChar char="•"/>
            </a:pPr>
            <a:r>
              <a:rPr lang="nl-NL" sz="800" dirty="0" smtClean="0">
                <a:sym typeface="Wingdings" pitchFamily="2" charset="2"/>
              </a:rPr>
              <a:t>Mozes Aardewerk 1-1-1928/16-4-1943 </a:t>
            </a:r>
            <a:r>
              <a:rPr lang="nl-NL" sz="800" dirty="0" smtClean="0">
                <a:solidFill>
                  <a:srgbClr val="FF0000"/>
                </a:solidFill>
                <a:sym typeface="Wingdings" pitchFamily="2" charset="2"/>
              </a:rPr>
              <a:t>Sobibor</a:t>
            </a:r>
          </a:p>
          <a:p>
            <a:pPr marL="88900" indent="-88900">
              <a:buFont typeface="Arial" pitchFamily="34" charset="0"/>
              <a:buChar char="•"/>
            </a:pPr>
            <a:r>
              <a:rPr lang="nl-NL" sz="800" dirty="0" smtClean="0">
                <a:sym typeface="Wingdings" pitchFamily="2" charset="2"/>
              </a:rPr>
              <a:t>Henriette Aardewerk 2-11-1930/16-4-1943 </a:t>
            </a:r>
            <a:r>
              <a:rPr lang="nl-NL" sz="800" dirty="0" smtClean="0">
                <a:solidFill>
                  <a:srgbClr val="FF0000"/>
                </a:solidFill>
                <a:sym typeface="Wingdings" pitchFamily="2" charset="2"/>
              </a:rPr>
              <a:t>Sobibor</a:t>
            </a:r>
          </a:p>
          <a:p>
            <a:pPr marL="88900" indent="-88900">
              <a:buFont typeface="Arial" pitchFamily="34" charset="0"/>
              <a:buChar char="•"/>
            </a:pPr>
            <a:r>
              <a:rPr lang="nl-NL" sz="800" dirty="0" smtClean="0">
                <a:sym typeface="Wingdings" pitchFamily="2" charset="2"/>
              </a:rPr>
              <a:t>Joop (Jopie) Aardewerk 8-1-1940/26-1-1943 </a:t>
            </a:r>
            <a:r>
              <a:rPr lang="nl-NL" sz="800" dirty="0" err="1" smtClean="0">
                <a:solidFill>
                  <a:srgbClr val="FF0000"/>
                </a:solidFill>
                <a:sym typeface="Wingdings" pitchFamily="2" charset="2"/>
              </a:rPr>
              <a:t>Auschwitz</a:t>
            </a:r>
            <a:endParaRPr lang="nl-NL" sz="800" dirty="0" smtClean="0">
              <a:solidFill>
                <a:srgbClr val="FF0000"/>
              </a:solidFill>
              <a:sym typeface="Wingdings" pitchFamily="2" charset="2"/>
            </a:endParaRPr>
          </a:p>
          <a:p>
            <a:pPr>
              <a:buFont typeface="Arial" pitchFamily="34" charset="0"/>
              <a:buChar char="•"/>
            </a:pPr>
            <a:endParaRPr lang="nl-NL" sz="1000" dirty="0" smtClean="0">
              <a:solidFill>
                <a:srgbClr val="FF0000"/>
              </a:solidFill>
              <a:sym typeface="Wingdings" pitchFamily="2" charset="2"/>
            </a:endParaRPr>
          </a:p>
          <a:p>
            <a:r>
              <a:rPr lang="nl-NL" sz="1000" dirty="0" smtClean="0"/>
              <a:t>Tijdens een razzia rond de </a:t>
            </a:r>
            <a:r>
              <a:rPr lang="nl-NL" sz="1000" dirty="0" err="1" smtClean="0"/>
              <a:t>Tugelaweg</a:t>
            </a:r>
            <a:r>
              <a:rPr lang="nl-NL" sz="1000" dirty="0" smtClean="0"/>
              <a:t> vluchtte Feitje met Jopie naar familie die op de Zwanenburgwal woonde. Jopie kon daar blijven, maar Feitje kwam hem na enkele dagen weer ophalen.</a:t>
            </a:r>
            <a:endParaRPr lang="nl-NL" sz="1000" dirty="0" smtClean="0">
              <a:solidFill>
                <a:srgbClr val="FF0000"/>
              </a:solidFill>
            </a:endParaRPr>
          </a:p>
          <a:p>
            <a:endParaRPr lang="nl-NL" dirty="0"/>
          </a:p>
        </p:txBody>
      </p:sp>
      <p:sp>
        <p:nvSpPr>
          <p:cNvPr id="7" name="Tekstvak 6"/>
          <p:cNvSpPr txBox="1"/>
          <p:nvPr/>
        </p:nvSpPr>
        <p:spPr>
          <a:xfrm>
            <a:off x="233083" y="0"/>
            <a:ext cx="1696362" cy="369332"/>
          </a:xfrm>
          <a:prstGeom prst="rect">
            <a:avLst/>
          </a:prstGeom>
          <a:noFill/>
        </p:spPr>
        <p:txBody>
          <a:bodyPr wrap="none" rtlCol="0">
            <a:spAutoFit/>
          </a:bodyPr>
          <a:lstStyle/>
          <a:p>
            <a:r>
              <a:rPr lang="nl-NL" dirty="0" smtClean="0">
                <a:solidFill>
                  <a:schemeClr val="bg1"/>
                </a:solidFill>
              </a:rPr>
              <a:t>Joop Aardewerk</a:t>
            </a:r>
            <a:endParaRPr lang="nl-NL" dirty="0">
              <a:solidFill>
                <a:schemeClr val="bg1"/>
              </a:solidFill>
            </a:endParaRPr>
          </a:p>
        </p:txBody>
      </p:sp>
      <p:sp>
        <p:nvSpPr>
          <p:cNvPr id="8" name="Tekstvak 7"/>
          <p:cNvSpPr txBox="1"/>
          <p:nvPr/>
        </p:nvSpPr>
        <p:spPr>
          <a:xfrm>
            <a:off x="2088773" y="6488668"/>
            <a:ext cx="1076961" cy="369332"/>
          </a:xfrm>
          <a:prstGeom prst="rect">
            <a:avLst/>
          </a:prstGeom>
          <a:noFill/>
        </p:spPr>
        <p:txBody>
          <a:bodyPr wrap="none" rtlCol="0">
            <a:spAutoFit/>
          </a:bodyPr>
          <a:lstStyle/>
          <a:p>
            <a:r>
              <a:rPr lang="nl-NL" dirty="0" smtClean="0">
                <a:solidFill>
                  <a:schemeClr val="bg1"/>
                </a:solidFill>
              </a:rPr>
              <a:t>Henriette</a:t>
            </a:r>
            <a:endParaRPr lang="nl-NL" dirty="0">
              <a:solidFill>
                <a:schemeClr val="bg1"/>
              </a:solidFill>
            </a:endParaRPr>
          </a:p>
        </p:txBody>
      </p:sp>
      <p:sp>
        <p:nvSpPr>
          <p:cNvPr id="9" name="Tekstvak 8"/>
          <p:cNvSpPr txBox="1"/>
          <p:nvPr/>
        </p:nvSpPr>
        <p:spPr>
          <a:xfrm>
            <a:off x="2895581" y="412376"/>
            <a:ext cx="2480679" cy="369332"/>
          </a:xfrm>
          <a:prstGeom prst="rect">
            <a:avLst/>
          </a:prstGeom>
          <a:noFill/>
        </p:spPr>
        <p:txBody>
          <a:bodyPr wrap="none" rtlCol="0">
            <a:spAutoFit/>
          </a:bodyPr>
          <a:lstStyle/>
          <a:p>
            <a:r>
              <a:rPr lang="nl-NL" dirty="0" smtClean="0">
                <a:solidFill>
                  <a:schemeClr val="bg1"/>
                </a:solidFill>
              </a:rPr>
              <a:t>Feitje </a:t>
            </a:r>
            <a:r>
              <a:rPr lang="nl-NL" dirty="0" err="1" smtClean="0">
                <a:solidFill>
                  <a:schemeClr val="bg1"/>
                </a:solidFill>
              </a:rPr>
              <a:t>Aardewerk-Korper</a:t>
            </a:r>
            <a:endParaRPr lang="nl-NL" dirty="0" smtClean="0">
              <a:solidFill>
                <a:schemeClr val="bg1"/>
              </a:solidFill>
            </a:endParaRPr>
          </a:p>
        </p:txBody>
      </p:sp>
      <p:sp>
        <p:nvSpPr>
          <p:cNvPr id="11" name="Tekstvak 10"/>
          <p:cNvSpPr txBox="1"/>
          <p:nvPr/>
        </p:nvSpPr>
        <p:spPr>
          <a:xfrm>
            <a:off x="618547" y="6488668"/>
            <a:ext cx="792012" cy="369332"/>
          </a:xfrm>
          <a:prstGeom prst="rect">
            <a:avLst/>
          </a:prstGeom>
          <a:noFill/>
        </p:spPr>
        <p:txBody>
          <a:bodyPr wrap="none" rtlCol="0">
            <a:spAutoFit/>
          </a:bodyPr>
          <a:lstStyle/>
          <a:p>
            <a:r>
              <a:rPr lang="nl-NL" dirty="0" smtClean="0">
                <a:solidFill>
                  <a:schemeClr val="bg1"/>
                </a:solidFill>
              </a:rPr>
              <a:t>Mozes</a:t>
            </a:r>
            <a:endParaRPr lang="nl-NL" dirty="0">
              <a:solidFill>
                <a:schemeClr val="bg1"/>
              </a:solidFill>
            </a:endParaRPr>
          </a:p>
        </p:txBody>
      </p:sp>
      <p:sp>
        <p:nvSpPr>
          <p:cNvPr id="12" name="Tekstvak 11"/>
          <p:cNvSpPr txBox="1"/>
          <p:nvPr/>
        </p:nvSpPr>
        <p:spPr>
          <a:xfrm>
            <a:off x="2061883" y="1118809"/>
            <a:ext cx="962571" cy="369332"/>
          </a:xfrm>
          <a:prstGeom prst="rect">
            <a:avLst/>
          </a:prstGeom>
          <a:noFill/>
        </p:spPr>
        <p:txBody>
          <a:bodyPr wrap="none" rtlCol="0">
            <a:spAutoFit/>
          </a:bodyPr>
          <a:lstStyle/>
          <a:p>
            <a:r>
              <a:rPr lang="nl-NL" dirty="0" smtClean="0">
                <a:solidFill>
                  <a:schemeClr val="bg1"/>
                </a:solidFill>
              </a:rPr>
              <a:t>Rebecca</a:t>
            </a:r>
            <a:endParaRPr lang="nl-NL" dirty="0">
              <a:solidFill>
                <a:schemeClr val="bg1"/>
              </a:solidFill>
            </a:endParaRPr>
          </a:p>
        </p:txBody>
      </p:sp>
      <p:sp>
        <p:nvSpPr>
          <p:cNvPr id="13" name="Tekstvak 12"/>
          <p:cNvSpPr txBox="1"/>
          <p:nvPr/>
        </p:nvSpPr>
        <p:spPr>
          <a:xfrm>
            <a:off x="3388660" y="6488668"/>
            <a:ext cx="742511" cy="369332"/>
          </a:xfrm>
          <a:prstGeom prst="rect">
            <a:avLst/>
          </a:prstGeom>
          <a:noFill/>
        </p:spPr>
        <p:txBody>
          <a:bodyPr wrap="none" rtlCol="0">
            <a:spAutoFit/>
          </a:bodyPr>
          <a:lstStyle/>
          <a:p>
            <a:r>
              <a:rPr lang="nl-NL" dirty="0" smtClean="0">
                <a:solidFill>
                  <a:schemeClr val="bg1"/>
                </a:solidFill>
              </a:rPr>
              <a:t>Duifje</a:t>
            </a:r>
            <a:endParaRPr lang="nl-NL" dirty="0">
              <a:solidFill>
                <a:schemeClr val="bg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134463" y="74176"/>
            <a:ext cx="8875066" cy="6555641"/>
          </a:xfrm>
          <a:prstGeom prst="rect">
            <a:avLst/>
          </a:prstGeom>
        </p:spPr>
        <p:txBody>
          <a:bodyPr wrap="square">
            <a:spAutoFit/>
          </a:bodyPr>
          <a:lstStyle/>
          <a:p>
            <a:r>
              <a:rPr lang="nl-NL" sz="1000" dirty="0" smtClean="0"/>
              <a:t>Feitje Korper, een dochter van Meijer Korper en Duifje Roodveld, trouwde op 25 </a:t>
            </a:r>
            <a:r>
              <a:rPr lang="nl-NL" sz="1000" dirty="0" err="1" smtClean="0"/>
              <a:t>Augtustus</a:t>
            </a:r>
            <a:r>
              <a:rPr lang="nl-NL" sz="1000" dirty="0" smtClean="0"/>
              <a:t> 1923 met de weduwnaar van </a:t>
            </a:r>
            <a:r>
              <a:rPr lang="nl-NL" sz="1000" dirty="0" err="1" smtClean="0"/>
              <a:t>Gesina</a:t>
            </a:r>
            <a:r>
              <a:rPr lang="nl-NL" sz="1000" dirty="0" smtClean="0"/>
              <a:t> </a:t>
            </a:r>
            <a:r>
              <a:rPr lang="nl-NL" sz="1000" dirty="0" err="1" smtClean="0"/>
              <a:t>Susanna</a:t>
            </a:r>
            <a:r>
              <a:rPr lang="nl-NL" sz="1000" dirty="0" smtClean="0"/>
              <a:t> </a:t>
            </a:r>
            <a:r>
              <a:rPr lang="nl-NL" sz="1000" dirty="0" err="1" smtClean="0"/>
              <a:t>Wiebosch</a:t>
            </a:r>
            <a:r>
              <a:rPr lang="nl-NL" sz="1000" dirty="0" smtClean="0"/>
              <a:t>, Jacob Aardewerk, een zoon van Mozes Aardewerk en </a:t>
            </a:r>
            <a:r>
              <a:rPr lang="nl-NL" sz="1000" dirty="0" err="1" smtClean="0"/>
              <a:t>Rebekka</a:t>
            </a:r>
            <a:r>
              <a:rPr lang="nl-NL" sz="1000" dirty="0" smtClean="0"/>
              <a:t> van Coevorden. </a:t>
            </a:r>
            <a:r>
              <a:rPr lang="nl-NL" sz="1000" dirty="0" err="1" smtClean="0"/>
              <a:t>Gesina</a:t>
            </a:r>
            <a:r>
              <a:rPr lang="nl-NL" sz="1000" dirty="0" smtClean="0"/>
              <a:t> </a:t>
            </a:r>
            <a:r>
              <a:rPr lang="nl-NL" sz="1000" dirty="0" err="1" smtClean="0"/>
              <a:t>Wiebosch</a:t>
            </a:r>
            <a:r>
              <a:rPr lang="nl-NL" sz="1000" dirty="0" smtClean="0"/>
              <a:t> overleed op 6 December 1922 en zij had met Jacob Aardewerk geen kinderen.</a:t>
            </a:r>
          </a:p>
          <a:p>
            <a:endParaRPr lang="nl-NL" sz="1000" dirty="0" smtClean="0"/>
          </a:p>
          <a:p>
            <a:r>
              <a:rPr lang="nl-NL" sz="1000" dirty="0" smtClean="0"/>
              <a:t>Uit het huwelijk van Jacob Aardewerk en Feitje Korper werden vijf kinderen geboren, t.w. </a:t>
            </a:r>
            <a:r>
              <a:rPr lang="nl-NL" sz="1000" dirty="0" err="1" smtClean="0"/>
              <a:t>Rebekka</a:t>
            </a:r>
            <a:r>
              <a:rPr lang="nl-NL" sz="1000" dirty="0" smtClean="0"/>
              <a:t> op 31 Maart 1924, Duifje op 24 Februari 1926, Mozes op 1 Augustus 1928, Henriette op 2 November 1930 en als nakomer Joop Aardewerk, die twee maanden voor het overlijden van zijn vader Jacob werd geboren op 8 Januari 1940. </a:t>
            </a:r>
            <a:r>
              <a:rPr lang="nl-NL" sz="1000" b="1" dirty="0" smtClean="0"/>
              <a:t>Jacob Aardewerk overleed nog vóór de oorlog op 14 Maart 1940 en is begraven op de Joodse Begraafplaats in </a:t>
            </a:r>
            <a:r>
              <a:rPr lang="nl-NL" sz="1000" b="1" dirty="0" err="1" smtClean="0"/>
              <a:t>Diemen</a:t>
            </a:r>
            <a:r>
              <a:rPr lang="nl-NL" sz="1000" b="1" dirty="0" smtClean="0"/>
              <a:t>.</a:t>
            </a:r>
          </a:p>
          <a:p>
            <a:endParaRPr lang="nl-NL" sz="1000" dirty="0" smtClean="0"/>
          </a:p>
          <a:p>
            <a:r>
              <a:rPr lang="nl-NL" sz="1000" dirty="0" smtClean="0"/>
              <a:t>Enkele maanden na het  overlijden van Jacob Aardewerk, werd Mozes Aardewerk op 15 </a:t>
            </a:r>
            <a:r>
              <a:rPr lang="nl-NL" sz="1000" dirty="0" err="1" smtClean="0"/>
              <a:t>October</a:t>
            </a:r>
            <a:r>
              <a:rPr lang="nl-NL" sz="1000" dirty="0" smtClean="0"/>
              <a:t> 1940  in het Nederlands Israëlitisch Jongensweeshuis </a:t>
            </a:r>
            <a:r>
              <a:rPr lang="nl-NL" sz="1000" dirty="0" err="1" smtClean="0"/>
              <a:t>Megadle</a:t>
            </a:r>
            <a:r>
              <a:rPr lang="nl-NL" sz="1000" dirty="0" smtClean="0"/>
              <a:t> </a:t>
            </a:r>
            <a:r>
              <a:rPr lang="nl-NL" sz="1000" dirty="0" err="1" smtClean="0"/>
              <a:t>Jethomiem</a:t>
            </a:r>
            <a:r>
              <a:rPr lang="nl-NL" sz="1000" dirty="0" smtClean="0"/>
              <a:t> geplaatst, wat gevestigd was aan de </a:t>
            </a:r>
            <a:r>
              <a:rPr lang="nl-NL" sz="1000" dirty="0" err="1" smtClean="0"/>
              <a:t>Amstel</a:t>
            </a:r>
            <a:r>
              <a:rPr lang="nl-NL" sz="1000" dirty="0" smtClean="0"/>
              <a:t> 21. Zijn 2-jaar jongere zus Henriette (</a:t>
            </a:r>
            <a:r>
              <a:rPr lang="nl-NL" sz="1000" dirty="0" err="1" smtClean="0"/>
              <a:t>Hetty</a:t>
            </a:r>
            <a:r>
              <a:rPr lang="nl-NL" sz="1000" dirty="0" smtClean="0"/>
              <a:t>) woonde vanaf 26 Maart 1941 in het Nederlands Israëlitisch Meisjesweeshuis </a:t>
            </a:r>
            <a:r>
              <a:rPr lang="nl-NL" sz="1000" dirty="0" err="1" smtClean="0"/>
              <a:t>Megadle</a:t>
            </a:r>
            <a:r>
              <a:rPr lang="nl-NL" sz="1000" dirty="0" smtClean="0"/>
              <a:t> </a:t>
            </a:r>
            <a:r>
              <a:rPr lang="nl-NL" sz="1000" dirty="0" err="1" smtClean="0"/>
              <a:t>Jethomoth</a:t>
            </a:r>
            <a:r>
              <a:rPr lang="nl-NL" sz="1000" dirty="0" smtClean="0"/>
              <a:t> in de </a:t>
            </a:r>
            <a:r>
              <a:rPr lang="nl-NL" sz="1000" dirty="0" err="1" smtClean="0"/>
              <a:t>Rapenburgerstraat</a:t>
            </a:r>
            <a:r>
              <a:rPr lang="nl-NL" sz="1000" dirty="0" smtClean="0"/>
              <a:t> 171 te Amsterdam. Op 10 Februari 1943 werd het weeshuis door de Duitsers ontruimd en zij werd afgevoerd naar Westerbork. Ook haar broertje Mozes werd op die zelfde datum in Westerbork geregistreerd. Volgens de registratiekaart van Mozes Aardewerk bleek op 11 Februari 1943 vanuit Westerbork, dat zijn </a:t>
            </a:r>
            <a:r>
              <a:rPr lang="nl-NL" sz="1000" b="1" dirty="0" smtClean="0"/>
              <a:t>oom Wolf Korper en zijn vrouw Maria Hol</a:t>
            </a:r>
            <a:r>
              <a:rPr lang="nl-NL" sz="1000" dirty="0" smtClean="0"/>
              <a:t>, die in de Zwanenburgwal 6 II in Amsterdam woonden, bereid waren om zowel Mozes als Henriette in huis te nemen; zij waren gemengd gehuwd en daardoor “</a:t>
            </a:r>
            <a:r>
              <a:rPr lang="nl-NL" sz="1000" dirty="0" err="1" smtClean="0"/>
              <a:t>gesperrt</a:t>
            </a:r>
            <a:r>
              <a:rPr lang="nl-NL" sz="1000" dirty="0" smtClean="0"/>
              <a:t>”. Maar op 15 Februari was het antwoord: </a:t>
            </a:r>
            <a:r>
              <a:rPr lang="nl-NL" sz="1000" i="1" dirty="0" smtClean="0"/>
              <a:t>er bestaat geen mogelijkheid dat de kinderen naar Amsterdam worden teruggezonden zodat het verzoek van familieleden geen resultaat kan opleveren.</a:t>
            </a:r>
            <a:endParaRPr lang="nl-NL" sz="1000" dirty="0" smtClean="0"/>
          </a:p>
          <a:p>
            <a:endParaRPr lang="nl-NL" sz="1000" dirty="0" smtClean="0"/>
          </a:p>
          <a:p>
            <a:r>
              <a:rPr lang="nl-NL" sz="1000" dirty="0" smtClean="0"/>
              <a:t>Van de website Joods Amsterdam:</a:t>
            </a:r>
            <a:r>
              <a:rPr lang="nl-NL" sz="1000" i="1" dirty="0" smtClean="0"/>
              <a:t> In Westerbork komen de 70 mensen van het weeshuis in de strafbarak terecht, waar ze niet uit mogen. Gelukkig krijgt één van de kinderen vóór de volgende dinsdag (transportdag) roodvonk en gaat de groep in quarantaine maar in maart volgt voor 25 kinderen en 5 leidsters toch het vertrek. 38 kinderen blijven met de directrice in Westerbork. De directrice en de nog overgebleven kinderen gaan enkele weken later alsnog op transport naar Sobibor, </a:t>
            </a:r>
            <a:r>
              <a:rPr lang="nl-NL" sz="1000" dirty="0" smtClean="0"/>
              <a:t>op 13 April 1943, waaronder ook Mozes en </a:t>
            </a:r>
            <a:r>
              <a:rPr lang="nl-NL" sz="1000" dirty="0" err="1" smtClean="0"/>
              <a:t>Hetty</a:t>
            </a:r>
            <a:r>
              <a:rPr lang="nl-NL" sz="1000" dirty="0" smtClean="0"/>
              <a:t> Aardewerk. Bij aankomst op 16 April 1943 zijn zij direct vermoord.</a:t>
            </a:r>
          </a:p>
          <a:p>
            <a:r>
              <a:rPr lang="nl-NL" sz="1000" dirty="0" smtClean="0"/>
              <a:t>Enkele maanden eerder, op 14 Januari 1943, was hun moeder Feitje </a:t>
            </a:r>
            <a:r>
              <a:rPr lang="nl-NL" sz="1000" dirty="0" err="1" smtClean="0"/>
              <a:t>Aardewerk-Korper</a:t>
            </a:r>
            <a:r>
              <a:rPr lang="nl-NL" sz="1000" dirty="0" smtClean="0"/>
              <a:t> samen met haar 3-jarig zoontje Joop in Westerbork geregistreerd, waar zij in de barakken 65 en 63 moesten verblijven. Een week later, op Zaterdag 23 Januari werden beiden gedeporteerd naar </a:t>
            </a:r>
            <a:r>
              <a:rPr lang="nl-NL" sz="1000" dirty="0" err="1" smtClean="0"/>
              <a:t>Auschwitz</a:t>
            </a:r>
            <a:r>
              <a:rPr lang="nl-NL" sz="1000" dirty="0" smtClean="0"/>
              <a:t>, waar zij bij aankomst op 26 Januari 1943 onmiddellijk zijn vermoord.</a:t>
            </a:r>
          </a:p>
          <a:p>
            <a:endParaRPr lang="nl-NL" sz="1000" dirty="0" smtClean="0"/>
          </a:p>
          <a:p>
            <a:r>
              <a:rPr lang="nl-NL" sz="1000" dirty="0" err="1" smtClean="0"/>
              <a:t>Rebekka</a:t>
            </a:r>
            <a:r>
              <a:rPr lang="nl-NL" sz="1000" dirty="0" smtClean="0"/>
              <a:t> Aardewerk, de oudste dochter van Jacob en Feitje, is vermoedelijk slachtoffer geworden van de razzia van 14 Juli 1942, waarbij 700 Joodse inwoners van Amsterdam zijn opgepakt en in optocht naar de </a:t>
            </a:r>
            <a:r>
              <a:rPr lang="nl-NL" sz="1000" dirty="0" err="1" smtClean="0"/>
              <a:t>Euterpestraat</a:t>
            </a:r>
            <a:r>
              <a:rPr lang="nl-NL" sz="1000" dirty="0" smtClean="0"/>
              <a:t> werden overgebracht. ’s Middags moesten de voorzitters van de Joodse Raad bij de </a:t>
            </a:r>
            <a:r>
              <a:rPr lang="nl-NL" sz="1000" i="1" dirty="0" err="1" smtClean="0"/>
              <a:t>Sicherheitspolizei</a:t>
            </a:r>
            <a:r>
              <a:rPr lang="nl-NL" sz="1000" dirty="0" smtClean="0"/>
              <a:t> komen, waar hen te verstaan werd gegeven dat </a:t>
            </a:r>
            <a:r>
              <a:rPr lang="nl-NL" sz="1000" i="1" dirty="0" smtClean="0"/>
              <a:t>“als deze week niet de 4000 daartoe aangewezen Joden naar de werkkampen in Duitsland vertrekken, zullen de 700 arrestanten naar een concentratiekamp in Duitsland worden overgebracht”.</a:t>
            </a:r>
            <a:r>
              <a:rPr lang="nl-NL" sz="1000" dirty="0" smtClean="0"/>
              <a:t>  (‘extra editie’ van het </a:t>
            </a:r>
            <a:r>
              <a:rPr lang="nl-NL" sz="1000" i="1" dirty="0" smtClean="0"/>
              <a:t>Joodse Weekblad</a:t>
            </a:r>
            <a:r>
              <a:rPr lang="nl-NL" sz="1000" dirty="0" smtClean="0"/>
              <a:t> (14 juli 1942).</a:t>
            </a:r>
          </a:p>
          <a:p>
            <a:r>
              <a:rPr lang="nl-NL" sz="1000" dirty="0" err="1" smtClean="0"/>
              <a:t>Rebekka</a:t>
            </a:r>
            <a:r>
              <a:rPr lang="nl-NL" sz="1000" dirty="0" smtClean="0"/>
              <a:t> Aardewerk is ten behoeve van de “werkverruiming in Duitsland” op Donderdag 16 Juli 1942 gedeporteerd naar </a:t>
            </a:r>
            <a:r>
              <a:rPr lang="nl-NL" sz="1000" dirty="0" err="1" smtClean="0"/>
              <a:t>Auschwitz</a:t>
            </a:r>
            <a:r>
              <a:rPr lang="nl-NL" sz="1000" dirty="0" smtClean="0"/>
              <a:t> waar zij bij aankomst nog is ingezet om dwangarbeid te verrichten. Het is niet bekend op welke datum exact </a:t>
            </a:r>
            <a:r>
              <a:rPr lang="nl-NL" sz="1000" dirty="0" err="1" smtClean="0"/>
              <a:t>Rebekka</a:t>
            </a:r>
            <a:r>
              <a:rPr lang="nl-NL" sz="1000" dirty="0" smtClean="0"/>
              <a:t> Aardewerk om het leven is gekomen of is vermoord, maar haar officiële datum van overlijden is vastgesteld op 30 September 1942.</a:t>
            </a:r>
          </a:p>
          <a:p>
            <a:endParaRPr lang="nl-NL" sz="1000" dirty="0" smtClean="0"/>
          </a:p>
          <a:p>
            <a:r>
              <a:rPr lang="nl-NL" sz="1000" dirty="0" smtClean="0"/>
              <a:t>Ook de 16-jarige Duifje Aardewerk werd slachtoffer van de door de Duitsers verplicht gestelde “werkverruiming in Duitsland”. Zij werd in de nacht van 19 Juli 1942 afgevoerd naar Westerbork. </a:t>
            </a:r>
            <a:r>
              <a:rPr lang="nl-NL" sz="1000" i="1" dirty="0" smtClean="0"/>
              <a:t>Ondanks dat trams “beschikbaar” gesteld waren, moesten jongens en meisjes tussen 12 uur en 2 uur ’s nachts in een maanloze en verduisterde stad naar het Centraal Station lopen. Familie mag niet buiten komen om afscheid te nemen, ook niet op de stoep. Als de straatdeur dichtslaat is alles afgelopen. </a:t>
            </a:r>
            <a:r>
              <a:rPr lang="nl-NL" sz="1000" dirty="0" smtClean="0"/>
              <a:t>Op 20 Juli werd Duifje in Westerbork geregistreerd en na een week op 27 Juli op transport gesteld naar </a:t>
            </a:r>
            <a:r>
              <a:rPr lang="nl-NL" sz="1000" dirty="0" err="1" smtClean="0"/>
              <a:t>Auschwitz</a:t>
            </a:r>
            <a:r>
              <a:rPr lang="nl-NL" sz="1000" dirty="0" smtClean="0"/>
              <a:t>, waar zij bij aankomst nog werd ingezet om dwangarbeid te verrichten. Ook van Duifje Aardewerk is het niet bekend op welke datum zij precies om het leven is gekomen of gebracht, maar haar officiële overlijdensdatum is eveneens vastgesteld op 30 September 1942. </a:t>
            </a:r>
          </a:p>
          <a:p>
            <a:endParaRPr lang="nl-NL" sz="1000" dirty="0" smtClean="0"/>
          </a:p>
          <a:p>
            <a:r>
              <a:rPr lang="nl-NL" sz="1000" i="1" dirty="0" smtClean="0"/>
              <a:t>Bronnen: Stadsarchief Amsterdam, archiefkaarten van Jacob Aardewerk en Feitje Korper; woningkaart Zwanenburgwal 6 II; website </a:t>
            </a:r>
            <a:r>
              <a:rPr lang="nl-NL" sz="1000" i="1" dirty="0" err="1" smtClean="0"/>
              <a:t>joodsamsterdam.nl</a:t>
            </a:r>
            <a:r>
              <a:rPr lang="nl-NL" sz="1000" i="1" dirty="0" smtClean="0"/>
              <a:t>, Joods Meisjesweeshuis </a:t>
            </a:r>
            <a:r>
              <a:rPr lang="nl-NL" sz="1000" i="1" dirty="0" err="1" smtClean="0"/>
              <a:t>Mangsiem</a:t>
            </a:r>
            <a:r>
              <a:rPr lang="nl-NL" sz="1000" i="1" dirty="0" smtClean="0"/>
              <a:t> </a:t>
            </a:r>
            <a:r>
              <a:rPr lang="nl-NL" sz="1000" i="1" dirty="0" err="1" smtClean="0"/>
              <a:t>Tobiem</a:t>
            </a:r>
            <a:r>
              <a:rPr lang="nl-NL" sz="1000" i="1" dirty="0" smtClean="0"/>
              <a:t> </a:t>
            </a:r>
            <a:r>
              <a:rPr lang="nl-NL" sz="1000" i="1" dirty="0" err="1" smtClean="0"/>
              <a:t>Magadle</a:t>
            </a:r>
            <a:r>
              <a:rPr lang="nl-NL" sz="1000" i="1" dirty="0" smtClean="0"/>
              <a:t> </a:t>
            </a:r>
            <a:r>
              <a:rPr lang="nl-NL" sz="1000" i="1" dirty="0" err="1" smtClean="0"/>
              <a:t>Jethomoth</a:t>
            </a:r>
            <a:r>
              <a:rPr lang="nl-NL" sz="1000" i="1" dirty="0" smtClean="0"/>
              <a:t>; "Ondergang" deel I, blz. 256, 261 en 262 door Dr. J. </a:t>
            </a:r>
            <a:r>
              <a:rPr lang="nl-NL" sz="1000" i="1" dirty="0" err="1" smtClean="0"/>
              <a:t>Presser</a:t>
            </a:r>
            <a:r>
              <a:rPr lang="nl-NL" sz="1000" i="1" dirty="0" smtClean="0"/>
              <a:t>; website </a:t>
            </a:r>
            <a:r>
              <a:rPr lang="nl-NL" sz="1000" i="1" dirty="0" err="1" smtClean="0"/>
              <a:t>hetstenenarchief.nl</a:t>
            </a:r>
            <a:r>
              <a:rPr lang="nl-NL" sz="1000" i="1" dirty="0" smtClean="0"/>
              <a:t>, graf Jacob Aardewerk; website </a:t>
            </a:r>
            <a:r>
              <a:rPr lang="nl-NL" sz="1000" i="1" dirty="0" err="1" smtClean="0"/>
              <a:t>Jodenstransporten</a:t>
            </a:r>
            <a:r>
              <a:rPr lang="nl-NL" sz="1000" i="1" dirty="0" smtClean="0"/>
              <a:t> vanuit Nederland en het archief van de Joodse Raad, registratiekaarten van Feitje </a:t>
            </a:r>
            <a:r>
              <a:rPr lang="nl-NL" sz="1000" i="1" dirty="0" err="1" smtClean="0"/>
              <a:t>Aardewerk-Korper</a:t>
            </a:r>
            <a:r>
              <a:rPr lang="nl-NL" sz="1000" i="1" dirty="0" smtClean="0"/>
              <a:t>, </a:t>
            </a:r>
            <a:r>
              <a:rPr lang="nl-NL" sz="1000" i="1" dirty="0" err="1" smtClean="0"/>
              <a:t>Rebekka</a:t>
            </a:r>
            <a:r>
              <a:rPr lang="nl-NL" sz="1000" i="1" dirty="0" smtClean="0"/>
              <a:t>, Duifje, Mozes, Henriette en Joop Aardewerk.</a:t>
            </a:r>
            <a:endParaRPr lang="nl-NL" sz="10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screen"/>
          <a:srcRect/>
          <a:stretch>
            <a:fillRect/>
          </a:stretch>
        </p:blipFill>
        <p:spPr bwMode="auto">
          <a:xfrm>
            <a:off x="-1501224" y="0"/>
            <a:ext cx="12339813" cy="6858000"/>
          </a:xfrm>
          <a:prstGeom prst="rect">
            <a:avLst/>
          </a:prstGeom>
          <a:noFill/>
          <a:ln w="9525">
            <a:noFill/>
            <a:miter lim="800000"/>
            <a:headEnd/>
            <a:tailEnd/>
          </a:ln>
        </p:spPr>
      </p:pic>
      <p:sp>
        <p:nvSpPr>
          <p:cNvPr id="6" name="Tekstvak 5"/>
          <p:cNvSpPr txBox="1"/>
          <p:nvPr/>
        </p:nvSpPr>
        <p:spPr>
          <a:xfrm>
            <a:off x="5495365" y="6060141"/>
            <a:ext cx="1514197" cy="369332"/>
          </a:xfrm>
          <a:prstGeom prst="rect">
            <a:avLst/>
          </a:prstGeom>
          <a:noFill/>
        </p:spPr>
        <p:txBody>
          <a:bodyPr wrap="none" rtlCol="0">
            <a:spAutoFit/>
          </a:bodyPr>
          <a:lstStyle/>
          <a:p>
            <a:r>
              <a:rPr lang="nl-NL" dirty="0" smtClean="0">
                <a:solidFill>
                  <a:schemeClr val="bg1"/>
                </a:solidFill>
              </a:rPr>
              <a:t>Manus Korper</a:t>
            </a:r>
            <a:endParaRPr lang="nl-NL" dirty="0">
              <a:solidFill>
                <a:schemeClr val="bg1"/>
              </a:solidFill>
            </a:endParaRPr>
          </a:p>
        </p:txBody>
      </p:sp>
      <p:sp>
        <p:nvSpPr>
          <p:cNvPr id="7" name="Tekstvak 6"/>
          <p:cNvSpPr txBox="1"/>
          <p:nvPr/>
        </p:nvSpPr>
        <p:spPr>
          <a:xfrm>
            <a:off x="2572871" y="6069104"/>
            <a:ext cx="2207656" cy="369332"/>
          </a:xfrm>
          <a:prstGeom prst="rect">
            <a:avLst/>
          </a:prstGeom>
          <a:noFill/>
        </p:spPr>
        <p:txBody>
          <a:bodyPr wrap="none" rtlCol="0">
            <a:spAutoFit/>
          </a:bodyPr>
          <a:lstStyle/>
          <a:p>
            <a:r>
              <a:rPr lang="nl-NL" dirty="0" smtClean="0">
                <a:solidFill>
                  <a:schemeClr val="bg1"/>
                </a:solidFill>
              </a:rPr>
              <a:t>Toni Bierenbroodspot</a:t>
            </a:r>
            <a:endParaRPr lang="nl-NL" dirty="0">
              <a:solidFill>
                <a:schemeClr val="bg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screen"/>
          <a:srcRect/>
          <a:stretch>
            <a:fillRect/>
          </a:stretch>
        </p:blipFill>
        <p:spPr bwMode="auto">
          <a:xfrm>
            <a:off x="0" y="-1249285"/>
            <a:ext cx="9144000" cy="9216095"/>
          </a:xfrm>
          <a:prstGeom prst="rect">
            <a:avLst/>
          </a:prstGeom>
          <a:noFill/>
          <a:ln w="9525">
            <a:noFill/>
            <a:miter lim="800000"/>
            <a:headEnd/>
            <a:tailEnd/>
          </a:ln>
        </p:spPr>
      </p:pic>
      <p:sp>
        <p:nvSpPr>
          <p:cNvPr id="6" name="Tekstvak 5"/>
          <p:cNvSpPr txBox="1"/>
          <p:nvPr/>
        </p:nvSpPr>
        <p:spPr>
          <a:xfrm>
            <a:off x="779929" y="5961529"/>
            <a:ext cx="1514197" cy="369332"/>
          </a:xfrm>
          <a:prstGeom prst="rect">
            <a:avLst/>
          </a:prstGeom>
          <a:noFill/>
        </p:spPr>
        <p:txBody>
          <a:bodyPr wrap="none" rtlCol="0">
            <a:spAutoFit/>
          </a:bodyPr>
          <a:lstStyle/>
          <a:p>
            <a:r>
              <a:rPr lang="nl-NL" dirty="0" smtClean="0">
                <a:solidFill>
                  <a:schemeClr val="bg1"/>
                </a:solidFill>
              </a:rPr>
              <a:t>Manus Korper</a:t>
            </a:r>
            <a:endParaRPr lang="nl-NL"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Picture 2"/>
          <p:cNvPicPr>
            <a:picLocks noChangeAspect="1" noChangeArrowheads="1"/>
          </p:cNvPicPr>
          <p:nvPr/>
        </p:nvPicPr>
        <p:blipFill>
          <a:blip r:embed="rId2" cstate="screen"/>
          <a:srcRect/>
          <a:stretch>
            <a:fillRect/>
          </a:stretch>
        </p:blipFill>
        <p:spPr bwMode="auto">
          <a:xfrm>
            <a:off x="345614" y="4734962"/>
            <a:ext cx="1150176" cy="1359828"/>
          </a:xfrm>
          <a:prstGeom prst="rect">
            <a:avLst/>
          </a:prstGeom>
          <a:noFill/>
          <a:ln w="9525">
            <a:noFill/>
            <a:miter lim="800000"/>
            <a:headEnd/>
            <a:tailEnd/>
          </a:ln>
        </p:spPr>
      </p:pic>
      <p:pic>
        <p:nvPicPr>
          <p:cNvPr id="107" name="Picture 2"/>
          <p:cNvPicPr>
            <a:picLocks noChangeAspect="1" noChangeArrowheads="1"/>
          </p:cNvPicPr>
          <p:nvPr/>
        </p:nvPicPr>
        <p:blipFill>
          <a:blip r:embed="rId3" cstate="screen"/>
          <a:srcRect/>
          <a:stretch>
            <a:fillRect/>
          </a:stretch>
        </p:blipFill>
        <p:spPr bwMode="auto">
          <a:xfrm>
            <a:off x="0" y="0"/>
            <a:ext cx="8531383" cy="2248647"/>
          </a:xfrm>
          <a:prstGeom prst="rect">
            <a:avLst/>
          </a:prstGeom>
          <a:noFill/>
          <a:ln w="9525">
            <a:noFill/>
            <a:miter lim="800000"/>
            <a:headEnd/>
            <a:tailEnd/>
          </a:ln>
        </p:spPr>
      </p:pic>
      <p:sp>
        <p:nvSpPr>
          <p:cNvPr id="80" name="Tekstvak 79"/>
          <p:cNvSpPr txBox="1"/>
          <p:nvPr/>
        </p:nvSpPr>
        <p:spPr>
          <a:xfrm>
            <a:off x="5661396" y="956175"/>
            <a:ext cx="2746265" cy="784830"/>
          </a:xfrm>
          <a:prstGeom prst="rect">
            <a:avLst/>
          </a:prstGeom>
          <a:noFill/>
        </p:spPr>
        <p:txBody>
          <a:bodyPr wrap="none" rtlCol="0">
            <a:spAutoFit/>
          </a:bodyPr>
          <a:lstStyle/>
          <a:p>
            <a:r>
              <a:rPr lang="nl-NL" sz="900" dirty="0" err="1" smtClean="0"/>
              <a:t>Froutje</a:t>
            </a:r>
            <a:r>
              <a:rPr lang="nl-NL" sz="900" dirty="0" smtClean="0"/>
              <a:t> Simon overleden 28-9-1811, 1,5 jaar geworden</a:t>
            </a:r>
          </a:p>
          <a:p>
            <a:r>
              <a:rPr lang="nl-NL" sz="900" dirty="0" smtClean="0"/>
              <a:t>David Simon Korper overleden 14-12-1812, 4 </a:t>
            </a:r>
            <a:r>
              <a:rPr lang="nl-NL" sz="900" dirty="0" err="1" smtClean="0"/>
              <a:t>mnd</a:t>
            </a:r>
            <a:endParaRPr lang="nl-NL" sz="900" dirty="0" smtClean="0"/>
          </a:p>
          <a:p>
            <a:r>
              <a:rPr lang="nl-NL" sz="900" dirty="0" smtClean="0"/>
              <a:t>David Simon Korper overleden 3-12-1816, 10 </a:t>
            </a:r>
            <a:r>
              <a:rPr lang="nl-NL" sz="900" dirty="0" err="1" smtClean="0"/>
              <a:t>wk</a:t>
            </a:r>
            <a:endParaRPr lang="nl-NL" sz="900" dirty="0" smtClean="0"/>
          </a:p>
          <a:p>
            <a:r>
              <a:rPr lang="nl-NL" sz="900" dirty="0" smtClean="0"/>
              <a:t>Aaltje Simon Korper overleden 19-6-1820, 5 </a:t>
            </a:r>
            <a:r>
              <a:rPr lang="nl-NL" sz="900" dirty="0" err="1" smtClean="0"/>
              <a:t>mnd</a:t>
            </a:r>
            <a:endParaRPr lang="nl-NL" sz="900" dirty="0" smtClean="0"/>
          </a:p>
          <a:p>
            <a:r>
              <a:rPr lang="nl-NL" sz="900" dirty="0" smtClean="0"/>
              <a:t>Miskraam 15-10-1825 vrouw</a:t>
            </a:r>
            <a:endParaRPr lang="nl-NL" sz="900" dirty="0"/>
          </a:p>
        </p:txBody>
      </p:sp>
      <p:pic>
        <p:nvPicPr>
          <p:cNvPr id="92" name="Afbeelding 91" descr="simon_meijer_korper_large.jpg"/>
          <p:cNvPicPr>
            <a:picLocks noChangeAspect="1"/>
          </p:cNvPicPr>
          <p:nvPr/>
        </p:nvPicPr>
        <p:blipFill>
          <a:blip r:embed="rId4" cstate="screen"/>
          <a:stretch>
            <a:fillRect/>
          </a:stretch>
        </p:blipFill>
        <p:spPr>
          <a:xfrm>
            <a:off x="1602718" y="2393576"/>
            <a:ext cx="4780153" cy="4313176"/>
          </a:xfrm>
          <a:prstGeom prst="rect">
            <a:avLst/>
          </a:prstGeom>
        </p:spPr>
      </p:pic>
      <p:sp>
        <p:nvSpPr>
          <p:cNvPr id="93" name="Tekstvak 92"/>
          <p:cNvSpPr txBox="1"/>
          <p:nvPr/>
        </p:nvSpPr>
        <p:spPr>
          <a:xfrm>
            <a:off x="6355976" y="2384611"/>
            <a:ext cx="2128147" cy="923330"/>
          </a:xfrm>
          <a:prstGeom prst="rect">
            <a:avLst/>
          </a:prstGeom>
          <a:noFill/>
        </p:spPr>
        <p:txBody>
          <a:bodyPr wrap="none" rtlCol="0">
            <a:spAutoFit/>
          </a:bodyPr>
          <a:lstStyle/>
          <a:p>
            <a:r>
              <a:rPr lang="nl-NL" dirty="0" smtClean="0"/>
              <a:t>Overlijdensakte </a:t>
            </a:r>
          </a:p>
          <a:p>
            <a:r>
              <a:rPr lang="nl-NL" dirty="0" smtClean="0"/>
              <a:t>Simon Meijer Korper</a:t>
            </a:r>
          </a:p>
          <a:p>
            <a:endParaRPr lang="nl-NL" dirty="0"/>
          </a:p>
        </p:txBody>
      </p:sp>
      <p:sp>
        <p:nvSpPr>
          <p:cNvPr id="8" name="Tekstvak 7"/>
          <p:cNvSpPr txBox="1"/>
          <p:nvPr/>
        </p:nvSpPr>
        <p:spPr>
          <a:xfrm>
            <a:off x="2411505" y="1981200"/>
            <a:ext cx="4123765" cy="246221"/>
          </a:xfrm>
          <a:prstGeom prst="rect">
            <a:avLst/>
          </a:prstGeom>
          <a:noFill/>
        </p:spPr>
        <p:txBody>
          <a:bodyPr wrap="square" rtlCol="0">
            <a:spAutoFit/>
          </a:bodyPr>
          <a:lstStyle/>
          <a:p>
            <a:r>
              <a:rPr lang="nl-NL" sz="1000" dirty="0" smtClean="0"/>
              <a:t>30-12-1811 – 4 </a:t>
            </a:r>
            <a:r>
              <a:rPr lang="nl-NL" sz="1000" dirty="0" err="1" smtClean="0"/>
              <a:t>jr</a:t>
            </a:r>
            <a:r>
              <a:rPr lang="nl-NL" sz="1000" dirty="0" smtClean="0"/>
              <a:t> = 30-12-1807</a:t>
            </a:r>
            <a:endParaRPr lang="nl-NL" sz="10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screen"/>
          <a:srcRect/>
          <a:stretch>
            <a:fillRect/>
          </a:stretch>
        </p:blipFill>
        <p:spPr bwMode="auto">
          <a:xfrm>
            <a:off x="-137160" y="0"/>
            <a:ext cx="9966960" cy="6867428"/>
          </a:xfrm>
          <a:prstGeom prst="rect">
            <a:avLst/>
          </a:prstGeom>
          <a:noFill/>
          <a:ln w="9525">
            <a:noFill/>
            <a:miter lim="800000"/>
            <a:headEnd/>
            <a:tailEnd/>
          </a:ln>
        </p:spPr>
      </p:pic>
      <p:sp>
        <p:nvSpPr>
          <p:cNvPr id="4" name="Tekstvak 3"/>
          <p:cNvSpPr txBox="1"/>
          <p:nvPr/>
        </p:nvSpPr>
        <p:spPr>
          <a:xfrm>
            <a:off x="478178" y="5911327"/>
            <a:ext cx="2498633" cy="646331"/>
          </a:xfrm>
          <a:prstGeom prst="rect">
            <a:avLst/>
          </a:prstGeom>
          <a:noFill/>
        </p:spPr>
        <p:txBody>
          <a:bodyPr wrap="none" rtlCol="0">
            <a:spAutoFit/>
          </a:bodyPr>
          <a:lstStyle/>
          <a:p>
            <a:r>
              <a:rPr lang="nl-NL" dirty="0" smtClean="0">
                <a:solidFill>
                  <a:schemeClr val="bg1"/>
                </a:solidFill>
              </a:rPr>
              <a:t>Jopie Dasberg </a:t>
            </a:r>
          </a:p>
          <a:p>
            <a:r>
              <a:rPr lang="nl-NL" dirty="0" smtClean="0">
                <a:solidFill>
                  <a:schemeClr val="bg1"/>
                </a:solidFill>
              </a:rPr>
              <a:t>(zoon van Esther Korper)</a:t>
            </a:r>
            <a:endParaRPr lang="nl-NL" dirty="0">
              <a:solidFill>
                <a:schemeClr val="bg1"/>
              </a:solidFill>
            </a:endParaRPr>
          </a:p>
        </p:txBody>
      </p:sp>
      <p:sp>
        <p:nvSpPr>
          <p:cNvPr id="7" name="Tekstvak 6"/>
          <p:cNvSpPr txBox="1"/>
          <p:nvPr/>
        </p:nvSpPr>
        <p:spPr>
          <a:xfrm>
            <a:off x="5732930" y="4225783"/>
            <a:ext cx="1628394" cy="369332"/>
          </a:xfrm>
          <a:prstGeom prst="rect">
            <a:avLst/>
          </a:prstGeom>
          <a:noFill/>
        </p:spPr>
        <p:txBody>
          <a:bodyPr wrap="none" rtlCol="0">
            <a:spAutoFit/>
          </a:bodyPr>
          <a:lstStyle/>
          <a:p>
            <a:r>
              <a:rPr lang="nl-NL" dirty="0" smtClean="0">
                <a:solidFill>
                  <a:schemeClr val="bg1"/>
                </a:solidFill>
              </a:rPr>
              <a:t>Duifje Rootveld</a:t>
            </a:r>
            <a:endParaRPr lang="nl-NL" dirty="0">
              <a:solidFill>
                <a:schemeClr val="bg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cstate="screen"/>
          <a:srcRect/>
          <a:stretch>
            <a:fillRect/>
          </a:stretch>
        </p:blipFill>
        <p:spPr bwMode="auto">
          <a:xfrm>
            <a:off x="3448319" y="0"/>
            <a:ext cx="6610045" cy="6872945"/>
          </a:xfrm>
          <a:prstGeom prst="rect">
            <a:avLst/>
          </a:prstGeom>
          <a:noFill/>
          <a:ln w="9525">
            <a:noFill/>
            <a:miter lim="800000"/>
            <a:headEnd/>
            <a:tailEnd/>
          </a:ln>
        </p:spPr>
      </p:pic>
      <p:pic>
        <p:nvPicPr>
          <p:cNvPr id="6146" name="Picture 2"/>
          <p:cNvPicPr>
            <a:picLocks noChangeAspect="1" noChangeArrowheads="1"/>
          </p:cNvPicPr>
          <p:nvPr/>
        </p:nvPicPr>
        <p:blipFill>
          <a:blip r:embed="rId3" cstate="screen"/>
          <a:srcRect/>
          <a:stretch>
            <a:fillRect/>
          </a:stretch>
        </p:blipFill>
        <p:spPr bwMode="auto">
          <a:xfrm>
            <a:off x="0" y="0"/>
            <a:ext cx="4572000" cy="6874212"/>
          </a:xfrm>
          <a:prstGeom prst="rect">
            <a:avLst/>
          </a:prstGeom>
          <a:noFill/>
          <a:ln w="9525">
            <a:noFill/>
            <a:miter lim="800000"/>
            <a:headEnd/>
            <a:tailEnd/>
          </a:ln>
        </p:spPr>
      </p:pic>
      <p:sp>
        <p:nvSpPr>
          <p:cNvPr id="6" name="Tekstvak 5"/>
          <p:cNvSpPr txBox="1"/>
          <p:nvPr/>
        </p:nvSpPr>
        <p:spPr>
          <a:xfrm>
            <a:off x="0" y="0"/>
            <a:ext cx="1716688" cy="923330"/>
          </a:xfrm>
          <a:prstGeom prst="rect">
            <a:avLst/>
          </a:prstGeom>
          <a:noFill/>
        </p:spPr>
        <p:txBody>
          <a:bodyPr wrap="none" rtlCol="0">
            <a:spAutoFit/>
          </a:bodyPr>
          <a:lstStyle/>
          <a:p>
            <a:r>
              <a:rPr lang="nl-NL" dirty="0" smtClean="0">
                <a:solidFill>
                  <a:schemeClr val="bg1"/>
                </a:solidFill>
              </a:rPr>
              <a:t>Meijer Korper</a:t>
            </a:r>
          </a:p>
          <a:p>
            <a:r>
              <a:rPr lang="nl-NL" dirty="0" smtClean="0">
                <a:solidFill>
                  <a:schemeClr val="bg1"/>
                </a:solidFill>
              </a:rPr>
              <a:t>(vader van Wolf </a:t>
            </a:r>
          </a:p>
          <a:p>
            <a:r>
              <a:rPr lang="nl-NL" dirty="0" smtClean="0">
                <a:solidFill>
                  <a:schemeClr val="bg1"/>
                </a:solidFill>
              </a:rPr>
              <a:t>en Simon)</a:t>
            </a:r>
            <a:endParaRPr lang="nl-NL" dirty="0">
              <a:solidFill>
                <a:schemeClr val="bg1"/>
              </a:solidFill>
            </a:endParaRPr>
          </a:p>
        </p:txBody>
      </p:sp>
      <p:sp>
        <p:nvSpPr>
          <p:cNvPr id="7" name="Tekstvak 6"/>
          <p:cNvSpPr txBox="1"/>
          <p:nvPr/>
        </p:nvSpPr>
        <p:spPr>
          <a:xfrm>
            <a:off x="5342963" y="5809180"/>
            <a:ext cx="1628394" cy="369332"/>
          </a:xfrm>
          <a:prstGeom prst="rect">
            <a:avLst/>
          </a:prstGeom>
          <a:noFill/>
        </p:spPr>
        <p:txBody>
          <a:bodyPr wrap="none" rtlCol="0">
            <a:spAutoFit/>
          </a:bodyPr>
          <a:lstStyle/>
          <a:p>
            <a:r>
              <a:rPr lang="nl-NL" dirty="0" smtClean="0">
                <a:solidFill>
                  <a:schemeClr val="bg1"/>
                </a:solidFill>
              </a:rPr>
              <a:t>Duifje Rootveld</a:t>
            </a:r>
            <a:endParaRPr lang="nl-NL" dirty="0">
              <a:solidFill>
                <a:schemeClr val="bg1"/>
              </a:solidFill>
            </a:endParaRPr>
          </a:p>
        </p:txBody>
      </p:sp>
      <p:sp>
        <p:nvSpPr>
          <p:cNvPr id="8" name="Tekstvak 7"/>
          <p:cNvSpPr txBox="1"/>
          <p:nvPr/>
        </p:nvSpPr>
        <p:spPr>
          <a:xfrm>
            <a:off x="7515606" y="5827110"/>
            <a:ext cx="1574149" cy="369332"/>
          </a:xfrm>
          <a:prstGeom prst="rect">
            <a:avLst/>
          </a:prstGeom>
          <a:noFill/>
        </p:spPr>
        <p:txBody>
          <a:bodyPr wrap="none" rtlCol="0">
            <a:spAutoFit/>
          </a:bodyPr>
          <a:lstStyle/>
          <a:p>
            <a:r>
              <a:rPr lang="nl-NL" dirty="0" smtClean="0">
                <a:solidFill>
                  <a:schemeClr val="bg1"/>
                </a:solidFill>
              </a:rPr>
              <a:t>Esther Korper?</a:t>
            </a:r>
            <a:endParaRPr lang="nl-NL" dirty="0">
              <a:solidFill>
                <a:schemeClr val="bg1"/>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Simon_Korper.jpg"/>
          <p:cNvPicPr>
            <a:picLocks noChangeAspect="1"/>
          </p:cNvPicPr>
          <p:nvPr/>
        </p:nvPicPr>
        <p:blipFill>
          <a:blip r:embed="rId2" cstate="screen"/>
          <a:stretch>
            <a:fillRect/>
          </a:stretch>
        </p:blipFill>
        <p:spPr>
          <a:xfrm>
            <a:off x="0" y="936064"/>
            <a:ext cx="4572000" cy="5155164"/>
          </a:xfrm>
          <a:prstGeom prst="rect">
            <a:avLst/>
          </a:prstGeom>
        </p:spPr>
      </p:pic>
      <p:pic>
        <p:nvPicPr>
          <p:cNvPr id="6147" name="Picture 3"/>
          <p:cNvPicPr>
            <a:picLocks noChangeAspect="1" noChangeArrowheads="1"/>
          </p:cNvPicPr>
          <p:nvPr/>
        </p:nvPicPr>
        <p:blipFill>
          <a:blip r:embed="rId3" cstate="screen"/>
          <a:srcRect/>
          <a:stretch>
            <a:fillRect/>
          </a:stretch>
        </p:blipFill>
        <p:spPr bwMode="auto">
          <a:xfrm>
            <a:off x="4575365" y="0"/>
            <a:ext cx="5344194" cy="6858000"/>
          </a:xfrm>
          <a:prstGeom prst="rect">
            <a:avLst/>
          </a:prstGeom>
          <a:noFill/>
          <a:ln w="9525">
            <a:noFill/>
            <a:miter lim="800000"/>
            <a:headEnd/>
            <a:tailEnd/>
          </a:ln>
        </p:spPr>
      </p:pic>
      <p:sp>
        <p:nvSpPr>
          <p:cNvPr id="7" name="Tekstvak 6"/>
          <p:cNvSpPr txBox="1"/>
          <p:nvPr/>
        </p:nvSpPr>
        <p:spPr>
          <a:xfrm>
            <a:off x="7055224" y="5934636"/>
            <a:ext cx="1867114" cy="646331"/>
          </a:xfrm>
          <a:prstGeom prst="rect">
            <a:avLst/>
          </a:prstGeom>
          <a:noFill/>
        </p:spPr>
        <p:txBody>
          <a:bodyPr wrap="none" rtlCol="0">
            <a:spAutoFit/>
          </a:bodyPr>
          <a:lstStyle/>
          <a:p>
            <a:r>
              <a:rPr lang="nl-NL" dirty="0" smtClean="0">
                <a:solidFill>
                  <a:schemeClr val="bg1"/>
                </a:solidFill>
              </a:rPr>
              <a:t>Wolf Korper</a:t>
            </a:r>
          </a:p>
          <a:p>
            <a:r>
              <a:rPr lang="nl-NL" dirty="0" smtClean="0">
                <a:solidFill>
                  <a:schemeClr val="bg1"/>
                </a:solidFill>
              </a:rPr>
              <a:t>(broer van Simon)</a:t>
            </a:r>
            <a:endParaRPr lang="nl-NL" dirty="0">
              <a:solidFill>
                <a:schemeClr val="bg1"/>
              </a:solidFill>
            </a:endParaRPr>
          </a:p>
        </p:txBody>
      </p:sp>
      <p:sp>
        <p:nvSpPr>
          <p:cNvPr id="6" name="Tekstvak 5"/>
          <p:cNvSpPr txBox="1"/>
          <p:nvPr/>
        </p:nvSpPr>
        <p:spPr>
          <a:xfrm>
            <a:off x="1174375" y="5047128"/>
            <a:ext cx="1459695" cy="369332"/>
          </a:xfrm>
          <a:prstGeom prst="rect">
            <a:avLst/>
          </a:prstGeom>
          <a:noFill/>
        </p:spPr>
        <p:txBody>
          <a:bodyPr wrap="none" rtlCol="0">
            <a:spAutoFit/>
          </a:bodyPr>
          <a:lstStyle/>
          <a:p>
            <a:r>
              <a:rPr lang="nl-NL" dirty="0" smtClean="0">
                <a:solidFill>
                  <a:schemeClr val="bg1"/>
                </a:solidFill>
              </a:rPr>
              <a:t>Simon Korper</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screen"/>
          <a:srcRect/>
          <a:stretch>
            <a:fillRect/>
          </a:stretch>
        </p:blipFill>
        <p:spPr bwMode="auto">
          <a:xfrm>
            <a:off x="0" y="-365457"/>
            <a:ext cx="9350188" cy="8746596"/>
          </a:xfrm>
          <a:prstGeom prst="rect">
            <a:avLst/>
          </a:prstGeom>
          <a:noFill/>
          <a:ln w="9525">
            <a:noFill/>
            <a:miter lim="800000"/>
            <a:headEnd/>
            <a:tailEnd/>
          </a:ln>
        </p:spPr>
      </p:pic>
      <p:sp>
        <p:nvSpPr>
          <p:cNvPr id="3" name="Tekstvak 2"/>
          <p:cNvSpPr txBox="1"/>
          <p:nvPr/>
        </p:nvSpPr>
        <p:spPr>
          <a:xfrm>
            <a:off x="6185647" y="1757083"/>
            <a:ext cx="1537280" cy="923330"/>
          </a:xfrm>
          <a:prstGeom prst="rect">
            <a:avLst/>
          </a:prstGeom>
          <a:noFill/>
        </p:spPr>
        <p:txBody>
          <a:bodyPr wrap="none" rtlCol="0">
            <a:spAutoFit/>
          </a:bodyPr>
          <a:lstStyle/>
          <a:p>
            <a:r>
              <a:rPr lang="nl-NL" dirty="0" smtClean="0">
                <a:solidFill>
                  <a:schemeClr val="bg1"/>
                </a:solidFill>
              </a:rPr>
              <a:t>Eli Dasberg</a:t>
            </a:r>
          </a:p>
          <a:p>
            <a:r>
              <a:rPr lang="nl-NL" dirty="0" smtClean="0">
                <a:solidFill>
                  <a:schemeClr val="bg1"/>
                </a:solidFill>
              </a:rPr>
              <a:t>(man van </a:t>
            </a:r>
          </a:p>
          <a:p>
            <a:r>
              <a:rPr lang="nl-NL" dirty="0" smtClean="0">
                <a:solidFill>
                  <a:schemeClr val="bg1"/>
                </a:solidFill>
              </a:rPr>
              <a:t>Esther Korper)</a:t>
            </a:r>
            <a:endParaRPr lang="nl-NL" dirty="0">
              <a:solidFill>
                <a:schemeClr val="bg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5495365" y="6060141"/>
            <a:ext cx="1514197" cy="369332"/>
          </a:xfrm>
          <a:prstGeom prst="rect">
            <a:avLst/>
          </a:prstGeom>
          <a:noFill/>
        </p:spPr>
        <p:txBody>
          <a:bodyPr wrap="none" rtlCol="0">
            <a:spAutoFit/>
          </a:bodyPr>
          <a:lstStyle/>
          <a:p>
            <a:r>
              <a:rPr lang="nl-NL" dirty="0" smtClean="0">
                <a:solidFill>
                  <a:schemeClr val="bg1"/>
                </a:solidFill>
              </a:rPr>
              <a:t>Manus Korper</a:t>
            </a:r>
            <a:endParaRPr lang="nl-NL" dirty="0">
              <a:solidFill>
                <a:schemeClr val="bg1"/>
              </a:solidFill>
            </a:endParaRPr>
          </a:p>
        </p:txBody>
      </p:sp>
      <p:sp>
        <p:nvSpPr>
          <p:cNvPr id="7" name="Tekstvak 6"/>
          <p:cNvSpPr txBox="1"/>
          <p:nvPr/>
        </p:nvSpPr>
        <p:spPr>
          <a:xfrm>
            <a:off x="2572871" y="6069104"/>
            <a:ext cx="2207656" cy="369332"/>
          </a:xfrm>
          <a:prstGeom prst="rect">
            <a:avLst/>
          </a:prstGeom>
          <a:noFill/>
        </p:spPr>
        <p:txBody>
          <a:bodyPr wrap="none" rtlCol="0">
            <a:spAutoFit/>
          </a:bodyPr>
          <a:lstStyle/>
          <a:p>
            <a:r>
              <a:rPr lang="nl-NL" dirty="0" smtClean="0">
                <a:solidFill>
                  <a:schemeClr val="bg1"/>
                </a:solidFill>
              </a:rPr>
              <a:t>Toni Bierenbroodspot</a:t>
            </a:r>
            <a:endParaRPr lang="nl-NL" dirty="0">
              <a:solidFill>
                <a:schemeClr val="bg1"/>
              </a:solidFill>
            </a:endParaRPr>
          </a:p>
        </p:txBody>
      </p:sp>
      <p:pic>
        <p:nvPicPr>
          <p:cNvPr id="4098" name="Picture 2"/>
          <p:cNvPicPr>
            <a:picLocks noChangeAspect="1" noChangeArrowheads="1"/>
          </p:cNvPicPr>
          <p:nvPr/>
        </p:nvPicPr>
        <p:blipFill>
          <a:blip r:embed="rId2" cstate="screen"/>
          <a:srcRect/>
          <a:stretch>
            <a:fillRect/>
          </a:stretch>
        </p:blipFill>
        <p:spPr bwMode="auto">
          <a:xfrm>
            <a:off x="-2441448" y="-210312"/>
            <a:ext cx="12372975" cy="8258175"/>
          </a:xfrm>
          <a:prstGeom prst="rect">
            <a:avLst/>
          </a:prstGeom>
          <a:noFill/>
          <a:ln w="9525">
            <a:noFill/>
            <a:miter lim="800000"/>
            <a:headEnd/>
            <a:tailEnd/>
          </a:ln>
        </p:spPr>
      </p:pic>
      <p:sp>
        <p:nvSpPr>
          <p:cNvPr id="8" name="Tekstvak 7"/>
          <p:cNvSpPr txBox="1"/>
          <p:nvPr/>
        </p:nvSpPr>
        <p:spPr>
          <a:xfrm>
            <a:off x="7747143" y="1375365"/>
            <a:ext cx="1396857" cy="646331"/>
          </a:xfrm>
          <a:prstGeom prst="rect">
            <a:avLst/>
          </a:prstGeom>
          <a:noFill/>
        </p:spPr>
        <p:txBody>
          <a:bodyPr wrap="none" rtlCol="0">
            <a:spAutoFit/>
          </a:bodyPr>
          <a:lstStyle/>
          <a:p>
            <a:r>
              <a:rPr lang="nl-NL" dirty="0" smtClean="0">
                <a:solidFill>
                  <a:schemeClr val="bg1"/>
                </a:solidFill>
              </a:rPr>
              <a:t>Jacob Korper</a:t>
            </a:r>
          </a:p>
          <a:p>
            <a:r>
              <a:rPr lang="nl-NL" dirty="0" smtClean="0">
                <a:solidFill>
                  <a:schemeClr val="bg1"/>
                </a:solidFill>
              </a:rPr>
              <a:t>(venter)</a:t>
            </a:r>
            <a:endParaRPr lang="nl-NL" dirty="0">
              <a:solidFill>
                <a:schemeClr val="bg1"/>
              </a:solidFill>
            </a:endParaRPr>
          </a:p>
        </p:txBody>
      </p:sp>
      <p:sp>
        <p:nvSpPr>
          <p:cNvPr id="9" name="Tekstvak 8"/>
          <p:cNvSpPr txBox="1"/>
          <p:nvPr/>
        </p:nvSpPr>
        <p:spPr>
          <a:xfrm>
            <a:off x="3889428" y="347472"/>
            <a:ext cx="1537280" cy="923330"/>
          </a:xfrm>
          <a:prstGeom prst="rect">
            <a:avLst/>
          </a:prstGeom>
          <a:noFill/>
        </p:spPr>
        <p:txBody>
          <a:bodyPr wrap="none" rtlCol="0">
            <a:spAutoFit/>
          </a:bodyPr>
          <a:lstStyle/>
          <a:p>
            <a:r>
              <a:rPr lang="nl-NL" dirty="0" smtClean="0">
                <a:solidFill>
                  <a:schemeClr val="bg1"/>
                </a:solidFill>
              </a:rPr>
              <a:t>Eli Dasberg</a:t>
            </a:r>
          </a:p>
          <a:p>
            <a:r>
              <a:rPr lang="nl-NL" dirty="0" smtClean="0">
                <a:solidFill>
                  <a:schemeClr val="bg1"/>
                </a:solidFill>
              </a:rPr>
              <a:t>(man van </a:t>
            </a:r>
          </a:p>
          <a:p>
            <a:r>
              <a:rPr lang="nl-NL" dirty="0" smtClean="0">
                <a:solidFill>
                  <a:schemeClr val="bg1"/>
                </a:solidFill>
              </a:rPr>
              <a:t>Esther Korper)</a:t>
            </a:r>
            <a:endParaRPr lang="nl-NL" dirty="0">
              <a:solidFill>
                <a:schemeClr val="bg1"/>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IMG_6059.jpg"/>
          <p:cNvPicPr>
            <a:picLocks noChangeAspect="1"/>
          </p:cNvPicPr>
          <p:nvPr/>
        </p:nvPicPr>
        <p:blipFill>
          <a:blip r:embed="rId2" cstate="screen"/>
          <a:srcRect/>
          <a:stretch>
            <a:fillRect/>
          </a:stretch>
        </p:blipFill>
        <p:spPr>
          <a:xfrm>
            <a:off x="0" y="0"/>
            <a:ext cx="9169320" cy="6858000"/>
          </a:xfrm>
          <a:prstGeom prst="rect">
            <a:avLst/>
          </a:prstGeom>
        </p:spPr>
      </p:pic>
      <p:sp>
        <p:nvSpPr>
          <p:cNvPr id="3" name="Tekstvak 2"/>
          <p:cNvSpPr txBox="1"/>
          <p:nvPr/>
        </p:nvSpPr>
        <p:spPr>
          <a:xfrm>
            <a:off x="7073154" y="4939553"/>
            <a:ext cx="1466748" cy="369332"/>
          </a:xfrm>
          <a:prstGeom prst="rect">
            <a:avLst/>
          </a:prstGeom>
          <a:noFill/>
        </p:spPr>
        <p:txBody>
          <a:bodyPr wrap="none" rtlCol="0">
            <a:spAutoFit/>
          </a:bodyPr>
          <a:lstStyle/>
          <a:p>
            <a:r>
              <a:rPr lang="nl-NL" dirty="0" smtClean="0">
                <a:solidFill>
                  <a:schemeClr val="bg1"/>
                </a:solidFill>
              </a:rPr>
              <a:t>Esther Korper</a:t>
            </a:r>
            <a:endParaRPr lang="nl-NL" dirty="0">
              <a:solidFill>
                <a:schemeClr val="bg1"/>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IMG_6060.jpg"/>
          <p:cNvPicPr>
            <a:picLocks noChangeAspect="1"/>
          </p:cNvPicPr>
          <p:nvPr/>
        </p:nvPicPr>
        <p:blipFill>
          <a:blip r:embed="rId2" cstate="screen"/>
          <a:srcRect/>
          <a:stretch>
            <a:fillRect/>
          </a:stretch>
        </p:blipFill>
        <p:spPr>
          <a:xfrm rot="5400000">
            <a:off x="-825874" y="1740266"/>
            <a:ext cx="5522260" cy="3870511"/>
          </a:xfrm>
          <a:prstGeom prst="rect">
            <a:avLst/>
          </a:prstGeom>
        </p:spPr>
      </p:pic>
      <p:pic>
        <p:nvPicPr>
          <p:cNvPr id="8195" name="Picture 3"/>
          <p:cNvPicPr>
            <a:picLocks noChangeAspect="1" noChangeArrowheads="1"/>
          </p:cNvPicPr>
          <p:nvPr/>
        </p:nvPicPr>
        <p:blipFill>
          <a:blip r:embed="rId3" cstate="screen"/>
          <a:srcRect/>
          <a:stretch>
            <a:fillRect/>
          </a:stretch>
        </p:blipFill>
        <p:spPr bwMode="auto">
          <a:xfrm>
            <a:off x="3877126" y="923364"/>
            <a:ext cx="5441756" cy="5629836"/>
          </a:xfrm>
          <a:prstGeom prst="rect">
            <a:avLst/>
          </a:prstGeom>
          <a:noFill/>
          <a:ln w="9525">
            <a:noFill/>
            <a:miter lim="800000"/>
            <a:headEnd/>
            <a:tailEnd/>
          </a:ln>
        </p:spPr>
      </p:pic>
      <p:sp>
        <p:nvSpPr>
          <p:cNvPr id="4" name="Tekstvak 3"/>
          <p:cNvSpPr txBox="1"/>
          <p:nvPr/>
        </p:nvSpPr>
        <p:spPr>
          <a:xfrm>
            <a:off x="4975412" y="170330"/>
            <a:ext cx="2498633" cy="646331"/>
          </a:xfrm>
          <a:prstGeom prst="rect">
            <a:avLst/>
          </a:prstGeom>
          <a:noFill/>
        </p:spPr>
        <p:txBody>
          <a:bodyPr wrap="none" rtlCol="0">
            <a:spAutoFit/>
          </a:bodyPr>
          <a:lstStyle/>
          <a:p>
            <a:r>
              <a:rPr lang="nl-NL" dirty="0" smtClean="0"/>
              <a:t>Jopie Dasberg in stoel</a:t>
            </a:r>
          </a:p>
          <a:p>
            <a:r>
              <a:rPr lang="nl-NL" dirty="0" smtClean="0"/>
              <a:t>(zoon van Esther Korper)</a:t>
            </a:r>
            <a:endParaRPr lang="nl-NL" dirty="0"/>
          </a:p>
        </p:txBody>
      </p:sp>
      <p:sp>
        <p:nvSpPr>
          <p:cNvPr id="5" name="Tekstvak 4"/>
          <p:cNvSpPr txBox="1"/>
          <p:nvPr/>
        </p:nvSpPr>
        <p:spPr>
          <a:xfrm>
            <a:off x="340664" y="6060136"/>
            <a:ext cx="2768450" cy="369332"/>
          </a:xfrm>
          <a:prstGeom prst="rect">
            <a:avLst/>
          </a:prstGeom>
          <a:noFill/>
        </p:spPr>
        <p:txBody>
          <a:bodyPr wrap="none" rtlCol="0">
            <a:spAutoFit/>
          </a:bodyPr>
          <a:lstStyle/>
          <a:p>
            <a:r>
              <a:rPr lang="nl-NL" dirty="0" smtClean="0"/>
              <a:t>Esther Korper     Eli Dasberg</a:t>
            </a:r>
            <a:endParaRPr lang="nl-NL"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screen"/>
          <a:srcRect/>
          <a:stretch>
            <a:fillRect/>
          </a:stretch>
        </p:blipFill>
        <p:spPr bwMode="auto">
          <a:xfrm>
            <a:off x="0" y="-127581"/>
            <a:ext cx="9144000" cy="6985581"/>
          </a:xfrm>
          <a:prstGeom prst="rect">
            <a:avLst/>
          </a:prstGeom>
          <a:noFill/>
          <a:ln w="9525">
            <a:noFill/>
            <a:miter lim="800000"/>
            <a:headEnd/>
            <a:tailEnd/>
          </a:ln>
        </p:spPr>
      </p:pic>
      <p:sp>
        <p:nvSpPr>
          <p:cNvPr id="3" name="Tekstvak 2"/>
          <p:cNvSpPr txBox="1"/>
          <p:nvPr/>
        </p:nvSpPr>
        <p:spPr>
          <a:xfrm>
            <a:off x="1407459" y="197224"/>
            <a:ext cx="2498633" cy="646331"/>
          </a:xfrm>
          <a:prstGeom prst="rect">
            <a:avLst/>
          </a:prstGeom>
          <a:noFill/>
        </p:spPr>
        <p:txBody>
          <a:bodyPr wrap="none" rtlCol="0">
            <a:spAutoFit/>
          </a:bodyPr>
          <a:lstStyle/>
          <a:p>
            <a:r>
              <a:rPr lang="nl-NL" dirty="0" smtClean="0"/>
              <a:t>Jopie Dasberg</a:t>
            </a:r>
          </a:p>
          <a:p>
            <a:r>
              <a:rPr lang="nl-NL" dirty="0" smtClean="0"/>
              <a:t>(zoon van Esther Korper)</a:t>
            </a:r>
            <a:endParaRPr lang="nl-NL"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IMG_6056.jpg"/>
          <p:cNvPicPr>
            <a:picLocks noChangeAspect="1"/>
          </p:cNvPicPr>
          <p:nvPr/>
        </p:nvPicPr>
        <p:blipFill>
          <a:blip r:embed="rId2" cstate="screen"/>
          <a:srcRect/>
          <a:stretch>
            <a:fillRect/>
          </a:stretch>
        </p:blipFill>
        <p:spPr>
          <a:xfrm rot="5400000">
            <a:off x="3432826" y="1166070"/>
            <a:ext cx="6877244" cy="4545107"/>
          </a:xfrm>
          <a:prstGeom prst="rect">
            <a:avLst/>
          </a:prstGeom>
        </p:spPr>
      </p:pic>
      <p:sp>
        <p:nvSpPr>
          <p:cNvPr id="3" name="Tekstvak 2"/>
          <p:cNvSpPr txBox="1"/>
          <p:nvPr/>
        </p:nvSpPr>
        <p:spPr>
          <a:xfrm>
            <a:off x="4975426" y="2"/>
            <a:ext cx="3734612" cy="369332"/>
          </a:xfrm>
          <a:prstGeom prst="rect">
            <a:avLst/>
          </a:prstGeom>
          <a:noFill/>
        </p:spPr>
        <p:txBody>
          <a:bodyPr wrap="none" rtlCol="0">
            <a:spAutoFit/>
          </a:bodyPr>
          <a:lstStyle/>
          <a:p>
            <a:r>
              <a:rPr lang="nl-NL" dirty="0" smtClean="0"/>
              <a:t>Joel Dasberg (zoon van Esther Korper)</a:t>
            </a:r>
            <a:endParaRPr lang="nl-NL" dirty="0"/>
          </a:p>
        </p:txBody>
      </p:sp>
      <p:pic>
        <p:nvPicPr>
          <p:cNvPr id="5" name="Picture 2"/>
          <p:cNvPicPr>
            <a:picLocks noChangeAspect="1" noChangeArrowheads="1"/>
          </p:cNvPicPr>
          <p:nvPr/>
        </p:nvPicPr>
        <p:blipFill>
          <a:blip r:embed="rId3" cstate="screen"/>
          <a:srcRect l="4092" r="3229"/>
          <a:stretch>
            <a:fillRect/>
          </a:stretch>
        </p:blipFill>
        <p:spPr bwMode="auto">
          <a:xfrm>
            <a:off x="-224972" y="0"/>
            <a:ext cx="4839063" cy="6858000"/>
          </a:xfrm>
          <a:prstGeom prst="rect">
            <a:avLst/>
          </a:prstGeom>
          <a:noFill/>
          <a:ln w="9525">
            <a:noFill/>
            <a:miter lim="800000"/>
            <a:headEnd/>
            <a:tailEnd/>
          </a:ln>
        </p:spPr>
      </p:pic>
      <p:sp>
        <p:nvSpPr>
          <p:cNvPr id="6" name="Tekstvak 5"/>
          <p:cNvSpPr txBox="1"/>
          <p:nvPr/>
        </p:nvSpPr>
        <p:spPr>
          <a:xfrm>
            <a:off x="88802" y="0"/>
            <a:ext cx="3986284" cy="369332"/>
          </a:xfrm>
          <a:prstGeom prst="rect">
            <a:avLst/>
          </a:prstGeom>
          <a:noFill/>
        </p:spPr>
        <p:txBody>
          <a:bodyPr wrap="none" rtlCol="0">
            <a:spAutoFit/>
          </a:bodyPr>
          <a:lstStyle/>
          <a:p>
            <a:r>
              <a:rPr lang="nl-NL" dirty="0" smtClean="0">
                <a:solidFill>
                  <a:schemeClr val="bg1"/>
                </a:solidFill>
              </a:rPr>
              <a:t>Meijer Dasberg (zoon van Esther Korper)</a:t>
            </a:r>
            <a:endParaRPr lang="nl-NL" dirty="0">
              <a:solidFill>
                <a:schemeClr val="bg1"/>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screen"/>
          <a:srcRect/>
          <a:stretch>
            <a:fillRect/>
          </a:stretch>
        </p:blipFill>
        <p:spPr bwMode="auto">
          <a:xfrm>
            <a:off x="1882567" y="1443"/>
            <a:ext cx="5156386" cy="6856557"/>
          </a:xfrm>
          <a:prstGeom prst="rect">
            <a:avLst/>
          </a:prstGeom>
          <a:noFill/>
          <a:ln w="9525">
            <a:noFill/>
            <a:miter lim="800000"/>
            <a:headEnd/>
            <a:tailEnd/>
          </a:ln>
        </p:spPr>
      </p:pic>
      <p:sp>
        <p:nvSpPr>
          <p:cNvPr id="3" name="Tekstvak 2"/>
          <p:cNvSpPr txBox="1"/>
          <p:nvPr/>
        </p:nvSpPr>
        <p:spPr>
          <a:xfrm>
            <a:off x="2079812" y="233082"/>
            <a:ext cx="1466748" cy="369332"/>
          </a:xfrm>
          <a:prstGeom prst="rect">
            <a:avLst/>
          </a:prstGeom>
          <a:noFill/>
        </p:spPr>
        <p:txBody>
          <a:bodyPr wrap="none" rtlCol="0">
            <a:spAutoFit/>
          </a:bodyPr>
          <a:lstStyle/>
          <a:p>
            <a:r>
              <a:rPr lang="nl-NL" dirty="0" smtClean="0"/>
              <a:t>Esther Korper</a:t>
            </a:r>
            <a:endParaRPr lang="nl-NL" dirty="0"/>
          </a:p>
        </p:txBody>
      </p:sp>
      <p:sp>
        <p:nvSpPr>
          <p:cNvPr id="4" name="Tekstvak 3"/>
          <p:cNvSpPr txBox="1"/>
          <p:nvPr/>
        </p:nvSpPr>
        <p:spPr>
          <a:xfrm>
            <a:off x="5065058" y="735107"/>
            <a:ext cx="1242648" cy="369332"/>
          </a:xfrm>
          <a:prstGeom prst="rect">
            <a:avLst/>
          </a:prstGeom>
          <a:noFill/>
        </p:spPr>
        <p:txBody>
          <a:bodyPr wrap="none" rtlCol="0">
            <a:spAutoFit/>
          </a:bodyPr>
          <a:lstStyle/>
          <a:p>
            <a:r>
              <a:rPr lang="nl-NL" dirty="0" smtClean="0"/>
              <a:t>buurmeisje</a:t>
            </a:r>
            <a:endParaRPr lang="nl-NL" dirty="0"/>
          </a:p>
        </p:txBody>
      </p:sp>
      <p:sp>
        <p:nvSpPr>
          <p:cNvPr id="5" name="Tekstvak 4"/>
          <p:cNvSpPr txBox="1"/>
          <p:nvPr/>
        </p:nvSpPr>
        <p:spPr>
          <a:xfrm>
            <a:off x="4634756" y="3272119"/>
            <a:ext cx="950966" cy="646331"/>
          </a:xfrm>
          <a:prstGeom prst="rect">
            <a:avLst/>
          </a:prstGeom>
          <a:noFill/>
        </p:spPr>
        <p:txBody>
          <a:bodyPr wrap="none" rtlCol="0">
            <a:spAutoFit/>
          </a:bodyPr>
          <a:lstStyle/>
          <a:p>
            <a:r>
              <a:rPr lang="nl-NL" dirty="0" smtClean="0"/>
              <a:t>Duifje </a:t>
            </a:r>
          </a:p>
          <a:p>
            <a:r>
              <a:rPr lang="nl-NL" dirty="0" smtClean="0"/>
              <a:t>Dasberg</a:t>
            </a:r>
            <a:endParaRPr lang="nl-NL"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elisefriedmann.nl/PintoDeGroot/wp01/p01_058a.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pic>
        <p:nvPicPr>
          <p:cNvPr id="5122" name="Picture 2"/>
          <p:cNvPicPr>
            <a:picLocks noChangeAspect="1" noChangeArrowheads="1"/>
          </p:cNvPicPr>
          <p:nvPr/>
        </p:nvPicPr>
        <p:blipFill>
          <a:blip r:embed="rId2" cstate="screen">
            <a:lum bright="-30000" contrast="55000"/>
          </a:blip>
          <a:srcRect/>
          <a:stretch>
            <a:fillRect/>
          </a:stretch>
        </p:blipFill>
        <p:spPr bwMode="auto">
          <a:xfrm>
            <a:off x="-1" y="717200"/>
            <a:ext cx="9133605" cy="5047129"/>
          </a:xfrm>
          <a:prstGeom prst="rect">
            <a:avLst/>
          </a:prstGeom>
          <a:noFill/>
          <a:ln w="9525">
            <a:noFill/>
            <a:miter lim="800000"/>
            <a:headEnd/>
            <a:tailEnd/>
          </a:ln>
        </p:spPr>
      </p:pic>
      <p:sp>
        <p:nvSpPr>
          <p:cNvPr id="5" name="Tekstvak 4"/>
          <p:cNvSpPr txBox="1"/>
          <p:nvPr/>
        </p:nvSpPr>
        <p:spPr>
          <a:xfrm>
            <a:off x="0" y="0"/>
            <a:ext cx="9018494" cy="646331"/>
          </a:xfrm>
          <a:prstGeom prst="rect">
            <a:avLst/>
          </a:prstGeom>
          <a:noFill/>
        </p:spPr>
        <p:txBody>
          <a:bodyPr wrap="square" rtlCol="0">
            <a:spAutoFit/>
          </a:bodyPr>
          <a:lstStyle/>
          <a:p>
            <a:r>
              <a:rPr lang="nl-NL" dirty="0" smtClean="0"/>
              <a:t>Trouwakte uit 3-12-1828: </a:t>
            </a:r>
          </a:p>
          <a:p>
            <a:r>
              <a:rPr lang="nl-NL" dirty="0" smtClean="0"/>
              <a:t>Bewijs dat </a:t>
            </a:r>
            <a:r>
              <a:rPr lang="nl-NL" b="1" dirty="0" smtClean="0"/>
              <a:t>Rachel Simon Korper</a:t>
            </a:r>
            <a:r>
              <a:rPr lang="nl-NL" dirty="0" smtClean="0"/>
              <a:t> de dochter is van </a:t>
            </a:r>
            <a:r>
              <a:rPr lang="nl-NL" b="1" dirty="0" smtClean="0"/>
              <a:t>Eva David Korper </a:t>
            </a:r>
            <a:r>
              <a:rPr lang="nl-NL" dirty="0" smtClean="0"/>
              <a:t>met </a:t>
            </a:r>
            <a:r>
              <a:rPr lang="nl-NL" b="1" dirty="0" smtClean="0"/>
              <a:t>Simon Meijer Korper</a:t>
            </a:r>
            <a:r>
              <a:rPr lang="nl-NL" dirty="0" smtClean="0"/>
              <a:t>.</a:t>
            </a:r>
            <a:endParaRPr lang="nl-NL"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IMG_6062.jpg"/>
          <p:cNvPicPr>
            <a:picLocks noChangeAspect="1"/>
          </p:cNvPicPr>
          <p:nvPr/>
        </p:nvPicPr>
        <p:blipFill>
          <a:blip r:embed="rId2" cstate="screen"/>
          <a:srcRect/>
          <a:stretch>
            <a:fillRect/>
          </a:stretch>
        </p:blipFill>
        <p:spPr>
          <a:xfrm rot="5400000">
            <a:off x="-911055" y="875192"/>
            <a:ext cx="6940954" cy="5118848"/>
          </a:xfrm>
          <a:prstGeom prst="rect">
            <a:avLst/>
          </a:prstGeom>
        </p:spPr>
      </p:pic>
      <p:sp>
        <p:nvSpPr>
          <p:cNvPr id="3" name="Tekstvak 2"/>
          <p:cNvSpPr txBox="1"/>
          <p:nvPr/>
        </p:nvSpPr>
        <p:spPr>
          <a:xfrm>
            <a:off x="152401" y="5898777"/>
            <a:ext cx="2314288" cy="923330"/>
          </a:xfrm>
          <a:prstGeom prst="rect">
            <a:avLst/>
          </a:prstGeom>
          <a:noFill/>
        </p:spPr>
        <p:txBody>
          <a:bodyPr wrap="none" rtlCol="0">
            <a:spAutoFit/>
          </a:bodyPr>
          <a:lstStyle/>
          <a:p>
            <a:r>
              <a:rPr lang="nl-NL" dirty="0" smtClean="0">
                <a:solidFill>
                  <a:schemeClr val="bg1"/>
                </a:solidFill>
              </a:rPr>
              <a:t>Duifje Korper</a:t>
            </a:r>
          </a:p>
          <a:p>
            <a:r>
              <a:rPr lang="nl-NL" dirty="0" smtClean="0">
                <a:solidFill>
                  <a:schemeClr val="bg1"/>
                </a:solidFill>
              </a:rPr>
              <a:t>(dochter Simon Korper</a:t>
            </a:r>
          </a:p>
          <a:p>
            <a:r>
              <a:rPr lang="nl-NL" dirty="0" smtClean="0">
                <a:solidFill>
                  <a:schemeClr val="bg1"/>
                </a:solidFill>
              </a:rPr>
              <a:t>  zus David Korper)</a:t>
            </a:r>
            <a:endParaRPr lang="nl-NL" dirty="0">
              <a:solidFill>
                <a:schemeClr val="bg1"/>
              </a:solidFill>
            </a:endParaRPr>
          </a:p>
        </p:txBody>
      </p:sp>
      <p:pic>
        <p:nvPicPr>
          <p:cNvPr id="5" name="Afbeelding 4" descr="IMG_6063.jpg"/>
          <p:cNvPicPr>
            <a:picLocks noChangeAspect="1"/>
          </p:cNvPicPr>
          <p:nvPr/>
        </p:nvPicPr>
        <p:blipFill>
          <a:blip r:embed="rId3" cstate="screen"/>
          <a:srcRect/>
          <a:stretch>
            <a:fillRect/>
          </a:stretch>
        </p:blipFill>
        <p:spPr>
          <a:xfrm>
            <a:off x="5109038" y="941294"/>
            <a:ext cx="4034962" cy="5109882"/>
          </a:xfrm>
          <a:prstGeom prst="rect">
            <a:avLst/>
          </a:prstGeom>
        </p:spPr>
      </p:pic>
      <p:sp>
        <p:nvSpPr>
          <p:cNvPr id="6" name="Rechthoek 5"/>
          <p:cNvSpPr/>
          <p:nvPr/>
        </p:nvSpPr>
        <p:spPr>
          <a:xfrm>
            <a:off x="5685379" y="5261393"/>
            <a:ext cx="3277500" cy="369332"/>
          </a:xfrm>
          <a:prstGeom prst="rect">
            <a:avLst/>
          </a:prstGeom>
        </p:spPr>
        <p:txBody>
          <a:bodyPr wrap="none">
            <a:spAutoFit/>
          </a:bodyPr>
          <a:lstStyle/>
          <a:p>
            <a:r>
              <a:rPr lang="nl-NL" dirty="0" smtClean="0">
                <a:solidFill>
                  <a:schemeClr val="bg1"/>
                </a:solidFill>
              </a:rPr>
              <a:t>	??	Duifje Korper</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screen"/>
          <a:srcRect t="404"/>
          <a:stretch>
            <a:fillRect/>
          </a:stretch>
        </p:blipFill>
        <p:spPr bwMode="auto">
          <a:xfrm>
            <a:off x="4932648" y="0"/>
            <a:ext cx="4395986" cy="6858000"/>
          </a:xfrm>
          <a:prstGeom prst="rect">
            <a:avLst/>
          </a:prstGeom>
          <a:noFill/>
          <a:ln w="9525">
            <a:noFill/>
            <a:miter lim="800000"/>
            <a:headEnd/>
            <a:tailEnd/>
          </a:ln>
        </p:spPr>
      </p:pic>
      <p:pic>
        <p:nvPicPr>
          <p:cNvPr id="7" name="Afbeelding 6" descr="duifje_korper.JPG"/>
          <p:cNvPicPr>
            <a:picLocks noChangeAspect="1"/>
          </p:cNvPicPr>
          <p:nvPr/>
        </p:nvPicPr>
        <p:blipFill>
          <a:blip r:embed="rId3" cstate="screen"/>
          <a:srcRect/>
          <a:stretch>
            <a:fillRect/>
          </a:stretch>
        </p:blipFill>
        <p:spPr>
          <a:xfrm>
            <a:off x="0" y="0"/>
            <a:ext cx="4957482" cy="6858000"/>
          </a:xfrm>
          <a:prstGeom prst="rect">
            <a:avLst/>
          </a:prstGeom>
        </p:spPr>
      </p:pic>
      <p:sp>
        <p:nvSpPr>
          <p:cNvPr id="3" name="Tekstvak 2"/>
          <p:cNvSpPr txBox="1"/>
          <p:nvPr/>
        </p:nvSpPr>
        <p:spPr>
          <a:xfrm>
            <a:off x="152401" y="5898777"/>
            <a:ext cx="2076594" cy="646331"/>
          </a:xfrm>
          <a:prstGeom prst="rect">
            <a:avLst/>
          </a:prstGeom>
          <a:noFill/>
        </p:spPr>
        <p:txBody>
          <a:bodyPr wrap="none" rtlCol="0">
            <a:spAutoFit/>
          </a:bodyPr>
          <a:lstStyle/>
          <a:p>
            <a:r>
              <a:rPr lang="nl-NL" dirty="0" smtClean="0">
                <a:solidFill>
                  <a:schemeClr val="bg1"/>
                </a:solidFill>
              </a:rPr>
              <a:t>Jaap van Ek</a:t>
            </a:r>
          </a:p>
          <a:p>
            <a:r>
              <a:rPr lang="nl-NL" dirty="0" smtClean="0">
                <a:solidFill>
                  <a:schemeClr val="bg1"/>
                </a:solidFill>
              </a:rPr>
              <a:t>(zoon Duifje Korper)</a:t>
            </a:r>
            <a:endParaRPr lang="nl-NL" dirty="0">
              <a:solidFill>
                <a:schemeClr val="bg1"/>
              </a:solidFill>
            </a:endParaRPr>
          </a:p>
        </p:txBody>
      </p:sp>
      <p:sp>
        <p:nvSpPr>
          <p:cNvPr id="6" name="Rechthoek 5"/>
          <p:cNvSpPr/>
          <p:nvPr/>
        </p:nvSpPr>
        <p:spPr>
          <a:xfrm>
            <a:off x="5479192" y="4786264"/>
            <a:ext cx="3277500" cy="369332"/>
          </a:xfrm>
          <a:prstGeom prst="rect">
            <a:avLst/>
          </a:prstGeom>
        </p:spPr>
        <p:txBody>
          <a:bodyPr wrap="none">
            <a:spAutoFit/>
          </a:bodyPr>
          <a:lstStyle/>
          <a:p>
            <a:r>
              <a:rPr lang="nl-NL" dirty="0" smtClean="0"/>
              <a:t>Jaap van Ek	Duifje Korper</a:t>
            </a:r>
          </a:p>
        </p:txBody>
      </p:sp>
      <p:sp>
        <p:nvSpPr>
          <p:cNvPr id="8" name="Tekstvak 7"/>
          <p:cNvSpPr txBox="1"/>
          <p:nvPr/>
        </p:nvSpPr>
        <p:spPr>
          <a:xfrm>
            <a:off x="2483214" y="4930557"/>
            <a:ext cx="2384820" cy="646331"/>
          </a:xfrm>
          <a:prstGeom prst="rect">
            <a:avLst/>
          </a:prstGeom>
          <a:noFill/>
        </p:spPr>
        <p:txBody>
          <a:bodyPr wrap="none" rtlCol="0">
            <a:spAutoFit/>
          </a:bodyPr>
          <a:lstStyle/>
          <a:p>
            <a:r>
              <a:rPr lang="nl-NL" dirty="0" smtClean="0"/>
              <a:t>Duifje Korper</a:t>
            </a:r>
          </a:p>
          <a:p>
            <a:r>
              <a:rPr lang="nl-NL" dirty="0" smtClean="0"/>
              <a:t>(dochter Simon Korper)</a:t>
            </a:r>
            <a:endParaRPr lang="nl-NL"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152401" y="5898777"/>
            <a:ext cx="2076594" cy="646331"/>
          </a:xfrm>
          <a:prstGeom prst="rect">
            <a:avLst/>
          </a:prstGeom>
          <a:noFill/>
        </p:spPr>
        <p:txBody>
          <a:bodyPr wrap="none" rtlCol="0">
            <a:spAutoFit/>
          </a:bodyPr>
          <a:lstStyle/>
          <a:p>
            <a:r>
              <a:rPr lang="nl-NL" dirty="0" smtClean="0">
                <a:solidFill>
                  <a:schemeClr val="bg1"/>
                </a:solidFill>
              </a:rPr>
              <a:t>Jaap van Ek</a:t>
            </a:r>
          </a:p>
          <a:p>
            <a:r>
              <a:rPr lang="nl-NL" dirty="0" smtClean="0">
                <a:solidFill>
                  <a:schemeClr val="bg1"/>
                </a:solidFill>
              </a:rPr>
              <a:t>(zoon Duifje Korper)</a:t>
            </a:r>
            <a:endParaRPr lang="nl-NL" dirty="0">
              <a:solidFill>
                <a:schemeClr val="bg1"/>
              </a:solidFill>
            </a:endParaRPr>
          </a:p>
        </p:txBody>
      </p:sp>
      <p:pic>
        <p:nvPicPr>
          <p:cNvPr id="3074" name="Picture 2"/>
          <p:cNvPicPr>
            <a:picLocks noChangeAspect="1" noChangeArrowheads="1"/>
          </p:cNvPicPr>
          <p:nvPr/>
        </p:nvPicPr>
        <p:blipFill>
          <a:blip r:embed="rId2" cstate="screen"/>
          <a:srcRect/>
          <a:stretch>
            <a:fillRect/>
          </a:stretch>
        </p:blipFill>
        <p:spPr bwMode="auto">
          <a:xfrm>
            <a:off x="0" y="0"/>
            <a:ext cx="5011271" cy="6847010"/>
          </a:xfrm>
          <a:prstGeom prst="rect">
            <a:avLst/>
          </a:prstGeom>
          <a:noFill/>
          <a:ln w="9525">
            <a:noFill/>
            <a:miter lim="800000"/>
            <a:headEnd/>
            <a:tailEnd/>
          </a:ln>
        </p:spPr>
      </p:pic>
      <p:pic>
        <p:nvPicPr>
          <p:cNvPr id="3075" name="Picture 3"/>
          <p:cNvPicPr>
            <a:picLocks noChangeAspect="1" noChangeArrowheads="1"/>
          </p:cNvPicPr>
          <p:nvPr/>
        </p:nvPicPr>
        <p:blipFill>
          <a:blip r:embed="rId3" cstate="screen"/>
          <a:srcRect/>
          <a:stretch>
            <a:fillRect/>
          </a:stretch>
        </p:blipFill>
        <p:spPr bwMode="auto">
          <a:xfrm>
            <a:off x="4992624" y="-27289"/>
            <a:ext cx="4151376" cy="6885289"/>
          </a:xfrm>
          <a:prstGeom prst="rect">
            <a:avLst/>
          </a:prstGeom>
          <a:noFill/>
          <a:ln w="9525">
            <a:noFill/>
            <a:miter lim="800000"/>
            <a:headEnd/>
            <a:tailEnd/>
          </a:ln>
        </p:spPr>
      </p:pic>
      <p:sp>
        <p:nvSpPr>
          <p:cNvPr id="9" name="Rechthoek 8"/>
          <p:cNvSpPr/>
          <p:nvPr/>
        </p:nvSpPr>
        <p:spPr>
          <a:xfrm>
            <a:off x="1041662" y="6364052"/>
            <a:ext cx="3252432" cy="369332"/>
          </a:xfrm>
          <a:prstGeom prst="rect">
            <a:avLst/>
          </a:prstGeom>
        </p:spPr>
        <p:txBody>
          <a:bodyPr wrap="square">
            <a:spAutoFit/>
          </a:bodyPr>
          <a:lstStyle/>
          <a:p>
            <a:r>
              <a:rPr lang="nl-NL" dirty="0" smtClean="0"/>
              <a:t>Duifje Korper	Jaap van Ek</a:t>
            </a:r>
          </a:p>
        </p:txBody>
      </p:sp>
      <p:sp>
        <p:nvSpPr>
          <p:cNvPr id="10" name="Rechthoek 9"/>
          <p:cNvSpPr/>
          <p:nvPr/>
        </p:nvSpPr>
        <p:spPr>
          <a:xfrm>
            <a:off x="5362651" y="6166828"/>
            <a:ext cx="1430841" cy="369332"/>
          </a:xfrm>
          <a:prstGeom prst="rect">
            <a:avLst/>
          </a:prstGeom>
        </p:spPr>
        <p:txBody>
          <a:bodyPr wrap="none">
            <a:spAutoFit/>
          </a:bodyPr>
          <a:lstStyle/>
          <a:p>
            <a:r>
              <a:rPr lang="nl-NL" dirty="0" smtClean="0"/>
              <a:t>Duifje Korper</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152401" y="5898777"/>
            <a:ext cx="2076594" cy="646331"/>
          </a:xfrm>
          <a:prstGeom prst="rect">
            <a:avLst/>
          </a:prstGeom>
          <a:noFill/>
        </p:spPr>
        <p:txBody>
          <a:bodyPr wrap="none" rtlCol="0">
            <a:spAutoFit/>
          </a:bodyPr>
          <a:lstStyle/>
          <a:p>
            <a:r>
              <a:rPr lang="nl-NL" dirty="0" smtClean="0">
                <a:solidFill>
                  <a:schemeClr val="bg1"/>
                </a:solidFill>
              </a:rPr>
              <a:t>Jaap van Ek</a:t>
            </a:r>
          </a:p>
          <a:p>
            <a:r>
              <a:rPr lang="nl-NL" dirty="0" smtClean="0">
                <a:solidFill>
                  <a:schemeClr val="bg1"/>
                </a:solidFill>
              </a:rPr>
              <a:t>(zoon Duifje Korper)</a:t>
            </a:r>
            <a:endParaRPr lang="nl-NL" dirty="0">
              <a:solidFill>
                <a:schemeClr val="bg1"/>
              </a:solidFill>
            </a:endParaRPr>
          </a:p>
        </p:txBody>
      </p:sp>
      <p:pic>
        <p:nvPicPr>
          <p:cNvPr id="3076" name="Picture 4"/>
          <p:cNvPicPr>
            <a:picLocks noChangeAspect="1" noChangeArrowheads="1"/>
          </p:cNvPicPr>
          <p:nvPr/>
        </p:nvPicPr>
        <p:blipFill>
          <a:blip r:embed="rId2" cstate="screen"/>
          <a:srcRect/>
          <a:stretch>
            <a:fillRect/>
          </a:stretch>
        </p:blipFill>
        <p:spPr bwMode="auto">
          <a:xfrm>
            <a:off x="-1" y="310896"/>
            <a:ext cx="9141519" cy="57492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elisefriedmann.nl/PintoDeGroot/wp01/p01_058a.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pic>
        <p:nvPicPr>
          <p:cNvPr id="20" name="Afbeelding 19" descr="Duitse_razzia_op_het_Jonas_Daniël_Meijerplein_te_Amsterdam-min-696x675.jpg"/>
          <p:cNvPicPr>
            <a:picLocks noChangeAspect="1"/>
          </p:cNvPicPr>
          <p:nvPr/>
        </p:nvPicPr>
        <p:blipFill>
          <a:blip r:embed="rId2" cstate="screen"/>
          <a:stretch>
            <a:fillRect/>
          </a:stretch>
        </p:blipFill>
        <p:spPr>
          <a:xfrm>
            <a:off x="1257300" y="214312"/>
            <a:ext cx="6629400" cy="6429375"/>
          </a:xfrm>
          <a:prstGeom prst="rect">
            <a:avLst/>
          </a:prstGeom>
        </p:spPr>
      </p:pic>
      <p:sp>
        <p:nvSpPr>
          <p:cNvPr id="21" name="Tekstvak 20"/>
          <p:cNvSpPr txBox="1"/>
          <p:nvPr/>
        </p:nvSpPr>
        <p:spPr>
          <a:xfrm>
            <a:off x="4276166" y="5513294"/>
            <a:ext cx="862737" cy="246221"/>
          </a:xfrm>
          <a:prstGeom prst="rect">
            <a:avLst/>
          </a:prstGeom>
          <a:noFill/>
        </p:spPr>
        <p:txBody>
          <a:bodyPr wrap="none" rtlCol="0">
            <a:spAutoFit/>
          </a:bodyPr>
          <a:lstStyle/>
          <a:p>
            <a:r>
              <a:rPr lang="nl-NL" sz="1000" dirty="0" smtClean="0">
                <a:solidFill>
                  <a:schemeClr val="bg1"/>
                </a:solidFill>
              </a:rPr>
              <a:t>David Korper</a:t>
            </a:r>
            <a:endParaRPr lang="nl-NL" sz="1000" dirty="0">
              <a:solidFill>
                <a:schemeClr val="bg1"/>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elisefriedmann.nl/PintoDeGroot/wp01/p01_058a.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pic>
        <p:nvPicPr>
          <p:cNvPr id="5122" name="Picture 2"/>
          <p:cNvPicPr>
            <a:picLocks noChangeAspect="1" noChangeArrowheads="1"/>
          </p:cNvPicPr>
          <p:nvPr/>
        </p:nvPicPr>
        <p:blipFill>
          <a:blip r:embed="rId2" cstate="screen"/>
          <a:srcRect/>
          <a:stretch>
            <a:fillRect/>
          </a:stretch>
        </p:blipFill>
        <p:spPr bwMode="auto">
          <a:xfrm>
            <a:off x="0" y="3532090"/>
            <a:ext cx="9141329" cy="3191435"/>
          </a:xfrm>
          <a:prstGeom prst="rect">
            <a:avLst/>
          </a:prstGeom>
          <a:noFill/>
          <a:ln w="9525">
            <a:noFill/>
            <a:miter lim="800000"/>
            <a:headEnd/>
            <a:tailEnd/>
          </a:ln>
        </p:spPr>
      </p:pic>
      <p:pic>
        <p:nvPicPr>
          <p:cNvPr id="4098" name="Picture 2"/>
          <p:cNvPicPr>
            <a:picLocks noChangeAspect="1" noChangeArrowheads="1"/>
          </p:cNvPicPr>
          <p:nvPr/>
        </p:nvPicPr>
        <p:blipFill>
          <a:blip r:embed="rId3" cstate="screen"/>
          <a:srcRect/>
          <a:stretch>
            <a:fillRect/>
          </a:stretch>
        </p:blipFill>
        <p:spPr bwMode="auto">
          <a:xfrm>
            <a:off x="0" y="143440"/>
            <a:ext cx="9144000" cy="3287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elisefriedmann.nl/PintoDeGroot/wp01/p01_058a.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5" name="Rechthoek 4"/>
          <p:cNvSpPr/>
          <p:nvPr/>
        </p:nvSpPr>
        <p:spPr>
          <a:xfrm>
            <a:off x="572493" y="1530011"/>
            <a:ext cx="7983110" cy="1892826"/>
          </a:xfrm>
          <a:prstGeom prst="rect">
            <a:avLst/>
          </a:prstGeom>
        </p:spPr>
        <p:txBody>
          <a:bodyPr wrap="square">
            <a:spAutoFit/>
          </a:bodyPr>
          <a:lstStyle/>
          <a:p>
            <a:r>
              <a:rPr lang="nl-NL" sz="900" dirty="0" smtClean="0"/>
              <a:t>Ik begrijp niet hoe Simon terecht is gekomen in het weeshuis in Leiden. Zijn vader is in 1941 in </a:t>
            </a:r>
            <a:r>
              <a:rPr lang="nl-NL" sz="900" dirty="0" err="1" smtClean="0"/>
              <a:t>Mauthausen</a:t>
            </a:r>
            <a:r>
              <a:rPr lang="nl-NL" sz="900" dirty="0" smtClean="0"/>
              <a:t> omgekomen. En in oktober 1941 werden de kinderen Eva en Hendrika ondergebracht mogelijk bij familie in de </a:t>
            </a:r>
            <a:r>
              <a:rPr lang="nl-NL" sz="900" dirty="0" err="1" smtClean="0"/>
              <a:t>Rapenburgerstraat</a:t>
            </a:r>
            <a:r>
              <a:rPr lang="nl-NL" sz="900" dirty="0" smtClean="0"/>
              <a:t>. Simon kwam terecht in Leiden. Maar begin 1943 kwamen ze weer bij hun moeder wonen in de Lange Houtstraat 15 III. </a:t>
            </a:r>
            <a:r>
              <a:rPr lang="nl-NL" sz="900" b="1" dirty="0" smtClean="0"/>
              <a:t>Op 18 mei 1943 werden </a:t>
            </a:r>
            <a:r>
              <a:rPr lang="nl-NL" sz="900" b="1" dirty="0" err="1" smtClean="0"/>
              <a:t>Klara</a:t>
            </a:r>
            <a:r>
              <a:rPr lang="nl-NL" sz="900" b="1" dirty="0" smtClean="0"/>
              <a:t> </a:t>
            </a:r>
            <a:r>
              <a:rPr lang="nl-NL" sz="900" b="1" dirty="0" err="1" smtClean="0"/>
              <a:t>Korper-van</a:t>
            </a:r>
            <a:r>
              <a:rPr lang="nl-NL" sz="900" b="1" dirty="0" smtClean="0"/>
              <a:t> de Kar en de kinderen Eva, Hendrika en Simon op transport gesteld naar Sobibor.</a:t>
            </a:r>
          </a:p>
          <a:p>
            <a:endParaRPr lang="nl-NL" sz="900" b="1" dirty="0" smtClean="0"/>
          </a:p>
          <a:p>
            <a:r>
              <a:rPr lang="nl-NL" sz="900" dirty="0" smtClean="0"/>
              <a:t>Dat Simon Korper in dat Leidse weeshuis zat heeft z’n achtergrond: zijn moeder </a:t>
            </a:r>
            <a:r>
              <a:rPr lang="nl-NL" sz="900" dirty="0" err="1" smtClean="0"/>
              <a:t>Klara</a:t>
            </a:r>
            <a:r>
              <a:rPr lang="nl-NL" sz="900" dirty="0" smtClean="0"/>
              <a:t> van de Kar en </a:t>
            </a:r>
            <a:r>
              <a:rPr lang="nl-NL" sz="900" dirty="0" err="1" smtClean="0"/>
              <a:t>Klara's</a:t>
            </a:r>
            <a:r>
              <a:rPr lang="nl-NL" sz="900" dirty="0" smtClean="0"/>
              <a:t> zus </a:t>
            </a:r>
            <a:r>
              <a:rPr lang="nl-NL" sz="900" dirty="0" err="1" smtClean="0"/>
              <a:t>Sientje</a:t>
            </a:r>
            <a:r>
              <a:rPr lang="nl-NL" sz="900" dirty="0" smtClean="0"/>
              <a:t> (latere echtgenote van Alexander </a:t>
            </a:r>
            <a:r>
              <a:rPr lang="nl-NL" sz="900" dirty="0" err="1" smtClean="0"/>
              <a:t>Sturkop</a:t>
            </a:r>
            <a:r>
              <a:rPr lang="nl-NL" sz="900" dirty="0" smtClean="0"/>
              <a:t>) hadden daar in hun jeugd ook lange tijd gewoond. </a:t>
            </a:r>
            <a:r>
              <a:rPr lang="nl-NL" sz="900" dirty="0" err="1" smtClean="0"/>
              <a:t>Klara</a:t>
            </a:r>
            <a:r>
              <a:rPr lang="nl-NL" sz="900" dirty="0" smtClean="0"/>
              <a:t> zal zich het (overigens als plezierig bekend staande) toevluchtsoord in Leiden hebben herinnerd en Simon daar hebben ondergebracht. De volgende informatie dank ik aan </a:t>
            </a:r>
            <a:r>
              <a:rPr lang="nl-NL" sz="900" dirty="0" err="1" smtClean="0"/>
              <a:t>www.profburgwijk.nl</a:t>
            </a:r>
            <a:r>
              <a:rPr lang="nl-NL" sz="900" dirty="0" smtClean="0"/>
              <a:t>: Simon kwam op 17.10.1941 in het weeshuis, 2,5 maand nadat zijn vader in </a:t>
            </a:r>
            <a:r>
              <a:rPr lang="nl-NL" sz="900" dirty="0" err="1" smtClean="0"/>
              <a:t>Mauthausen</a:t>
            </a:r>
            <a:r>
              <a:rPr lang="nl-NL" sz="900" dirty="0" smtClean="0"/>
              <a:t> om het leven was gebracht. Hij hoort tot de groep van 12 kinderen die ouders, familie of het verzet vanuit het weeshuis hebben laten onderduiken. Hij werd gedeporteerd op 18.5.1943, dezelfde dag als zijn moeder. Dat zou m.i. kunnen inhouden dat Simon weer is teruggekeerd bij </a:t>
            </a:r>
            <a:r>
              <a:rPr lang="nl-NL" sz="900" dirty="0" err="1" smtClean="0"/>
              <a:t>Klara</a:t>
            </a:r>
            <a:r>
              <a:rPr lang="nl-NL" sz="900" dirty="0" smtClean="0"/>
              <a:t> van der Kar en vanuit haar woning mede is gedeporteerd.</a:t>
            </a:r>
          </a:p>
          <a:p>
            <a:endParaRPr lang="nl-NL" sz="900" b="1" dirty="0" smtClean="0"/>
          </a:p>
          <a:p>
            <a:r>
              <a:rPr lang="nl-NL" sz="900" dirty="0" smtClean="0"/>
              <a:t>Dat kan niet anders Ko. Anders had Simon niet op de </a:t>
            </a:r>
            <a:r>
              <a:rPr lang="nl-NL" sz="900" dirty="0" err="1" smtClean="0"/>
              <a:t>tranportlijst</a:t>
            </a:r>
            <a:r>
              <a:rPr lang="nl-NL" sz="900" dirty="0" smtClean="0"/>
              <a:t> samen met zijn zusjes en moeder gestaan met eenzelfde adres. Ik begrijp dat door het uit huis plaatsen van Simon, </a:t>
            </a:r>
            <a:r>
              <a:rPr lang="nl-NL" sz="900" dirty="0" err="1" smtClean="0"/>
              <a:t>Klara</a:t>
            </a:r>
            <a:r>
              <a:rPr lang="nl-NL" sz="900" dirty="0" smtClean="0"/>
              <a:t> op de hoogte moet zijn geweest dat haar man was overleden of dat in ieder geval vermoedde. Zo triest allemaal.......</a:t>
            </a:r>
            <a:endParaRPr lang="nl-NL" sz="900" b="1" dirty="0"/>
          </a:p>
        </p:txBody>
      </p:sp>
      <p:pic>
        <p:nvPicPr>
          <p:cNvPr id="3074" name="Picture 2"/>
          <p:cNvPicPr>
            <a:picLocks noChangeAspect="1" noChangeArrowheads="1"/>
          </p:cNvPicPr>
          <p:nvPr/>
        </p:nvPicPr>
        <p:blipFill>
          <a:blip r:embed="rId2" cstate="screen"/>
          <a:srcRect/>
          <a:stretch>
            <a:fillRect/>
          </a:stretch>
        </p:blipFill>
        <p:spPr bwMode="auto">
          <a:xfrm>
            <a:off x="670105" y="500932"/>
            <a:ext cx="2524125" cy="933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screen"/>
          <a:srcRect/>
          <a:stretch>
            <a:fillRect/>
          </a:stretch>
        </p:blipFill>
        <p:spPr bwMode="auto">
          <a:xfrm>
            <a:off x="237554" y="292100"/>
            <a:ext cx="1285419" cy="1646238"/>
          </a:xfrm>
          <a:prstGeom prst="rect">
            <a:avLst/>
          </a:prstGeom>
          <a:noFill/>
          <a:ln w="9525">
            <a:noFill/>
            <a:miter lim="800000"/>
            <a:headEnd/>
            <a:tailEnd/>
          </a:ln>
        </p:spPr>
      </p:pic>
      <p:sp>
        <p:nvSpPr>
          <p:cNvPr id="11" name="Rechthoek 10"/>
          <p:cNvSpPr/>
          <p:nvPr/>
        </p:nvSpPr>
        <p:spPr>
          <a:xfrm>
            <a:off x="260350" y="1956485"/>
            <a:ext cx="1104900" cy="461665"/>
          </a:xfrm>
          <a:prstGeom prst="rect">
            <a:avLst/>
          </a:prstGeom>
        </p:spPr>
        <p:txBody>
          <a:bodyPr wrap="square">
            <a:spAutoFit/>
          </a:bodyPr>
          <a:lstStyle/>
          <a:p>
            <a:pPr marL="88900" indent="-88900"/>
            <a:r>
              <a:rPr lang="nl-NL" sz="800" dirty="0" smtClean="0"/>
              <a:t>Wolf Korper </a:t>
            </a:r>
          </a:p>
          <a:p>
            <a:pPr marL="88900" indent="-88900"/>
            <a:r>
              <a:rPr lang="nl-NL" sz="800" dirty="0" smtClean="0"/>
              <a:t>22-12-1901/7-4-1945 </a:t>
            </a:r>
          </a:p>
          <a:p>
            <a:pPr marL="88900" indent="-88900"/>
            <a:r>
              <a:rPr lang="nl-NL" sz="800" dirty="0" err="1" smtClean="0">
                <a:solidFill>
                  <a:srgbClr val="FF0000"/>
                </a:solidFill>
              </a:rPr>
              <a:t>Mauthausen</a:t>
            </a:r>
            <a:endParaRPr lang="nl-NL" sz="800" dirty="0" smtClean="0">
              <a:solidFill>
                <a:srgbClr val="FF0000"/>
              </a:solidFill>
            </a:endParaRPr>
          </a:p>
        </p:txBody>
      </p:sp>
      <p:pic>
        <p:nvPicPr>
          <p:cNvPr id="2050" name="Picture 2"/>
          <p:cNvPicPr>
            <a:picLocks noChangeAspect="1" noChangeArrowheads="1"/>
          </p:cNvPicPr>
          <p:nvPr/>
        </p:nvPicPr>
        <p:blipFill>
          <a:blip r:embed="rId3" cstate="screen"/>
          <a:srcRect/>
          <a:stretch>
            <a:fillRect/>
          </a:stretch>
        </p:blipFill>
        <p:spPr bwMode="auto">
          <a:xfrm>
            <a:off x="1550574" y="292100"/>
            <a:ext cx="1166260" cy="1644650"/>
          </a:xfrm>
          <a:prstGeom prst="rect">
            <a:avLst/>
          </a:prstGeom>
          <a:noFill/>
          <a:ln w="9525">
            <a:noFill/>
            <a:miter lim="800000"/>
            <a:headEnd/>
            <a:tailEnd/>
          </a:ln>
        </p:spPr>
      </p:pic>
      <p:sp>
        <p:nvSpPr>
          <p:cNvPr id="12" name="Rechthoek 11"/>
          <p:cNvSpPr/>
          <p:nvPr/>
        </p:nvSpPr>
        <p:spPr>
          <a:xfrm>
            <a:off x="1562100" y="1956485"/>
            <a:ext cx="1104900" cy="461665"/>
          </a:xfrm>
          <a:prstGeom prst="rect">
            <a:avLst/>
          </a:prstGeom>
        </p:spPr>
        <p:txBody>
          <a:bodyPr wrap="square">
            <a:spAutoFit/>
          </a:bodyPr>
          <a:lstStyle/>
          <a:p>
            <a:pPr marL="88900" indent="-88900"/>
            <a:r>
              <a:rPr lang="nl-NL" sz="800" dirty="0" smtClean="0"/>
              <a:t>Hartog Schrijver</a:t>
            </a:r>
          </a:p>
          <a:p>
            <a:pPr marL="88900" indent="-88900"/>
            <a:r>
              <a:rPr lang="nl-NL" sz="800" dirty="0" smtClean="0"/>
              <a:t>14-8-1909/31-5-1945 </a:t>
            </a:r>
          </a:p>
          <a:p>
            <a:pPr marL="88900" indent="-88900"/>
            <a:r>
              <a:rPr lang="nl-NL" sz="800" dirty="0" err="1" smtClean="0">
                <a:solidFill>
                  <a:srgbClr val="FF0000"/>
                </a:solidFill>
              </a:rPr>
              <a:t>Bergen-Belsen</a:t>
            </a:r>
            <a:endParaRPr lang="nl-NL" sz="800" dirty="0" smtClean="0">
              <a:solidFill>
                <a:srgbClr val="FF0000"/>
              </a:solidFill>
            </a:endParaRPr>
          </a:p>
        </p:txBody>
      </p:sp>
      <p:pic>
        <p:nvPicPr>
          <p:cNvPr id="6" name="Picture 2"/>
          <p:cNvPicPr>
            <a:picLocks noChangeAspect="1" noChangeArrowheads="1"/>
          </p:cNvPicPr>
          <p:nvPr/>
        </p:nvPicPr>
        <p:blipFill>
          <a:blip r:embed="rId4" cstate="screen"/>
          <a:srcRect/>
          <a:stretch>
            <a:fillRect/>
          </a:stretch>
        </p:blipFill>
        <p:spPr bwMode="auto">
          <a:xfrm>
            <a:off x="4830109" y="5396753"/>
            <a:ext cx="3019576" cy="1182956"/>
          </a:xfrm>
          <a:prstGeom prst="rect">
            <a:avLst/>
          </a:prstGeom>
          <a:noFill/>
          <a:ln w="9525">
            <a:noFill/>
            <a:miter lim="800000"/>
            <a:headEnd/>
            <a:tailEnd/>
          </a:ln>
        </p:spPr>
      </p:pic>
      <p:pic>
        <p:nvPicPr>
          <p:cNvPr id="3074" name="Picture 2"/>
          <p:cNvPicPr>
            <a:picLocks noChangeAspect="1" noChangeArrowheads="1"/>
          </p:cNvPicPr>
          <p:nvPr/>
        </p:nvPicPr>
        <p:blipFill>
          <a:blip r:embed="rId5" cstate="screen">
            <a:duotone>
              <a:prstClr val="black"/>
              <a:srgbClr val="D9C3A5">
                <a:tint val="50000"/>
                <a:satMod val="180000"/>
              </a:srgbClr>
            </a:duotone>
            <a:lum bright="24000" contrast="45000"/>
          </a:blip>
          <a:srcRect/>
          <a:stretch>
            <a:fillRect/>
          </a:stretch>
        </p:blipFill>
        <p:spPr bwMode="auto">
          <a:xfrm>
            <a:off x="2752164" y="299198"/>
            <a:ext cx="1222734" cy="1646144"/>
          </a:xfrm>
          <a:prstGeom prst="rect">
            <a:avLst/>
          </a:prstGeom>
          <a:noFill/>
          <a:ln w="9525">
            <a:noFill/>
            <a:miter lim="800000"/>
            <a:headEnd/>
            <a:tailEnd/>
          </a:ln>
        </p:spPr>
      </p:pic>
      <p:sp>
        <p:nvSpPr>
          <p:cNvPr id="8" name="Rechthoek 7"/>
          <p:cNvSpPr/>
          <p:nvPr/>
        </p:nvSpPr>
        <p:spPr>
          <a:xfrm>
            <a:off x="2772335" y="1965448"/>
            <a:ext cx="1104900" cy="461665"/>
          </a:xfrm>
          <a:prstGeom prst="rect">
            <a:avLst/>
          </a:prstGeom>
        </p:spPr>
        <p:txBody>
          <a:bodyPr wrap="square">
            <a:spAutoFit/>
          </a:bodyPr>
          <a:lstStyle/>
          <a:p>
            <a:r>
              <a:rPr lang="nl-NL" sz="800" dirty="0" smtClean="0"/>
              <a:t>Meijer Korper </a:t>
            </a:r>
          </a:p>
          <a:p>
            <a:r>
              <a:rPr lang="nl-NL" sz="800" dirty="0" smtClean="0"/>
              <a:t>30-4-1859/23-1-1943 </a:t>
            </a:r>
            <a:r>
              <a:rPr lang="nl-NL" sz="800" dirty="0" smtClean="0">
                <a:solidFill>
                  <a:srgbClr val="FF0000"/>
                </a:solidFill>
              </a:rPr>
              <a:t>Sobibor</a:t>
            </a:r>
          </a:p>
        </p:txBody>
      </p:sp>
      <p:pic>
        <p:nvPicPr>
          <p:cNvPr id="3075" name="Picture 3"/>
          <p:cNvPicPr>
            <a:picLocks noChangeAspect="1" noChangeArrowheads="1"/>
          </p:cNvPicPr>
          <p:nvPr/>
        </p:nvPicPr>
        <p:blipFill>
          <a:blip r:embed="rId6" cstate="screen">
            <a:duotone>
              <a:prstClr val="black"/>
              <a:srgbClr val="D9C3A5">
                <a:tint val="50000"/>
                <a:satMod val="180000"/>
              </a:srgbClr>
            </a:duotone>
            <a:lum bright="14000" contrast="40000"/>
          </a:blip>
          <a:srcRect/>
          <a:stretch>
            <a:fillRect/>
          </a:stretch>
        </p:blipFill>
        <p:spPr bwMode="auto">
          <a:xfrm>
            <a:off x="4005170" y="304800"/>
            <a:ext cx="1341918" cy="1640541"/>
          </a:xfrm>
          <a:prstGeom prst="rect">
            <a:avLst/>
          </a:prstGeom>
          <a:noFill/>
          <a:ln w="9525">
            <a:noFill/>
            <a:miter lim="800000"/>
            <a:headEnd/>
            <a:tailEnd/>
          </a:ln>
        </p:spPr>
      </p:pic>
      <p:sp>
        <p:nvSpPr>
          <p:cNvPr id="14" name="Rechthoek 13"/>
          <p:cNvSpPr/>
          <p:nvPr/>
        </p:nvSpPr>
        <p:spPr>
          <a:xfrm>
            <a:off x="4045323" y="1992342"/>
            <a:ext cx="1104900" cy="461665"/>
          </a:xfrm>
          <a:prstGeom prst="rect">
            <a:avLst/>
          </a:prstGeom>
        </p:spPr>
        <p:txBody>
          <a:bodyPr wrap="square">
            <a:spAutoFit/>
          </a:bodyPr>
          <a:lstStyle/>
          <a:p>
            <a:r>
              <a:rPr lang="nl-NL" sz="800" dirty="0" smtClean="0"/>
              <a:t>Simon Korper  </a:t>
            </a:r>
          </a:p>
          <a:p>
            <a:r>
              <a:rPr lang="nl-NL" sz="800" dirty="0" smtClean="0"/>
              <a:t>8-9-1890/29-10-1942 </a:t>
            </a:r>
            <a:r>
              <a:rPr lang="nl-NL" sz="800" dirty="0" err="1" smtClean="0">
                <a:solidFill>
                  <a:srgbClr val="FF0000"/>
                </a:solidFill>
              </a:rPr>
              <a:t>Auschwitz</a:t>
            </a:r>
            <a:endParaRPr lang="nl-NL" sz="800" b="1" dirty="0" smtClean="0">
              <a:solidFill>
                <a:srgbClr val="FF0000"/>
              </a:solidFill>
            </a:endParaRPr>
          </a:p>
        </p:txBody>
      </p:sp>
      <p:sp>
        <p:nvSpPr>
          <p:cNvPr id="15" name="Rechthoek 14"/>
          <p:cNvSpPr/>
          <p:nvPr/>
        </p:nvSpPr>
        <p:spPr>
          <a:xfrm>
            <a:off x="6645128" y="1992343"/>
            <a:ext cx="1104900" cy="461665"/>
          </a:xfrm>
          <a:prstGeom prst="rect">
            <a:avLst/>
          </a:prstGeom>
        </p:spPr>
        <p:txBody>
          <a:bodyPr wrap="square">
            <a:spAutoFit/>
          </a:bodyPr>
          <a:lstStyle/>
          <a:p>
            <a:r>
              <a:rPr lang="nl-NL" sz="800" dirty="0" smtClean="0"/>
              <a:t>Wolf Jacob Korper </a:t>
            </a:r>
          </a:p>
          <a:p>
            <a:r>
              <a:rPr lang="nl-NL" sz="800" dirty="0" smtClean="0"/>
              <a:t>9-4-1865/22 mei 1944</a:t>
            </a:r>
          </a:p>
          <a:p>
            <a:r>
              <a:rPr lang="nl-NL" sz="800" dirty="0" err="1" smtClean="0">
                <a:solidFill>
                  <a:srgbClr val="FF0000"/>
                </a:solidFill>
              </a:rPr>
              <a:t>Auschwitz</a:t>
            </a:r>
            <a:endParaRPr lang="nl-NL" sz="800" b="1" dirty="0" smtClean="0">
              <a:solidFill>
                <a:srgbClr val="FF0000"/>
              </a:solidFill>
            </a:endParaRPr>
          </a:p>
        </p:txBody>
      </p:sp>
      <p:pic>
        <p:nvPicPr>
          <p:cNvPr id="16" name="Afbeelding 15" descr="wolf_jacob_corper_original.jpg"/>
          <p:cNvPicPr>
            <a:picLocks noChangeAspect="1"/>
          </p:cNvPicPr>
          <p:nvPr/>
        </p:nvPicPr>
        <p:blipFill>
          <a:blip r:embed="rId7" cstate="screen"/>
          <a:srcRect l="23580" t="5044" r="21160" b="35742"/>
          <a:stretch>
            <a:fillRect/>
          </a:stretch>
        </p:blipFill>
        <p:spPr>
          <a:xfrm>
            <a:off x="6635000" y="304799"/>
            <a:ext cx="1205718" cy="1631577"/>
          </a:xfrm>
          <a:prstGeom prst="rect">
            <a:avLst/>
          </a:prstGeom>
        </p:spPr>
      </p:pic>
      <p:pic>
        <p:nvPicPr>
          <p:cNvPr id="17" name="Afbeelding 16" descr="Simon Korper_original.jpg"/>
          <p:cNvPicPr>
            <a:picLocks noChangeAspect="1"/>
          </p:cNvPicPr>
          <p:nvPr/>
        </p:nvPicPr>
        <p:blipFill>
          <a:blip r:embed="rId8" cstate="screen"/>
          <a:srcRect l="27072" t="896" r="26214" b="44436"/>
          <a:stretch>
            <a:fillRect/>
          </a:stretch>
        </p:blipFill>
        <p:spPr>
          <a:xfrm>
            <a:off x="5360895" y="304800"/>
            <a:ext cx="1246094" cy="1640541"/>
          </a:xfrm>
          <a:prstGeom prst="rect">
            <a:avLst/>
          </a:prstGeom>
        </p:spPr>
      </p:pic>
      <p:sp>
        <p:nvSpPr>
          <p:cNvPr id="18" name="Rechthoek 17"/>
          <p:cNvSpPr/>
          <p:nvPr/>
        </p:nvSpPr>
        <p:spPr>
          <a:xfrm>
            <a:off x="5345204" y="2001304"/>
            <a:ext cx="1104900" cy="461665"/>
          </a:xfrm>
          <a:prstGeom prst="rect">
            <a:avLst/>
          </a:prstGeom>
        </p:spPr>
        <p:txBody>
          <a:bodyPr wrap="square">
            <a:spAutoFit/>
          </a:bodyPr>
          <a:lstStyle/>
          <a:p>
            <a:r>
              <a:rPr lang="nl-NL" sz="800" dirty="0" smtClean="0"/>
              <a:t>Simon Korper  </a:t>
            </a:r>
          </a:p>
          <a:p>
            <a:r>
              <a:rPr lang="nl-NL" sz="800" dirty="0" smtClean="0"/>
              <a:t>8-9-1890/29-10-1942 </a:t>
            </a:r>
            <a:r>
              <a:rPr lang="nl-NL" sz="800" dirty="0" err="1" smtClean="0">
                <a:solidFill>
                  <a:srgbClr val="FF0000"/>
                </a:solidFill>
              </a:rPr>
              <a:t>Auschwitz</a:t>
            </a:r>
            <a:endParaRPr lang="nl-NL" sz="800" b="1" dirty="0" smtClean="0">
              <a:solidFill>
                <a:srgbClr val="FF0000"/>
              </a:solidFill>
            </a:endParaRPr>
          </a:p>
        </p:txBody>
      </p:sp>
      <p:sp>
        <p:nvSpPr>
          <p:cNvPr id="19" name="Rechthoek 18"/>
          <p:cNvSpPr/>
          <p:nvPr/>
        </p:nvSpPr>
        <p:spPr>
          <a:xfrm>
            <a:off x="152400" y="5315286"/>
            <a:ext cx="4572000" cy="1323439"/>
          </a:xfrm>
          <a:prstGeom prst="rect">
            <a:avLst/>
          </a:prstGeom>
        </p:spPr>
        <p:txBody>
          <a:bodyPr>
            <a:spAutoFit/>
          </a:bodyPr>
          <a:lstStyle/>
          <a:p>
            <a:r>
              <a:rPr lang="nl-NL" sz="800" dirty="0" smtClean="0"/>
              <a:t>Benjamin Mozes Cohen was getrouwd met </a:t>
            </a:r>
            <a:r>
              <a:rPr lang="nl-NL" sz="800" b="1" dirty="0" smtClean="0"/>
              <a:t>Naatje Korper</a:t>
            </a:r>
            <a:r>
              <a:rPr lang="nl-NL" sz="800" dirty="0" smtClean="0"/>
              <a:t>. Het echtpaar kreeg een tweeling, Koosje en </a:t>
            </a:r>
            <a:r>
              <a:rPr lang="nl-NL" sz="800" dirty="0" err="1" smtClean="0"/>
              <a:t>Vroukje</a:t>
            </a:r>
            <a:r>
              <a:rPr lang="nl-NL" sz="800" dirty="0" smtClean="0"/>
              <a:t>, en een dochter </a:t>
            </a:r>
            <a:r>
              <a:rPr lang="nl-NL" sz="800" dirty="0" err="1" smtClean="0"/>
              <a:t>Diena</a:t>
            </a:r>
            <a:r>
              <a:rPr lang="nl-NL" sz="800" dirty="0" smtClean="0"/>
              <a:t>. Het gezin woonde in </a:t>
            </a:r>
            <a:r>
              <a:rPr lang="nl-NL" sz="800" dirty="0" err="1" smtClean="0"/>
              <a:t>Drouwen</a:t>
            </a:r>
            <a:r>
              <a:rPr lang="nl-NL" sz="800" dirty="0" smtClean="0"/>
              <a:t> (Drenthe) in het huis tegenover garage Vos. Het huis stond bekend als het ’</a:t>
            </a:r>
            <a:r>
              <a:rPr lang="nl-NL" sz="800" dirty="0" err="1" smtClean="0"/>
              <a:t>Jeud</a:t>
            </a:r>
            <a:r>
              <a:rPr lang="nl-NL" sz="800" dirty="0" smtClean="0"/>
              <a:t>‘n hoes‘. Het gezin Cohen was arm. Van dorpsgenoten kreeg Naatje af en toe afdankertjes voor de kinderen. Ze ging dan met de kinderen bij de gever langs om de nieuwe aanwinst te tonen. Koosje en </a:t>
            </a:r>
            <a:r>
              <a:rPr lang="nl-NL" sz="800" dirty="0" err="1" smtClean="0"/>
              <a:t>Vroukje</a:t>
            </a:r>
            <a:r>
              <a:rPr lang="nl-NL" sz="800" dirty="0" smtClean="0"/>
              <a:t> waren zwakbegaafd. Zij werden in het </a:t>
            </a:r>
            <a:r>
              <a:rPr lang="nl-NL" sz="800" dirty="0" err="1" smtClean="0"/>
              <a:t>Apeldoornse</a:t>
            </a:r>
            <a:r>
              <a:rPr lang="nl-NL" sz="800" dirty="0" smtClean="0"/>
              <a:t> Bos opgenomen.  ’</a:t>
            </a:r>
            <a:r>
              <a:rPr lang="nl-NL" sz="800" dirty="0" err="1" smtClean="0"/>
              <a:t>Aol</a:t>
            </a:r>
            <a:r>
              <a:rPr lang="nl-NL" sz="800" dirty="0" smtClean="0"/>
              <a:t> Ben‘, zoals Benjamin Cohen genoemd werd, was lichamelijk zwak. In het najaar verdiende hij wat met aardappels krabben. Zijn vrouw liep met negotie langs de huizen. Tegen Pasen bracht ze matses rond. In ruil daarvoor kreeg ze eieren.</a:t>
            </a:r>
            <a:br>
              <a:rPr lang="nl-NL" sz="800" dirty="0" smtClean="0"/>
            </a:br>
            <a:r>
              <a:rPr lang="nl-NL" sz="800" i="1" dirty="0" smtClean="0"/>
              <a:t>T. Baas, 'De voormalige joodse gemeenschap in de gemeente Borger', in: De Zwerfsteen, </a:t>
            </a:r>
            <a:r>
              <a:rPr lang="nl-NL" sz="800" i="1" dirty="0" err="1" smtClean="0"/>
              <a:t>jrg</a:t>
            </a:r>
            <a:r>
              <a:rPr lang="nl-NL" sz="800" i="1" dirty="0" smtClean="0"/>
              <a:t> 1 (1987) </a:t>
            </a:r>
            <a:r>
              <a:rPr lang="nl-NL" sz="800" i="1" dirty="0" err="1" smtClean="0"/>
              <a:t>nr</a:t>
            </a:r>
            <a:r>
              <a:rPr lang="nl-NL" sz="800" i="1" dirty="0" smtClean="0"/>
              <a:t> 3, 33</a:t>
            </a:r>
            <a:endParaRPr lang="nl-NL" sz="800" dirty="0"/>
          </a:p>
        </p:txBody>
      </p:sp>
      <p:sp>
        <p:nvSpPr>
          <p:cNvPr id="2" name="AutoShape 2" descr="http://elisefriedmann.nl/PintoDeGroot/wp01/p01_058a.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pic>
        <p:nvPicPr>
          <p:cNvPr id="28674" name="Picture 2"/>
          <p:cNvPicPr>
            <a:picLocks noChangeAspect="1" noChangeArrowheads="1"/>
          </p:cNvPicPr>
          <p:nvPr/>
        </p:nvPicPr>
        <p:blipFill>
          <a:blip r:embed="rId9" cstate="screen"/>
          <a:srcRect/>
          <a:stretch>
            <a:fillRect/>
          </a:stretch>
        </p:blipFill>
        <p:spPr bwMode="auto">
          <a:xfrm>
            <a:off x="1980640" y="2452407"/>
            <a:ext cx="5200650" cy="895350"/>
          </a:xfrm>
          <a:prstGeom prst="rect">
            <a:avLst/>
          </a:prstGeom>
          <a:noFill/>
          <a:ln w="9525">
            <a:noFill/>
            <a:miter lim="800000"/>
            <a:headEnd/>
            <a:tailEnd/>
          </a:ln>
        </p:spPr>
      </p:pic>
      <p:pic>
        <p:nvPicPr>
          <p:cNvPr id="28678" name="Picture 6" descr="https://www.joodsmonument.nl/image/2016/3/29/bron_stadsarchief_amsterdam_marktvergunning_jacob_korper_11_5_1889_15_10_194.png%28mediaclass-warvictim-carousel.67d08ede1706aa86ac21a1f8fb99afb12f769340%29.jpg"/>
          <p:cNvPicPr>
            <a:picLocks noChangeAspect="1" noChangeArrowheads="1"/>
          </p:cNvPicPr>
          <p:nvPr/>
        </p:nvPicPr>
        <p:blipFill>
          <a:blip r:embed="rId10" cstate="screen"/>
          <a:srcRect l="11848" t="6350" r="10427" b="18510"/>
          <a:stretch>
            <a:fillRect/>
          </a:stretch>
        </p:blipFill>
        <p:spPr bwMode="auto">
          <a:xfrm>
            <a:off x="7656027" y="2617695"/>
            <a:ext cx="1290750" cy="1676400"/>
          </a:xfrm>
          <a:prstGeom prst="rect">
            <a:avLst/>
          </a:prstGeom>
          <a:noFill/>
        </p:spPr>
      </p:pic>
      <p:sp>
        <p:nvSpPr>
          <p:cNvPr id="22" name="Rechthoek 21"/>
          <p:cNvSpPr/>
          <p:nvPr/>
        </p:nvSpPr>
        <p:spPr>
          <a:xfrm>
            <a:off x="7611035" y="4303075"/>
            <a:ext cx="1308847" cy="461665"/>
          </a:xfrm>
          <a:prstGeom prst="rect">
            <a:avLst/>
          </a:prstGeom>
        </p:spPr>
        <p:txBody>
          <a:bodyPr wrap="square">
            <a:spAutoFit/>
          </a:bodyPr>
          <a:lstStyle/>
          <a:p>
            <a:r>
              <a:rPr lang="nl-NL" sz="800" dirty="0" smtClean="0"/>
              <a:t>Jacob Korper </a:t>
            </a:r>
          </a:p>
          <a:p>
            <a:r>
              <a:rPr lang="nl-NL" sz="800" dirty="0" smtClean="0"/>
              <a:t>11-05-1889/22-5-1944</a:t>
            </a:r>
          </a:p>
          <a:p>
            <a:r>
              <a:rPr lang="nl-NL" sz="800" dirty="0" err="1" smtClean="0">
                <a:solidFill>
                  <a:srgbClr val="FF0000"/>
                </a:solidFill>
              </a:rPr>
              <a:t>Auschwitz</a:t>
            </a:r>
            <a:endParaRPr lang="nl-NL" sz="800" b="1" dirty="0" smtClean="0">
              <a:solidFill>
                <a:srgbClr val="FF0000"/>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hoek 14"/>
          <p:cNvSpPr/>
          <p:nvPr/>
        </p:nvSpPr>
        <p:spPr>
          <a:xfrm>
            <a:off x="360869" y="2279238"/>
            <a:ext cx="1104900" cy="461665"/>
          </a:xfrm>
          <a:prstGeom prst="rect">
            <a:avLst/>
          </a:prstGeom>
        </p:spPr>
        <p:txBody>
          <a:bodyPr wrap="square">
            <a:spAutoFit/>
          </a:bodyPr>
          <a:lstStyle/>
          <a:p>
            <a:r>
              <a:rPr lang="nl-NL" sz="800" dirty="0" smtClean="0"/>
              <a:t>Wolf Jacob Korper </a:t>
            </a:r>
          </a:p>
          <a:p>
            <a:r>
              <a:rPr lang="nl-NL" sz="800" dirty="0" smtClean="0"/>
              <a:t>9-4-1865/22 mei 1944</a:t>
            </a:r>
          </a:p>
          <a:p>
            <a:r>
              <a:rPr lang="nl-NL" sz="800" dirty="0" err="1" smtClean="0">
                <a:solidFill>
                  <a:srgbClr val="FF0000"/>
                </a:solidFill>
              </a:rPr>
              <a:t>Auschwitz</a:t>
            </a:r>
            <a:endParaRPr lang="nl-NL" sz="800" b="1" dirty="0" smtClean="0">
              <a:solidFill>
                <a:srgbClr val="FF0000"/>
              </a:solidFill>
            </a:endParaRPr>
          </a:p>
        </p:txBody>
      </p:sp>
      <p:pic>
        <p:nvPicPr>
          <p:cNvPr id="16" name="Afbeelding 15" descr="wolf_jacob_corper_original.jpg"/>
          <p:cNvPicPr>
            <a:picLocks noChangeAspect="1"/>
          </p:cNvPicPr>
          <p:nvPr/>
        </p:nvPicPr>
        <p:blipFill>
          <a:blip r:embed="rId2" cstate="screen"/>
          <a:srcRect l="23580" t="5044" r="21160" b="35742"/>
          <a:stretch>
            <a:fillRect/>
          </a:stretch>
        </p:blipFill>
        <p:spPr>
          <a:xfrm>
            <a:off x="350741" y="591694"/>
            <a:ext cx="1205718" cy="1631577"/>
          </a:xfrm>
          <a:prstGeom prst="rect">
            <a:avLst/>
          </a:prstGeom>
        </p:spPr>
      </p:pic>
      <p:sp>
        <p:nvSpPr>
          <p:cNvPr id="2" name="AutoShape 2" descr="http://elisefriedmann.nl/PintoDeGroot/wp01/p01_058a.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pic>
        <p:nvPicPr>
          <p:cNvPr id="21" name="Picture 2" descr="https://www.joodsmonument.nl/image/2016/3/28/corper_s_b_7_6_1892_00100_00999_745_845.jpg%28mediaclass-victim-image.6c5871958aac18645b4a764129c4d9cf417df34d%29.jpg"/>
          <p:cNvPicPr>
            <a:picLocks noChangeAspect="1" noChangeArrowheads="1"/>
          </p:cNvPicPr>
          <p:nvPr/>
        </p:nvPicPr>
        <p:blipFill>
          <a:blip r:embed="rId3" cstate="screen"/>
          <a:srcRect/>
          <a:stretch>
            <a:fillRect/>
          </a:stretch>
        </p:blipFill>
        <p:spPr bwMode="auto">
          <a:xfrm>
            <a:off x="343832" y="2766850"/>
            <a:ext cx="1333500" cy="1333501"/>
          </a:xfrm>
          <a:prstGeom prst="rect">
            <a:avLst/>
          </a:prstGeom>
          <a:noFill/>
        </p:spPr>
      </p:pic>
      <p:sp>
        <p:nvSpPr>
          <p:cNvPr id="23" name="Tekstvak 22"/>
          <p:cNvSpPr txBox="1"/>
          <p:nvPr/>
        </p:nvSpPr>
        <p:spPr>
          <a:xfrm>
            <a:off x="340660" y="4087932"/>
            <a:ext cx="753732" cy="215444"/>
          </a:xfrm>
          <a:prstGeom prst="rect">
            <a:avLst/>
          </a:prstGeom>
          <a:noFill/>
        </p:spPr>
        <p:txBody>
          <a:bodyPr wrap="none" rtlCol="0">
            <a:spAutoFit/>
          </a:bodyPr>
          <a:lstStyle/>
          <a:p>
            <a:r>
              <a:rPr lang="nl-NL" sz="800" dirty="0" smtClean="0"/>
              <a:t>Simon </a:t>
            </a:r>
            <a:r>
              <a:rPr lang="nl-NL" sz="800" dirty="0" err="1" smtClean="0"/>
              <a:t>Corper</a:t>
            </a:r>
            <a:endParaRPr lang="nl-NL" sz="800" dirty="0"/>
          </a:p>
        </p:txBody>
      </p:sp>
      <p:sp>
        <p:nvSpPr>
          <p:cNvPr id="24" name="Rechthoek 23"/>
          <p:cNvSpPr/>
          <p:nvPr/>
        </p:nvSpPr>
        <p:spPr>
          <a:xfrm>
            <a:off x="268942" y="174376"/>
            <a:ext cx="4572000" cy="215444"/>
          </a:xfrm>
          <a:prstGeom prst="rect">
            <a:avLst/>
          </a:prstGeom>
        </p:spPr>
        <p:txBody>
          <a:bodyPr>
            <a:spAutoFit/>
          </a:bodyPr>
          <a:lstStyle/>
          <a:p>
            <a:r>
              <a:rPr lang="nl-NL" sz="800" b="1" dirty="0" smtClean="0"/>
              <a:t>Jacob Simon Korper X Marianne Izaak Breebaart</a:t>
            </a:r>
            <a:endParaRPr lang="nl-NL" sz="800" b="1" dirty="0"/>
          </a:p>
        </p:txBody>
      </p:sp>
      <p:pic>
        <p:nvPicPr>
          <p:cNvPr id="76802" name="Picture 2" descr="https://www.joodsmonument.nl/image/2016/11/12/elisabeth_corper.jpg%28%29%28mediaclass-victim-image.6c5871958aac18645b4a764129c4d9cf417df34d%29%28crop-%2B266%2B155%29%28E4CC5C4E958951257ABE47A2ECDCDB09%29.jpg"/>
          <p:cNvPicPr>
            <a:picLocks noChangeAspect="1" noChangeArrowheads="1"/>
          </p:cNvPicPr>
          <p:nvPr/>
        </p:nvPicPr>
        <p:blipFill>
          <a:blip r:embed="rId4" cstate="screen"/>
          <a:srcRect/>
          <a:stretch>
            <a:fillRect/>
          </a:stretch>
        </p:blipFill>
        <p:spPr bwMode="auto">
          <a:xfrm>
            <a:off x="1787152" y="2766825"/>
            <a:ext cx="1333500" cy="1333501"/>
          </a:xfrm>
          <a:prstGeom prst="rect">
            <a:avLst/>
          </a:prstGeom>
          <a:noFill/>
        </p:spPr>
      </p:pic>
      <p:sp>
        <p:nvSpPr>
          <p:cNvPr id="25" name="Tekstvak 24"/>
          <p:cNvSpPr txBox="1"/>
          <p:nvPr/>
        </p:nvSpPr>
        <p:spPr>
          <a:xfrm>
            <a:off x="1775013" y="4096579"/>
            <a:ext cx="873957" cy="215444"/>
          </a:xfrm>
          <a:prstGeom prst="rect">
            <a:avLst/>
          </a:prstGeom>
          <a:noFill/>
        </p:spPr>
        <p:txBody>
          <a:bodyPr wrap="none" rtlCol="0">
            <a:spAutoFit/>
          </a:bodyPr>
          <a:lstStyle/>
          <a:p>
            <a:r>
              <a:rPr lang="nl-NL" sz="800" dirty="0" smtClean="0"/>
              <a:t>Elizabeth </a:t>
            </a:r>
            <a:r>
              <a:rPr lang="nl-NL" sz="800" dirty="0" err="1" smtClean="0"/>
              <a:t>Corper</a:t>
            </a:r>
            <a:endParaRPr lang="nl-NL" sz="800" dirty="0"/>
          </a:p>
        </p:txBody>
      </p:sp>
      <p:pic>
        <p:nvPicPr>
          <p:cNvPr id="76804" name="Picture 4" descr="https://www.joodsmonument.nl/image/2016/3/28/corper_b_b_30_7_1896_00100_00999_745_848.jpg%28mediaclass-victim-image.6c5871958aac18645b4a764129c4d9cf417df34d%29.jpg"/>
          <p:cNvPicPr>
            <a:picLocks noChangeAspect="1" noChangeArrowheads="1"/>
          </p:cNvPicPr>
          <p:nvPr/>
        </p:nvPicPr>
        <p:blipFill>
          <a:blip r:embed="rId5" cstate="screen"/>
          <a:srcRect/>
          <a:stretch>
            <a:fillRect/>
          </a:stretch>
        </p:blipFill>
        <p:spPr bwMode="auto">
          <a:xfrm>
            <a:off x="3185645" y="2766825"/>
            <a:ext cx="1333500" cy="1333501"/>
          </a:xfrm>
          <a:prstGeom prst="rect">
            <a:avLst/>
          </a:prstGeom>
          <a:noFill/>
        </p:spPr>
      </p:pic>
      <p:sp>
        <p:nvSpPr>
          <p:cNvPr id="27" name="Tekstvak 26"/>
          <p:cNvSpPr txBox="1"/>
          <p:nvPr/>
        </p:nvSpPr>
        <p:spPr>
          <a:xfrm>
            <a:off x="3173508" y="4096579"/>
            <a:ext cx="955711" cy="215444"/>
          </a:xfrm>
          <a:prstGeom prst="rect">
            <a:avLst/>
          </a:prstGeom>
          <a:noFill/>
        </p:spPr>
        <p:txBody>
          <a:bodyPr wrap="none" rtlCol="0">
            <a:spAutoFit/>
          </a:bodyPr>
          <a:lstStyle/>
          <a:p>
            <a:r>
              <a:rPr lang="nl-NL" sz="800" dirty="0" err="1" smtClean="0"/>
              <a:t>Benedictus</a:t>
            </a:r>
            <a:r>
              <a:rPr lang="nl-NL" sz="800" dirty="0" smtClean="0"/>
              <a:t> </a:t>
            </a:r>
            <a:r>
              <a:rPr lang="nl-NL" sz="800" dirty="0" err="1" smtClean="0"/>
              <a:t>Corper</a:t>
            </a:r>
            <a:endParaRPr lang="nl-NL" sz="800" dirty="0"/>
          </a:p>
        </p:txBody>
      </p:sp>
      <p:sp>
        <p:nvSpPr>
          <p:cNvPr id="28" name="Tekstvak 27"/>
          <p:cNvSpPr txBox="1"/>
          <p:nvPr/>
        </p:nvSpPr>
        <p:spPr>
          <a:xfrm>
            <a:off x="1721206" y="609597"/>
            <a:ext cx="6437376" cy="584775"/>
          </a:xfrm>
          <a:prstGeom prst="rect">
            <a:avLst/>
          </a:prstGeom>
          <a:noFill/>
        </p:spPr>
        <p:txBody>
          <a:bodyPr wrap="square" rtlCol="0">
            <a:spAutoFit/>
          </a:bodyPr>
          <a:lstStyle/>
          <a:p>
            <a:r>
              <a:rPr lang="nl-NL" sz="800" dirty="0" smtClean="0"/>
              <a:t>Wolf Jacob (Willem) </a:t>
            </a:r>
            <a:r>
              <a:rPr lang="nl-NL" sz="800" dirty="0" err="1" smtClean="0"/>
              <a:t>Corper</a:t>
            </a:r>
            <a:r>
              <a:rPr lang="nl-NL" sz="800" dirty="0" smtClean="0"/>
              <a:t> was vanaf 11 oktober 1942 samen met zijn dochters Marianne en Elisabeth ondergedoken op de </a:t>
            </a:r>
            <a:r>
              <a:rPr lang="nl-NL" sz="800" dirty="0" err="1" smtClean="0"/>
              <a:t>Ruitersweg</a:t>
            </a:r>
            <a:r>
              <a:rPr lang="nl-NL" sz="800" dirty="0" smtClean="0"/>
              <a:t> 79 in Hilversum, waar ze op 4 april 1944 na verraad werden gearresteerd.</a:t>
            </a:r>
          </a:p>
          <a:p>
            <a:endParaRPr lang="nl-NL" sz="800" dirty="0" smtClean="0"/>
          </a:p>
          <a:p>
            <a:r>
              <a:rPr lang="nl-NL" sz="800" dirty="0" smtClean="0"/>
              <a:t>Bron: 'Vogelvrij. De jacht op de joodse onderduiker', Sytze van der Zee, Amsterdam 2010.</a:t>
            </a:r>
            <a:endParaRPr lang="nl-NL" sz="8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elisefriedmann.nl/PintoDeGroot/wp01/p01_058a.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pic>
        <p:nvPicPr>
          <p:cNvPr id="11266" name="Picture 2"/>
          <p:cNvPicPr>
            <a:picLocks noChangeAspect="1" noChangeArrowheads="1"/>
          </p:cNvPicPr>
          <p:nvPr/>
        </p:nvPicPr>
        <p:blipFill>
          <a:blip r:embed="rId2" cstate="screen"/>
          <a:srcRect/>
          <a:stretch>
            <a:fillRect/>
          </a:stretch>
        </p:blipFill>
        <p:spPr bwMode="auto">
          <a:xfrm>
            <a:off x="0" y="502040"/>
            <a:ext cx="9167274" cy="6355976"/>
          </a:xfrm>
          <a:prstGeom prst="rect">
            <a:avLst/>
          </a:prstGeom>
          <a:noFill/>
          <a:ln w="9525">
            <a:noFill/>
            <a:miter lim="800000"/>
            <a:headEnd/>
            <a:tailEnd/>
          </a:ln>
        </p:spPr>
      </p:pic>
      <p:sp>
        <p:nvSpPr>
          <p:cNvPr id="20" name="Tekstvak 19"/>
          <p:cNvSpPr txBox="1"/>
          <p:nvPr/>
        </p:nvSpPr>
        <p:spPr>
          <a:xfrm>
            <a:off x="268941" y="62755"/>
            <a:ext cx="1544334" cy="369332"/>
          </a:xfrm>
          <a:prstGeom prst="rect">
            <a:avLst/>
          </a:prstGeom>
          <a:noFill/>
        </p:spPr>
        <p:txBody>
          <a:bodyPr wrap="none" rtlCol="0">
            <a:spAutoFit/>
          </a:bodyPr>
          <a:lstStyle/>
          <a:p>
            <a:r>
              <a:rPr lang="nl-NL" dirty="0" smtClean="0"/>
              <a:t>Boldootwagen</a:t>
            </a:r>
            <a:endParaRPr lang="nl-NL" dirty="0"/>
          </a:p>
        </p:txBody>
      </p:sp>
      <p:pic>
        <p:nvPicPr>
          <p:cNvPr id="16385" name="Picture 1"/>
          <p:cNvPicPr>
            <a:picLocks noChangeAspect="1" noChangeArrowheads="1"/>
          </p:cNvPicPr>
          <p:nvPr/>
        </p:nvPicPr>
        <p:blipFill>
          <a:blip r:embed="rId3" cstate="screen"/>
          <a:srcRect/>
          <a:stretch>
            <a:fillRect/>
          </a:stretch>
        </p:blipFill>
        <p:spPr bwMode="auto">
          <a:xfrm>
            <a:off x="4016469" y="5980579"/>
            <a:ext cx="5019675" cy="723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elisefriedmann.nl/PintoDeGroot/wp01/p01_058a.jpg"/>
          <p:cNvSpPr>
            <a:spLocks noChangeAspect="1" noChangeArrowheads="1"/>
          </p:cNvSpPr>
          <p:nvPr/>
        </p:nvSpPr>
        <p:spPr bwMode="auto">
          <a:xfrm>
            <a:off x="155574" y="-45848"/>
            <a:ext cx="8827061" cy="628557"/>
          </a:xfrm>
          <a:prstGeom prst="rect">
            <a:avLst/>
          </a:prstGeom>
          <a:noFill/>
        </p:spPr>
        <p:txBody>
          <a:bodyPr vert="horz" wrap="square" lIns="91440" tIns="45720" rIns="91440" bIns="45720" numCol="1" anchor="t" anchorCtr="0" compatLnSpc="1">
            <a:prstTxWarp prst="textNoShape">
              <a:avLst/>
            </a:prstTxWarp>
          </a:bodyPr>
          <a:lstStyle/>
          <a:p>
            <a:r>
              <a:rPr lang="nl-NL" dirty="0" smtClean="0"/>
              <a:t>Trouwakte 10-8-1836: David Simon Korper &amp; Elisabeth </a:t>
            </a:r>
            <a:r>
              <a:rPr lang="nl-NL" dirty="0" err="1" smtClean="0"/>
              <a:t>Eliazer</a:t>
            </a:r>
            <a:r>
              <a:rPr lang="nl-NL" dirty="0" smtClean="0"/>
              <a:t> Duits</a:t>
            </a:r>
          </a:p>
          <a:p>
            <a:r>
              <a:rPr lang="nl-NL" dirty="0" smtClean="0"/>
              <a:t>Registratie onder Rebecca Davids</a:t>
            </a:r>
            <a:endParaRPr lang="nl-NL" dirty="0"/>
          </a:p>
        </p:txBody>
      </p:sp>
      <p:grpSp>
        <p:nvGrpSpPr>
          <p:cNvPr id="19" name="Groep 18"/>
          <p:cNvGrpSpPr/>
          <p:nvPr/>
        </p:nvGrpSpPr>
        <p:grpSpPr>
          <a:xfrm>
            <a:off x="1" y="739329"/>
            <a:ext cx="9144000" cy="5535985"/>
            <a:chOff x="1" y="147639"/>
            <a:chExt cx="9144000" cy="5535985"/>
          </a:xfrm>
        </p:grpSpPr>
        <p:pic>
          <p:nvPicPr>
            <p:cNvPr id="5124" name="Picture 4"/>
            <p:cNvPicPr>
              <a:picLocks noChangeAspect="1" noChangeArrowheads="1"/>
            </p:cNvPicPr>
            <p:nvPr/>
          </p:nvPicPr>
          <p:blipFill>
            <a:blip r:embed="rId2" cstate="screen">
              <a:lum bright="-30000" contrast="60000"/>
            </a:blip>
            <a:srcRect/>
            <a:stretch>
              <a:fillRect/>
            </a:stretch>
          </p:blipFill>
          <p:spPr bwMode="auto">
            <a:xfrm>
              <a:off x="1" y="147639"/>
              <a:ext cx="9144000" cy="5535985"/>
            </a:xfrm>
            <a:prstGeom prst="rect">
              <a:avLst/>
            </a:prstGeom>
            <a:noFill/>
            <a:ln w="9525">
              <a:noFill/>
              <a:miter lim="800000"/>
              <a:headEnd/>
              <a:tailEnd/>
            </a:ln>
          </p:spPr>
        </p:pic>
        <p:cxnSp>
          <p:nvCxnSpPr>
            <p:cNvPr id="12" name="Rechte verbindingslijn 11"/>
            <p:cNvCxnSpPr/>
            <p:nvPr/>
          </p:nvCxnSpPr>
          <p:spPr>
            <a:xfrm>
              <a:off x="7028331" y="2814918"/>
              <a:ext cx="173915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p:cNvCxnSpPr/>
            <p:nvPr/>
          </p:nvCxnSpPr>
          <p:spPr>
            <a:xfrm flipV="1">
              <a:off x="62755" y="3290047"/>
              <a:ext cx="1837764" cy="896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p:cNvCxnSpPr/>
            <p:nvPr/>
          </p:nvCxnSpPr>
          <p:spPr>
            <a:xfrm flipV="1">
              <a:off x="1004049" y="2886636"/>
              <a:ext cx="3612774" cy="896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r. 010003004318"/>
          <p:cNvPicPr>
            <a:picLocks noChangeAspect="1" noChangeArrowheads="1"/>
          </p:cNvPicPr>
          <p:nvPr/>
        </p:nvPicPr>
        <p:blipFill>
          <a:blip r:embed="rId2" cstate="screen"/>
          <a:srcRect/>
          <a:stretch>
            <a:fillRect/>
          </a:stretch>
        </p:blipFill>
        <p:spPr bwMode="auto">
          <a:xfrm>
            <a:off x="-116545" y="0"/>
            <a:ext cx="9341224" cy="6860442"/>
          </a:xfrm>
          <a:prstGeom prst="rect">
            <a:avLst/>
          </a:prstGeom>
          <a:noFill/>
        </p:spPr>
      </p:pic>
      <p:sp>
        <p:nvSpPr>
          <p:cNvPr id="2" name="AutoShape 2" descr="http://elisefriedmann.nl/PintoDeGroot/wp01/p01_058a.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20" name="Tekstvak 19"/>
          <p:cNvSpPr txBox="1"/>
          <p:nvPr/>
        </p:nvSpPr>
        <p:spPr>
          <a:xfrm>
            <a:off x="268941" y="62755"/>
            <a:ext cx="1544334" cy="369332"/>
          </a:xfrm>
          <a:prstGeom prst="rect">
            <a:avLst/>
          </a:prstGeom>
          <a:noFill/>
        </p:spPr>
        <p:txBody>
          <a:bodyPr wrap="none" rtlCol="0">
            <a:spAutoFit/>
          </a:bodyPr>
          <a:lstStyle/>
          <a:p>
            <a:r>
              <a:rPr lang="nl-NL" dirty="0" smtClean="0">
                <a:solidFill>
                  <a:schemeClr val="bg1"/>
                </a:solidFill>
              </a:rPr>
              <a:t>Boldootwagen</a:t>
            </a:r>
            <a:endParaRPr lang="nl-NL" dirty="0">
              <a:solidFill>
                <a:schemeClr val="bg1"/>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elisefriedmann.nl/PintoDeGroot/wp01/p01_058a.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20" name="Tekstvak 19"/>
          <p:cNvSpPr txBox="1"/>
          <p:nvPr/>
        </p:nvSpPr>
        <p:spPr>
          <a:xfrm>
            <a:off x="268941" y="62755"/>
            <a:ext cx="1544334" cy="369332"/>
          </a:xfrm>
          <a:prstGeom prst="rect">
            <a:avLst/>
          </a:prstGeom>
          <a:noFill/>
        </p:spPr>
        <p:txBody>
          <a:bodyPr wrap="none" rtlCol="0">
            <a:spAutoFit/>
          </a:bodyPr>
          <a:lstStyle/>
          <a:p>
            <a:r>
              <a:rPr lang="nl-NL" dirty="0" smtClean="0"/>
              <a:t>Boldootwagen</a:t>
            </a:r>
            <a:endParaRPr lang="nl-NL" dirty="0"/>
          </a:p>
        </p:txBody>
      </p:sp>
      <p:sp>
        <p:nvSpPr>
          <p:cNvPr id="5" name="Tekstvak 4"/>
          <p:cNvSpPr txBox="1"/>
          <p:nvPr/>
        </p:nvSpPr>
        <p:spPr>
          <a:xfrm>
            <a:off x="294581" y="448056"/>
            <a:ext cx="8492804" cy="6247864"/>
          </a:xfrm>
          <a:prstGeom prst="rect">
            <a:avLst/>
          </a:prstGeom>
          <a:noFill/>
        </p:spPr>
        <p:txBody>
          <a:bodyPr wrap="square" rtlCol="0">
            <a:spAutoFit/>
          </a:bodyPr>
          <a:lstStyle/>
          <a:p>
            <a:endParaRPr lang="nl-NL" sz="1600" dirty="0" smtClean="0"/>
          </a:p>
          <a:p>
            <a:r>
              <a:rPr lang="nl-NL" sz="1600" dirty="0" smtClean="0"/>
              <a:t>Heel lang waren huizen in Amsterdam niet aangesloten op een centraal rioleringsstelsel. ’s Avonds reed er een speciale kar door de straten om uitwerpselen op te halen. De Amsterdammers kwamen dan met hun emmers naar buiten om die in de ‘</a:t>
            </a:r>
            <a:r>
              <a:rPr lang="nl-NL" sz="1600" dirty="0" err="1" smtClean="0"/>
              <a:t>Boldootwagen</a:t>
            </a:r>
            <a:r>
              <a:rPr lang="nl-NL" sz="1600" dirty="0" smtClean="0"/>
              <a:t>’ te legen. </a:t>
            </a:r>
            <a:r>
              <a:rPr lang="nl-NL" sz="1600" dirty="0" err="1" smtClean="0"/>
              <a:t>Boldoot</a:t>
            </a:r>
            <a:r>
              <a:rPr lang="nl-NL" sz="1600" dirty="0" smtClean="0"/>
              <a:t> was een bekende Amsterdamse fabriek die eau de cologne en zeep maakte.</a:t>
            </a:r>
          </a:p>
          <a:p>
            <a:endParaRPr lang="nl-NL" sz="1600" b="1" dirty="0" smtClean="0"/>
          </a:p>
          <a:p>
            <a:r>
              <a:rPr lang="nl-NL" sz="1600" b="1" dirty="0" smtClean="0"/>
              <a:t>Mest</a:t>
            </a:r>
          </a:p>
          <a:p>
            <a:r>
              <a:rPr lang="nl-NL" sz="1600" dirty="0" smtClean="0"/>
              <a:t>Aanvankelijk werd de poep uit de Boldootwagen verwerkt tot compost, die boeren in de omgeving gebruikten om hun land mee te bemesten, maar rond 1900 ging goedkope kunstmest de stadscompost vervangen.</a:t>
            </a:r>
          </a:p>
          <a:p>
            <a:endParaRPr lang="nl-NL" sz="1600" b="1" dirty="0" smtClean="0"/>
          </a:p>
          <a:p>
            <a:r>
              <a:rPr lang="nl-NL" sz="1600" b="1" dirty="0" smtClean="0"/>
              <a:t>Afval lozen in de gracht</a:t>
            </a:r>
          </a:p>
          <a:p>
            <a:r>
              <a:rPr lang="nl-NL" sz="1600" dirty="0" smtClean="0"/>
              <a:t>De grachtenpanden van de rijken hadden gemetselde beerputten, en riolen loosden het afval in de grachten. Bij andere huizen was er wel een beerput, maar geen goede afvoer. De armste Amsterdammers hadden niet eens een beerput. Zij gebruikten een emmer of tonnetje als toilet. </a:t>
            </a:r>
            <a:r>
              <a:rPr lang="nl-NL" sz="1600" i="1" dirty="0" smtClean="0"/>
              <a:t>Vaak stortten ze de inhoud daarvan gewoon in de gracht of in de goten, die vroeger bestonden uit diepe sleuven met planken of ijzeren deksels erop.</a:t>
            </a:r>
          </a:p>
          <a:p>
            <a:endParaRPr lang="nl-NL" sz="1600" b="1" dirty="0" smtClean="0"/>
          </a:p>
          <a:p>
            <a:r>
              <a:rPr lang="nl-NL" sz="1600" b="1" dirty="0" smtClean="0"/>
              <a:t>Riolering</a:t>
            </a:r>
          </a:p>
          <a:p>
            <a:r>
              <a:rPr lang="nl-NL" sz="1600" dirty="0" smtClean="0"/>
              <a:t>In 1870 begon Amsterdam met de aanleg van een rioleringsstelsel. De nieuwe wijken die rondom de oude stad verrezen, kregen meteen riolering. </a:t>
            </a:r>
            <a:r>
              <a:rPr lang="nl-NL" sz="1600" i="1" dirty="0" smtClean="0"/>
              <a:t>Pas vanaf 1934 werden ook de armere wijken van de binnenstad, zoals de Jordaan, op de riolering aangesloten. Dat jaar reed de Boldootwagen voor het laatst.</a:t>
            </a:r>
          </a:p>
          <a:p>
            <a:endParaRPr lang="nl-NL" sz="1600" i="1" dirty="0" smtClean="0"/>
          </a:p>
          <a:p>
            <a:endParaRPr lang="nl-NL" sz="1600" i="1"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elisefriedmann.nl/PintoDeGroot/wp01/p01_058a.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20" name="Tekstvak 19"/>
          <p:cNvSpPr txBox="1"/>
          <p:nvPr/>
        </p:nvSpPr>
        <p:spPr>
          <a:xfrm>
            <a:off x="268941" y="62755"/>
            <a:ext cx="1544334" cy="369332"/>
          </a:xfrm>
          <a:prstGeom prst="rect">
            <a:avLst/>
          </a:prstGeom>
          <a:noFill/>
        </p:spPr>
        <p:txBody>
          <a:bodyPr wrap="none" rtlCol="0">
            <a:spAutoFit/>
          </a:bodyPr>
          <a:lstStyle/>
          <a:p>
            <a:r>
              <a:rPr lang="nl-NL" dirty="0" smtClean="0"/>
              <a:t>Boldootwagen</a:t>
            </a:r>
            <a:endParaRPr lang="nl-NL" dirty="0"/>
          </a:p>
        </p:txBody>
      </p:sp>
      <p:sp>
        <p:nvSpPr>
          <p:cNvPr id="5" name="Tekstvak 4"/>
          <p:cNvSpPr txBox="1"/>
          <p:nvPr/>
        </p:nvSpPr>
        <p:spPr>
          <a:xfrm>
            <a:off x="294581" y="448056"/>
            <a:ext cx="8492804" cy="5262979"/>
          </a:xfrm>
          <a:prstGeom prst="rect">
            <a:avLst/>
          </a:prstGeom>
          <a:noFill/>
        </p:spPr>
        <p:txBody>
          <a:bodyPr wrap="square" rtlCol="0">
            <a:spAutoFit/>
          </a:bodyPr>
          <a:lstStyle/>
          <a:p>
            <a:pPr fontAlgn="base"/>
            <a:r>
              <a:rPr lang="nl-NL" sz="1200" dirty="0" smtClean="0"/>
              <a:t>De ‘</a:t>
            </a:r>
            <a:r>
              <a:rPr lang="nl-NL" sz="1200" dirty="0" err="1" smtClean="0"/>
              <a:t>boldootwagen</a:t>
            </a:r>
            <a:r>
              <a:rPr lang="nl-NL" sz="1200" dirty="0" smtClean="0"/>
              <a:t>’ </a:t>
            </a:r>
            <a:r>
              <a:rPr lang="nl-NL" sz="1200" dirty="0" err="1" smtClean="0"/>
              <a:t>werd-ie</a:t>
            </a:r>
            <a:r>
              <a:rPr lang="nl-NL" sz="1200" dirty="0" smtClean="0"/>
              <a:t> in de volksmond genoemd: de stinkende poepkar die voor het verzamelen van fecaliën dagelijks langs de Amsterdamse huizen reed. De laatste keer op oudejaarsavond 1934. Tot ongeveer de eeuwwisseling verwerkte de stadsreiniging de poep met ander afval tot compost, die gretig aftrek vond bij de boeren om het land mee te bemesten. Deze kringloop werd rond 1900 doorbroken door de komst van goedkope kunstmeststoffen als </a:t>
            </a:r>
            <a:r>
              <a:rPr lang="nl-NL" sz="1200" dirty="0" err="1" smtClean="0"/>
              <a:t>thomasslakkenmeel</a:t>
            </a:r>
            <a:r>
              <a:rPr lang="nl-NL" sz="1200" dirty="0" smtClean="0"/>
              <a:t> (een bijproduct van de staalindustrie) en chilisalpeter (een stikstofverbinding). Stadsmest legde het af tegen de kunstmest: het was duurder en minder goed voor de groei van de gewassen, en het op het land brengen van de veel grotere hoeveelheden stadsmest kostte veel werk. </a:t>
            </a:r>
          </a:p>
          <a:p>
            <a:pPr fontAlgn="base"/>
            <a:endParaRPr lang="nl-NL" sz="1200" dirty="0" smtClean="0"/>
          </a:p>
          <a:p>
            <a:pPr fontAlgn="base"/>
            <a:r>
              <a:rPr lang="nl-NL" sz="1200" b="1" dirty="0" smtClean="0"/>
              <a:t>De opmars van kunstmest zorgde niet alleen voor een ommekeer in de landbouw, maar was en passant ook de reden voor de oprichting van de Vereniging tot Behoud van Natuurmonumenten. </a:t>
            </a:r>
            <a:r>
              <a:rPr lang="nl-NL" sz="1200" dirty="0" smtClean="0"/>
              <a:t>Wat was het geval? Amsterdam kon nu z’n poep en ander afval niet meer kwijt. Dumpen dachten de bestuurders. Ze lieten het oog vallen op het </a:t>
            </a:r>
            <a:r>
              <a:rPr lang="nl-NL" sz="1200" dirty="0" err="1" smtClean="0"/>
              <a:t>Naardermeer</a:t>
            </a:r>
            <a:r>
              <a:rPr lang="nl-NL" sz="1200" dirty="0" smtClean="0"/>
              <a:t>. Natuurliefhebbers onder aanvoering van Jac. P. </a:t>
            </a:r>
            <a:r>
              <a:rPr lang="nl-NL" sz="1200" dirty="0" err="1" smtClean="0"/>
              <a:t>Thijsse</a:t>
            </a:r>
            <a:r>
              <a:rPr lang="nl-NL" sz="1200" dirty="0" smtClean="0"/>
              <a:t> kwamen daartegen in het geweer. De Amsterdamse gemeenteraad verwierp op 14 december 1904 het voorstel van B en W. Erg veel vertrouwen in het stadsbestuur hadden </a:t>
            </a:r>
            <a:r>
              <a:rPr lang="nl-NL" sz="1200" dirty="0" err="1" smtClean="0"/>
              <a:t>Thijsse</a:t>
            </a:r>
            <a:r>
              <a:rPr lang="nl-NL" sz="1200" dirty="0" smtClean="0"/>
              <a:t> en de zijnen niet. Ze besloten een fonds in het leven te roepen om bedreigde natuurgebieden op te kunnen kopen. Op 22 april 1905 was Natuurmonumenten een feit. Een jaar later werd het </a:t>
            </a:r>
            <a:r>
              <a:rPr lang="nl-NL" sz="1200" dirty="0" err="1" smtClean="0"/>
              <a:t>Naardermeer</a:t>
            </a:r>
            <a:r>
              <a:rPr lang="nl-NL" sz="1200" dirty="0" smtClean="0"/>
              <a:t> aangekocht. Het stikstofrijke kunstmest bracht onderwijl een revolutie teweeg in de landbouw. Van dezelfde oppervlakte grond konden boeren een grotere opbrengst binnenhalen. </a:t>
            </a:r>
            <a:r>
              <a:rPr lang="nl-NL" sz="1200" i="1" dirty="0" smtClean="0"/>
              <a:t>Op de heidegronden hoefde geen vee meer te worden gehouden om van nature rijkere gronden van mest te voorzien</a:t>
            </a:r>
            <a:r>
              <a:rPr lang="nl-NL" sz="1200" dirty="0" smtClean="0"/>
              <a:t>. </a:t>
            </a:r>
            <a:r>
              <a:rPr lang="nl-NL" sz="1200" i="1" dirty="0" smtClean="0"/>
              <a:t>Ook deed de natuurlijke voedselrijkdom van de grond er veel minder toe en kwam de grootscheepse ontginning van woeste gronden snel op gang. </a:t>
            </a:r>
            <a:r>
              <a:rPr lang="nl-NL" sz="1200" dirty="0" smtClean="0"/>
              <a:t>Meteen vanaf het begin nam het gebruik van kunstmeststoffen in Nederland een hoge vlucht. </a:t>
            </a:r>
            <a:r>
              <a:rPr lang="nl-NL" sz="1200" i="1" dirty="0" smtClean="0">
                <a:solidFill>
                  <a:srgbClr val="C00000"/>
                </a:solidFill>
              </a:rPr>
              <a:t>Aan de vooravond van de Tweede Wereldoorlog was het gebruik van stikstof toegenomen van 3 kilo per hectare tot 39 kilo. Bouwland </a:t>
            </a:r>
            <a:r>
              <a:rPr lang="nl-NL" sz="1200" i="1" dirty="0" err="1" smtClean="0">
                <a:solidFill>
                  <a:srgbClr val="C00000"/>
                </a:solidFill>
              </a:rPr>
              <a:t>èn</a:t>
            </a:r>
            <a:r>
              <a:rPr lang="nl-NL" sz="1200" i="1" dirty="0" smtClean="0">
                <a:solidFill>
                  <a:srgbClr val="C00000"/>
                </a:solidFill>
              </a:rPr>
              <a:t> weiland werden bemest. </a:t>
            </a:r>
            <a:r>
              <a:rPr lang="nl-NL" sz="1200" dirty="0" smtClean="0"/>
              <a:t>De landbouw op de voormalige woeste gronden ontwikkelde zich in die jaren tot een ‘veredelingsbedrijf’ waar men gewassen verbeterde en produceerde voor de wereldmarkt. Veevoer (</a:t>
            </a:r>
            <a:r>
              <a:rPr lang="nl-NL" sz="1200" dirty="0" err="1" smtClean="0"/>
              <a:t>mais</a:t>
            </a:r>
            <a:r>
              <a:rPr lang="nl-NL" sz="1200" dirty="0" smtClean="0"/>
              <a:t>) en kunstmest werden omgekeerd op de wereldmarkt ingekocht. Boeren gingen specialiseren. Stikstofrijke kunstmest veroorzaakte deze eerste ‘groene revolutie’ in de Nederlandse landbouw. Datzelfde spul is heden ten dage uiterst belangrijk voor de voedselvoorziening wereldwijd. Minstens twee miljard mensen zijn ervan afhankelijk, berekende de </a:t>
            </a:r>
            <a:r>
              <a:rPr lang="nl-NL" sz="1200" dirty="0" err="1" smtClean="0"/>
              <a:t>Tjechische</a:t>
            </a:r>
            <a:r>
              <a:rPr lang="nl-NL" sz="1200" dirty="0" smtClean="0"/>
              <a:t> landbouweconoom </a:t>
            </a:r>
            <a:r>
              <a:rPr lang="nl-NL" sz="1200" dirty="0" err="1" smtClean="0"/>
              <a:t>Vaclav</a:t>
            </a:r>
            <a:r>
              <a:rPr lang="nl-NL" sz="1200" dirty="0" smtClean="0"/>
              <a:t> </a:t>
            </a:r>
            <a:r>
              <a:rPr lang="nl-NL" sz="1200" dirty="0" err="1" smtClean="0"/>
              <a:t>Smil</a:t>
            </a:r>
            <a:r>
              <a:rPr lang="nl-NL" sz="1200" dirty="0" smtClean="0"/>
              <a:t> in 1997.</a:t>
            </a:r>
            <a:br>
              <a:rPr lang="nl-NL" sz="1200" dirty="0" smtClean="0"/>
            </a:br>
            <a:r>
              <a:rPr lang="nl-NL" sz="1200" dirty="0" smtClean="0"/>
              <a:t>Met alle negatieve gevolgen van dien – grondwatervervuiling, atmosferische stoornissen – voor het milieu: </a:t>
            </a:r>
            <a:r>
              <a:rPr lang="nl-NL" sz="1200" dirty="0" err="1" smtClean="0"/>
              <a:t>Smil</a:t>
            </a:r>
            <a:r>
              <a:rPr lang="nl-NL" sz="1200" dirty="0" smtClean="0"/>
              <a:t> noemt de grootschalige verspreiding van kunstmatige stikstof even ernstig als de kooldioxidevervuiling. En zo zijn we weer terug bij ons oorspronkelijke onderwerp: poep. Menselijke poep gaat tegenwoordig door het riool, maar omwille van het milieu maakt dierlijke mest een langzame comeback. De gedachte van een natuurlijke kringloop wint terrein in de landbouw</a:t>
            </a:r>
          </a:p>
          <a:p>
            <a:endParaRPr lang="nl-NL" sz="1200" i="1"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p:cNvPicPr>
            <a:picLocks noChangeAspect="1" noChangeArrowheads="1"/>
          </p:cNvPicPr>
          <p:nvPr/>
        </p:nvPicPr>
        <p:blipFill>
          <a:blip r:embed="rId2" cstate="screen"/>
          <a:srcRect/>
          <a:stretch>
            <a:fillRect/>
          </a:stretch>
        </p:blipFill>
        <p:spPr bwMode="auto">
          <a:xfrm>
            <a:off x="6730431" y="3200399"/>
            <a:ext cx="2852929" cy="3657601"/>
          </a:xfrm>
          <a:prstGeom prst="rect">
            <a:avLst/>
          </a:prstGeom>
          <a:noFill/>
          <a:ln w="9525">
            <a:noFill/>
            <a:miter lim="800000"/>
            <a:headEnd/>
            <a:tailEnd/>
          </a:ln>
        </p:spPr>
      </p:pic>
      <p:sp>
        <p:nvSpPr>
          <p:cNvPr id="2" name="AutoShape 2" descr="http://elisefriedmann.nl/PintoDeGroot/wp01/p01_058a.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20" name="Tekstvak 19"/>
          <p:cNvSpPr txBox="1"/>
          <p:nvPr/>
        </p:nvSpPr>
        <p:spPr>
          <a:xfrm>
            <a:off x="268941" y="62755"/>
            <a:ext cx="4779450" cy="369332"/>
          </a:xfrm>
          <a:prstGeom prst="rect">
            <a:avLst/>
          </a:prstGeom>
          <a:noFill/>
        </p:spPr>
        <p:txBody>
          <a:bodyPr wrap="none" rtlCol="0">
            <a:spAutoFit/>
          </a:bodyPr>
          <a:lstStyle/>
          <a:p>
            <a:r>
              <a:rPr lang="nl-NL" dirty="0" smtClean="0"/>
              <a:t>De Rode Leeuwengang (waar de familie woonde)</a:t>
            </a:r>
            <a:endParaRPr lang="nl-NL" dirty="0"/>
          </a:p>
        </p:txBody>
      </p:sp>
      <p:pic>
        <p:nvPicPr>
          <p:cNvPr id="12290" name="Picture 2"/>
          <p:cNvPicPr>
            <a:picLocks noChangeAspect="1" noChangeArrowheads="1"/>
          </p:cNvPicPr>
          <p:nvPr/>
        </p:nvPicPr>
        <p:blipFill>
          <a:blip r:embed="rId3" cstate="screen"/>
          <a:srcRect/>
          <a:stretch>
            <a:fillRect/>
          </a:stretch>
        </p:blipFill>
        <p:spPr bwMode="auto">
          <a:xfrm>
            <a:off x="3406582" y="574747"/>
            <a:ext cx="3863788" cy="6274288"/>
          </a:xfrm>
          <a:prstGeom prst="rect">
            <a:avLst/>
          </a:prstGeom>
          <a:noFill/>
          <a:ln w="9525">
            <a:noFill/>
            <a:miter lim="800000"/>
            <a:headEnd/>
            <a:tailEnd/>
          </a:ln>
        </p:spPr>
      </p:pic>
      <p:pic>
        <p:nvPicPr>
          <p:cNvPr id="12291" name="Picture 3"/>
          <p:cNvPicPr>
            <a:picLocks noChangeAspect="1" noChangeArrowheads="1"/>
          </p:cNvPicPr>
          <p:nvPr/>
        </p:nvPicPr>
        <p:blipFill>
          <a:blip r:embed="rId4" cstate="screen"/>
          <a:srcRect/>
          <a:stretch>
            <a:fillRect/>
          </a:stretch>
        </p:blipFill>
        <p:spPr bwMode="auto">
          <a:xfrm>
            <a:off x="-4016" y="582707"/>
            <a:ext cx="3649796" cy="6275294"/>
          </a:xfrm>
          <a:prstGeom prst="rect">
            <a:avLst/>
          </a:prstGeom>
          <a:noFill/>
          <a:ln w="9525">
            <a:noFill/>
            <a:miter lim="800000"/>
            <a:headEnd/>
            <a:tailEnd/>
          </a:ln>
        </p:spPr>
      </p:pic>
      <p:pic>
        <p:nvPicPr>
          <p:cNvPr id="12292" name="Picture 4"/>
          <p:cNvPicPr>
            <a:picLocks noChangeAspect="1" noChangeArrowheads="1"/>
          </p:cNvPicPr>
          <p:nvPr/>
        </p:nvPicPr>
        <p:blipFill>
          <a:blip r:embed="rId5" cstate="screen"/>
          <a:srcRect/>
          <a:stretch>
            <a:fillRect/>
          </a:stretch>
        </p:blipFill>
        <p:spPr bwMode="auto">
          <a:xfrm>
            <a:off x="7239558" y="582707"/>
            <a:ext cx="1904441" cy="27073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elisefriedmann.nl/PintoDeGroot/wp01/p01_058a.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20" name="Tekstvak 19"/>
          <p:cNvSpPr txBox="1"/>
          <p:nvPr/>
        </p:nvSpPr>
        <p:spPr>
          <a:xfrm>
            <a:off x="268941" y="62755"/>
            <a:ext cx="2324804" cy="369332"/>
          </a:xfrm>
          <a:prstGeom prst="rect">
            <a:avLst/>
          </a:prstGeom>
          <a:noFill/>
        </p:spPr>
        <p:txBody>
          <a:bodyPr wrap="none" rtlCol="0">
            <a:spAutoFit/>
          </a:bodyPr>
          <a:lstStyle/>
          <a:p>
            <a:r>
              <a:rPr lang="nl-NL" dirty="0" smtClean="0"/>
              <a:t>De Rode Leeuwengang</a:t>
            </a:r>
            <a:endParaRPr lang="nl-NL" dirty="0"/>
          </a:p>
        </p:txBody>
      </p:sp>
      <p:pic>
        <p:nvPicPr>
          <p:cNvPr id="12291" name="Picture 3"/>
          <p:cNvPicPr>
            <a:picLocks noChangeAspect="1" noChangeArrowheads="1"/>
          </p:cNvPicPr>
          <p:nvPr/>
        </p:nvPicPr>
        <p:blipFill>
          <a:blip r:embed="rId2" cstate="screen"/>
          <a:srcRect/>
          <a:stretch>
            <a:fillRect/>
          </a:stretch>
        </p:blipFill>
        <p:spPr bwMode="auto">
          <a:xfrm>
            <a:off x="-4016" y="582707"/>
            <a:ext cx="3649796" cy="6275294"/>
          </a:xfrm>
          <a:prstGeom prst="rect">
            <a:avLst/>
          </a:prstGeom>
          <a:noFill/>
          <a:ln w="9525">
            <a:noFill/>
            <a:miter lim="800000"/>
            <a:headEnd/>
            <a:tailEnd/>
          </a:ln>
        </p:spPr>
      </p:pic>
      <p:pic>
        <p:nvPicPr>
          <p:cNvPr id="8" name="Afbeelding 7" descr="RodeLeeuwengang.jpg"/>
          <p:cNvPicPr>
            <a:picLocks noChangeAspect="1"/>
          </p:cNvPicPr>
          <p:nvPr/>
        </p:nvPicPr>
        <p:blipFill>
          <a:blip r:embed="rId3" cstate="screen"/>
          <a:stretch>
            <a:fillRect/>
          </a:stretch>
        </p:blipFill>
        <p:spPr>
          <a:xfrm>
            <a:off x="3908612" y="-17208"/>
            <a:ext cx="5235388" cy="6875208"/>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screen"/>
          <a:srcRect/>
          <a:stretch>
            <a:fillRect/>
          </a:stretch>
        </p:blipFill>
        <p:spPr bwMode="auto">
          <a:xfrm>
            <a:off x="-555830" y="0"/>
            <a:ext cx="9734652" cy="6857999"/>
          </a:xfrm>
          <a:prstGeom prst="rect">
            <a:avLst/>
          </a:prstGeom>
          <a:noFill/>
          <a:ln w="9525">
            <a:noFill/>
            <a:miter lim="800000"/>
            <a:headEnd/>
            <a:tailEnd/>
          </a:ln>
        </p:spPr>
      </p:pic>
      <p:sp>
        <p:nvSpPr>
          <p:cNvPr id="2" name="AutoShape 2" descr="http://elisefriedmann.nl/PintoDeGroot/wp01/p01_058a.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20" name="Tekstvak 19"/>
          <p:cNvSpPr txBox="1"/>
          <p:nvPr/>
        </p:nvSpPr>
        <p:spPr>
          <a:xfrm>
            <a:off x="268941" y="62755"/>
            <a:ext cx="2986843" cy="369332"/>
          </a:xfrm>
          <a:prstGeom prst="rect">
            <a:avLst/>
          </a:prstGeom>
          <a:noFill/>
        </p:spPr>
        <p:txBody>
          <a:bodyPr wrap="none" rtlCol="0">
            <a:spAutoFit/>
          </a:bodyPr>
          <a:lstStyle/>
          <a:p>
            <a:r>
              <a:rPr lang="nl-NL" dirty="0" smtClean="0">
                <a:solidFill>
                  <a:schemeClr val="bg1"/>
                </a:solidFill>
              </a:rPr>
              <a:t>De Rode Leeuwengang (1929)</a:t>
            </a:r>
            <a:endParaRPr lang="nl-NL" dirty="0">
              <a:solidFill>
                <a:schemeClr val="bg1"/>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elisefriedmann.nl/PintoDeGroot/wp01/p01_058a.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20" name="Tekstvak 19"/>
          <p:cNvSpPr txBox="1"/>
          <p:nvPr/>
        </p:nvSpPr>
        <p:spPr>
          <a:xfrm>
            <a:off x="268941" y="62755"/>
            <a:ext cx="2324804" cy="369332"/>
          </a:xfrm>
          <a:prstGeom prst="rect">
            <a:avLst/>
          </a:prstGeom>
          <a:noFill/>
        </p:spPr>
        <p:txBody>
          <a:bodyPr wrap="none" rtlCol="0">
            <a:spAutoFit/>
          </a:bodyPr>
          <a:lstStyle/>
          <a:p>
            <a:r>
              <a:rPr lang="nl-NL" dirty="0" smtClean="0"/>
              <a:t>De Rode Leeuwengang</a:t>
            </a:r>
            <a:endParaRPr lang="nl-NL" dirty="0"/>
          </a:p>
        </p:txBody>
      </p:sp>
      <p:pic>
        <p:nvPicPr>
          <p:cNvPr id="2050" name="Picture 2"/>
          <p:cNvPicPr>
            <a:picLocks noChangeAspect="1" noChangeArrowheads="1"/>
          </p:cNvPicPr>
          <p:nvPr/>
        </p:nvPicPr>
        <p:blipFill>
          <a:blip r:embed="rId2" cstate="screen"/>
          <a:srcRect/>
          <a:stretch>
            <a:fillRect/>
          </a:stretch>
        </p:blipFill>
        <p:spPr bwMode="auto">
          <a:xfrm>
            <a:off x="0" y="485918"/>
            <a:ext cx="9144000" cy="5581953"/>
          </a:xfrm>
          <a:prstGeom prst="rect">
            <a:avLst/>
          </a:prstGeom>
          <a:noFill/>
          <a:ln w="9525">
            <a:noFill/>
            <a:miter lim="800000"/>
            <a:headEnd/>
            <a:tailEnd/>
          </a:ln>
        </p:spPr>
      </p:pic>
      <p:sp>
        <p:nvSpPr>
          <p:cNvPr id="6" name="Tekstvak 5"/>
          <p:cNvSpPr txBox="1"/>
          <p:nvPr/>
        </p:nvSpPr>
        <p:spPr>
          <a:xfrm>
            <a:off x="313765" y="6131854"/>
            <a:ext cx="5290231" cy="400110"/>
          </a:xfrm>
          <a:prstGeom prst="rect">
            <a:avLst/>
          </a:prstGeom>
          <a:noFill/>
        </p:spPr>
        <p:txBody>
          <a:bodyPr wrap="none" rtlCol="0">
            <a:spAutoFit/>
          </a:bodyPr>
          <a:lstStyle/>
          <a:p>
            <a:r>
              <a:rPr lang="nl-NL" sz="1000" dirty="0" smtClean="0">
                <a:hlinkClick r:id="rId3"/>
              </a:rPr>
              <a:t>http://www.charlottehuiskes.nl/Ansichtkaarten/GerbenDWijnja/index%209.htm</a:t>
            </a:r>
            <a:endParaRPr lang="nl-NL" sz="1000" dirty="0" smtClean="0"/>
          </a:p>
          <a:p>
            <a:r>
              <a:rPr lang="nl-NL" sz="1000" dirty="0" smtClean="0">
                <a:hlinkClick r:id="rId4"/>
              </a:rPr>
              <a:t>https://fvanvuuren.wordpress.com/2018/02/20/de-verdwenen-woonwijk-van-het-waterlooplein/</a:t>
            </a:r>
            <a:endParaRPr lang="nl-NL" sz="1000"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screen"/>
          <a:srcRect/>
          <a:stretch>
            <a:fillRect/>
          </a:stretch>
        </p:blipFill>
        <p:spPr bwMode="auto">
          <a:xfrm>
            <a:off x="0" y="0"/>
            <a:ext cx="9144000" cy="6858000"/>
          </a:xfrm>
          <a:prstGeom prst="rect">
            <a:avLst/>
          </a:prstGeom>
          <a:noFill/>
          <a:ln w="9525">
            <a:noFill/>
            <a:miter lim="800000"/>
            <a:headEnd/>
            <a:tailEnd/>
          </a:ln>
        </p:spPr>
      </p:pic>
      <p:sp>
        <p:nvSpPr>
          <p:cNvPr id="2" name="AutoShape 2" descr="http://elisefriedmann.nl/PintoDeGroot/wp01/p01_058a.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20" name="Tekstvak 19"/>
          <p:cNvSpPr txBox="1"/>
          <p:nvPr/>
        </p:nvSpPr>
        <p:spPr>
          <a:xfrm>
            <a:off x="0" y="6434878"/>
            <a:ext cx="6038191" cy="369332"/>
          </a:xfrm>
          <a:prstGeom prst="rect">
            <a:avLst/>
          </a:prstGeom>
          <a:noFill/>
        </p:spPr>
        <p:txBody>
          <a:bodyPr wrap="none" rtlCol="0">
            <a:spAutoFit/>
          </a:bodyPr>
          <a:lstStyle/>
          <a:p>
            <a:r>
              <a:rPr lang="nl-NL" dirty="0" smtClean="0"/>
              <a:t>Vergelijkbaar hofje Rode Leeuwengang (Kaarsjesgang ernaast)</a:t>
            </a:r>
            <a:endParaRPr lang="nl-NL"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elisefriedmann.nl/PintoDeGroot/wp01/p01_058a.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7" name="Tekstvak 6"/>
          <p:cNvSpPr txBox="1"/>
          <p:nvPr/>
        </p:nvSpPr>
        <p:spPr>
          <a:xfrm>
            <a:off x="1" y="493040"/>
            <a:ext cx="9144000" cy="5509200"/>
          </a:xfrm>
          <a:prstGeom prst="rect">
            <a:avLst/>
          </a:prstGeom>
          <a:noFill/>
        </p:spPr>
        <p:txBody>
          <a:bodyPr wrap="square" rtlCol="0">
            <a:spAutoFit/>
          </a:bodyPr>
          <a:lstStyle/>
          <a:p>
            <a:r>
              <a:rPr lang="nl-NL" sz="1600" dirty="0" smtClean="0"/>
              <a:t>Ergens tussen de </a:t>
            </a:r>
            <a:r>
              <a:rPr lang="nl-NL" sz="1600" dirty="0" err="1" smtClean="0"/>
              <a:t>Rapenburgerstraat</a:t>
            </a:r>
            <a:r>
              <a:rPr lang="nl-NL" sz="1600" dirty="0" smtClean="0"/>
              <a:t> en de </a:t>
            </a:r>
            <a:r>
              <a:rPr lang="nl-NL" sz="1600" dirty="0" err="1" smtClean="0"/>
              <a:t>Valkenburgerstraat</a:t>
            </a:r>
            <a:r>
              <a:rPr lang="nl-NL" sz="1600" dirty="0" smtClean="0"/>
              <a:t>, vertelde ze, waar de huizen aan de begane grond net niet tegen elkaar aan gebouwd waren, was een smalle, ongeveer een meter brede gang ontstaan. Wel overdekt, omdat de eerste verdiepingen wel in elkaar overgingen. De gang had zelfs een naam, </a:t>
            </a:r>
            <a:r>
              <a:rPr lang="nl-NL" sz="1600" b="1" dirty="0" smtClean="0"/>
              <a:t>de Rode Leeuwengang</a:t>
            </a:r>
            <a:r>
              <a:rPr lang="nl-NL" sz="1600" dirty="0" smtClean="0"/>
              <a:t>. Aan weerszijden van de gang werd 'gewoond'. Door gezinnen. Boven woonden middenstanders, beneden aan de begane grond, het armste van het armste deel van de bevolking.</a:t>
            </a:r>
            <a:br>
              <a:rPr lang="nl-NL" sz="1600" dirty="0" smtClean="0"/>
            </a:br>
            <a:r>
              <a:rPr lang="nl-NL" sz="1600" dirty="0" smtClean="0"/>
              <a:t>Ze wist niet of die gang zo genoemd was omdat de kinderen B. rood haar hadden... Maar ze wist ook niet meer hoeveel kinderen daar leefden en of ze wel allemaal rood haar hadden... Zijzelf wel in elk geval. Ze was nog klein toen de oorlog begon en maar een paar kinderen hebben de oorlog overleefd. Als ik het goed heb onthouden waren dat er drie. Misschien vier.</a:t>
            </a:r>
            <a:br>
              <a:rPr lang="nl-NL" sz="1600" dirty="0" smtClean="0"/>
            </a:br>
            <a:r>
              <a:rPr lang="nl-NL" sz="1600" dirty="0" smtClean="0"/>
              <a:t/>
            </a:r>
            <a:br>
              <a:rPr lang="nl-NL" sz="1600" dirty="0" smtClean="0"/>
            </a:br>
            <a:r>
              <a:rPr lang="nl-NL" sz="1600" b="1" dirty="0" smtClean="0"/>
              <a:t>Er was geen stromend water, geen toilet, er waren geen slaapkamers. Het hele gezin sliep in wat een kamer werd genoemd, een overdekte ruimte waar de vloer altijd nat was en de familie op matrassen en 'dekens' bij elkaar op de grond sliepen. </a:t>
            </a:r>
            <a:r>
              <a:rPr lang="nl-NL" sz="1600" dirty="0" smtClean="0"/>
              <a:t>Zo vertelde ook dat er wel een tafel in huis stond, maar slechts twee stoelen. En hoe ze, toen ze groter werden, hun eten bij elkaar zochten op het </a:t>
            </a:r>
            <a:r>
              <a:rPr lang="nl-NL" sz="1600" dirty="0" err="1" smtClean="0"/>
              <a:t>Waterlooplein</a:t>
            </a:r>
            <a:r>
              <a:rPr lang="nl-NL" sz="1600" dirty="0" smtClean="0"/>
              <a:t> tussen het vuilnis dat de kooplieden daar 's avonds achterlieten. Omdat er ook geen geld was voor luiers, liepen alle kleine kinderen alleen in een hemdje. Daglicht zagen ze pas als ze erop uitgestuurd werden om eten te zoeken. De gang liep aan één kant dood en aan de andere kant stond een hek, dacht ze. Vader werkte op het </a:t>
            </a:r>
            <a:r>
              <a:rPr lang="nl-NL" sz="1600" dirty="0" err="1" smtClean="0"/>
              <a:t>Waterlooplein</a:t>
            </a:r>
            <a:r>
              <a:rPr lang="nl-NL" sz="1600" dirty="0" smtClean="0"/>
              <a:t>, als iemand hem aannam voor een klus, maar verdronk het meeste van wat hij verdiende op datzelfde plein.</a:t>
            </a:r>
            <a:br>
              <a:rPr lang="nl-NL" sz="1600" dirty="0" smtClean="0"/>
            </a:br>
            <a:r>
              <a:rPr lang="nl-NL" sz="1600" dirty="0" smtClean="0"/>
              <a:t>Hoe moeder het toch altijd voor elkaar kreeg om de grotere kinderen 'netjes' naar school te laten gaan? Dat wist ze niet, maar dat ze allemaal luizen en vlooien hadden was een ding wat zeker was. </a:t>
            </a:r>
            <a:br>
              <a:rPr lang="nl-NL" sz="1600" dirty="0" smtClean="0"/>
            </a:br>
            <a:endParaRPr lang="nl-NL" sz="1600"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elisefriedmann.nl/PintoDeGroot/wp01/p01_058a.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pic>
        <p:nvPicPr>
          <p:cNvPr id="58370" name="Picture 2"/>
          <p:cNvPicPr>
            <a:picLocks noChangeAspect="1" noChangeArrowheads="1"/>
          </p:cNvPicPr>
          <p:nvPr/>
        </p:nvPicPr>
        <p:blipFill>
          <a:blip r:embed="rId2" cstate="screen"/>
          <a:srcRect/>
          <a:stretch>
            <a:fillRect/>
          </a:stretch>
        </p:blipFill>
        <p:spPr bwMode="auto">
          <a:xfrm>
            <a:off x="-1120051" y="-627529"/>
            <a:ext cx="11953875" cy="7772400"/>
          </a:xfrm>
          <a:prstGeom prst="rect">
            <a:avLst/>
          </a:prstGeom>
          <a:noFill/>
          <a:ln w="9525">
            <a:noFill/>
            <a:miter lim="800000"/>
            <a:headEnd/>
            <a:tailEnd/>
          </a:ln>
        </p:spPr>
      </p:pic>
      <p:sp>
        <p:nvSpPr>
          <p:cNvPr id="7" name="Tekstvak 6"/>
          <p:cNvSpPr txBox="1"/>
          <p:nvPr/>
        </p:nvSpPr>
        <p:spPr>
          <a:xfrm>
            <a:off x="0" y="-125506"/>
            <a:ext cx="1795620" cy="2523768"/>
          </a:xfrm>
          <a:prstGeom prst="rect">
            <a:avLst/>
          </a:prstGeom>
          <a:noFill/>
        </p:spPr>
        <p:txBody>
          <a:bodyPr wrap="none" rtlCol="0">
            <a:spAutoFit/>
          </a:bodyPr>
          <a:lstStyle/>
          <a:p>
            <a:pPr marL="342900" indent="-342900"/>
            <a:r>
              <a:rPr lang="nl-NL" sz="1400" dirty="0" smtClean="0"/>
              <a:t>a. Wijde gang</a:t>
            </a:r>
          </a:p>
          <a:p>
            <a:pPr marL="342900" indent="-342900"/>
            <a:r>
              <a:rPr lang="nl-NL" sz="1400" dirty="0" smtClean="0"/>
              <a:t>b. </a:t>
            </a:r>
            <a:r>
              <a:rPr lang="nl-NL" sz="1400" dirty="0" err="1" smtClean="0"/>
              <a:t>Visschersgang</a:t>
            </a:r>
            <a:endParaRPr lang="nl-NL" sz="1400" dirty="0" smtClean="0"/>
          </a:p>
          <a:p>
            <a:pPr marL="342900" indent="-342900"/>
            <a:r>
              <a:rPr lang="nl-NL" sz="1400" dirty="0" smtClean="0"/>
              <a:t>c. Fortuinengang</a:t>
            </a:r>
          </a:p>
          <a:p>
            <a:pPr marL="342900" indent="-342900"/>
            <a:r>
              <a:rPr lang="nl-NL" sz="1400" dirty="0" smtClean="0"/>
              <a:t>d. </a:t>
            </a:r>
            <a:r>
              <a:rPr lang="nl-NL" sz="1400" dirty="0" err="1" smtClean="0"/>
              <a:t>Mosterdmolengang</a:t>
            </a:r>
            <a:endParaRPr lang="nl-NL" sz="1400" dirty="0" smtClean="0"/>
          </a:p>
          <a:p>
            <a:pPr marL="342900" indent="-342900"/>
            <a:r>
              <a:rPr lang="nl-NL" sz="1400" dirty="0" smtClean="0"/>
              <a:t>e. Koehoudersgang</a:t>
            </a:r>
          </a:p>
          <a:p>
            <a:pPr marL="342900" indent="-342900"/>
            <a:r>
              <a:rPr lang="nl-NL" sz="1400" dirty="0" smtClean="0"/>
              <a:t>f. Hartjesgang</a:t>
            </a:r>
          </a:p>
          <a:p>
            <a:pPr marL="342900" indent="-342900"/>
            <a:r>
              <a:rPr lang="nl-NL" sz="1400" dirty="0" smtClean="0"/>
              <a:t>g. Vlielandersgang</a:t>
            </a:r>
          </a:p>
          <a:p>
            <a:pPr marL="342900" indent="-342900"/>
            <a:r>
              <a:rPr lang="nl-NL" sz="1400" dirty="0" smtClean="0"/>
              <a:t>h. Liefde gang</a:t>
            </a:r>
          </a:p>
          <a:p>
            <a:pPr marL="342900" indent="-342900"/>
            <a:endParaRPr lang="nl-NL" sz="1400" dirty="0" smtClean="0"/>
          </a:p>
          <a:p>
            <a:pPr marL="342900" indent="-342900"/>
            <a:endParaRPr lang="nl-NL" sz="1400" dirty="0" smtClean="0"/>
          </a:p>
          <a:p>
            <a:pPr marL="342900" indent="-342900"/>
            <a:endParaRPr lang="nl-NL" dirty="0"/>
          </a:p>
        </p:txBody>
      </p:sp>
      <p:sp>
        <p:nvSpPr>
          <p:cNvPr id="8" name="Tekstvak 7"/>
          <p:cNvSpPr txBox="1"/>
          <p:nvPr/>
        </p:nvSpPr>
        <p:spPr>
          <a:xfrm>
            <a:off x="1753075" y="-125506"/>
            <a:ext cx="1785489" cy="2092881"/>
          </a:xfrm>
          <a:prstGeom prst="rect">
            <a:avLst/>
          </a:prstGeom>
          <a:noFill/>
        </p:spPr>
        <p:txBody>
          <a:bodyPr wrap="none" rtlCol="0">
            <a:spAutoFit/>
          </a:bodyPr>
          <a:lstStyle/>
          <a:p>
            <a:pPr marL="342900" indent="-342900"/>
            <a:r>
              <a:rPr lang="nl-NL" sz="1400" dirty="0" smtClean="0"/>
              <a:t>i. Zandgang</a:t>
            </a:r>
          </a:p>
          <a:p>
            <a:pPr marL="342900" indent="-342900"/>
            <a:r>
              <a:rPr lang="nl-NL" sz="1400" dirty="0" smtClean="0"/>
              <a:t>k. Zonnehofje</a:t>
            </a:r>
          </a:p>
          <a:p>
            <a:pPr marL="342900" indent="-342900"/>
            <a:r>
              <a:rPr lang="nl-NL" sz="1400" dirty="0" smtClean="0"/>
              <a:t>l. Haringgang</a:t>
            </a:r>
          </a:p>
          <a:p>
            <a:pPr marL="342900" indent="-342900"/>
            <a:r>
              <a:rPr lang="nl-NL" sz="1400" dirty="0" smtClean="0"/>
              <a:t>m. Steenwerfsgang</a:t>
            </a:r>
          </a:p>
          <a:p>
            <a:pPr marL="342900" indent="-342900"/>
            <a:r>
              <a:rPr lang="nl-NL" sz="1400" dirty="0" smtClean="0"/>
              <a:t>n. Poort van Marken</a:t>
            </a:r>
          </a:p>
          <a:p>
            <a:pPr marL="342900" indent="-342900"/>
            <a:r>
              <a:rPr lang="nl-NL" sz="1400" dirty="0" smtClean="0"/>
              <a:t>o. Suikerbakkersgang</a:t>
            </a:r>
          </a:p>
          <a:p>
            <a:pPr marL="342900" indent="-342900"/>
            <a:r>
              <a:rPr lang="nl-NL" sz="1400" dirty="0" smtClean="0"/>
              <a:t>p. Rode Leeuwengang</a:t>
            </a:r>
          </a:p>
          <a:p>
            <a:pPr marL="342900" indent="-342900"/>
            <a:r>
              <a:rPr lang="nl-NL" sz="1400" dirty="0" smtClean="0"/>
              <a:t>q. Bleekersgang</a:t>
            </a:r>
          </a:p>
          <a:p>
            <a:pPr marL="342900" indent="-342900"/>
            <a:endParaRPr lang="nl-NL" dirty="0"/>
          </a:p>
        </p:txBody>
      </p:sp>
      <p:cxnSp>
        <p:nvCxnSpPr>
          <p:cNvPr id="10" name="Rechte verbindingslijn met pijl 9"/>
          <p:cNvCxnSpPr/>
          <p:nvPr/>
        </p:nvCxnSpPr>
        <p:spPr>
          <a:xfrm>
            <a:off x="3012142" y="4285130"/>
            <a:ext cx="143435" cy="2061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kstvak 8"/>
          <p:cNvSpPr txBox="1"/>
          <p:nvPr/>
        </p:nvSpPr>
        <p:spPr>
          <a:xfrm>
            <a:off x="3576918" y="6642556"/>
            <a:ext cx="3837910" cy="215444"/>
          </a:xfrm>
          <a:prstGeom prst="rect">
            <a:avLst/>
          </a:prstGeom>
          <a:noFill/>
        </p:spPr>
        <p:txBody>
          <a:bodyPr wrap="none" rtlCol="0">
            <a:spAutoFit/>
          </a:bodyPr>
          <a:lstStyle/>
          <a:p>
            <a:r>
              <a:rPr lang="nl-NL" sz="800" dirty="0" smtClean="0">
                <a:hlinkClick r:id="rId3"/>
              </a:rPr>
              <a:t>https://beeldbank.amsterdam.nl/beeldbank/weergave/record/?id=010043000001_020</a:t>
            </a:r>
            <a:endParaRPr lang="nl-NL" sz="8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elisefriedmann.nl/PintoDeGroot/wp01/p01_058a.jpg"/>
          <p:cNvSpPr>
            <a:spLocks noChangeAspect="1" noChangeArrowheads="1"/>
          </p:cNvSpPr>
          <p:nvPr/>
        </p:nvSpPr>
        <p:spPr bwMode="auto">
          <a:xfrm>
            <a:off x="155574" y="-45848"/>
            <a:ext cx="8827061" cy="628557"/>
          </a:xfrm>
          <a:prstGeom prst="rect">
            <a:avLst/>
          </a:prstGeom>
          <a:noFill/>
        </p:spPr>
        <p:txBody>
          <a:bodyPr vert="horz" wrap="square" lIns="91440" tIns="45720" rIns="91440" bIns="45720" numCol="1" anchor="t" anchorCtr="0" compatLnSpc="1">
            <a:prstTxWarp prst="textNoShape">
              <a:avLst/>
            </a:prstTxWarp>
          </a:bodyPr>
          <a:lstStyle/>
          <a:p>
            <a:r>
              <a:rPr lang="nl-NL" dirty="0" smtClean="0"/>
              <a:t>Trouwakte 3-11-1847: Jacob Simon Korper &amp; Marianne Izaak Breebaart</a:t>
            </a:r>
          </a:p>
          <a:p>
            <a:r>
              <a:rPr lang="nl-NL" dirty="0" smtClean="0"/>
              <a:t>Bewijs dat Sara David Korper als moeder (= Rebecca Davids)</a:t>
            </a:r>
            <a:endParaRPr lang="nl-NL" dirty="0"/>
          </a:p>
        </p:txBody>
      </p:sp>
      <p:pic>
        <p:nvPicPr>
          <p:cNvPr id="10242" name="Picture 2"/>
          <p:cNvPicPr>
            <a:picLocks noChangeAspect="1" noChangeArrowheads="1"/>
          </p:cNvPicPr>
          <p:nvPr/>
        </p:nvPicPr>
        <p:blipFill>
          <a:blip r:embed="rId2" cstate="screen">
            <a:lum bright="-30000" contrast="60000"/>
          </a:blip>
          <a:srcRect/>
          <a:stretch>
            <a:fillRect/>
          </a:stretch>
        </p:blipFill>
        <p:spPr bwMode="auto">
          <a:xfrm>
            <a:off x="0" y="654445"/>
            <a:ext cx="9144000" cy="59162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2" cstate="screen"/>
          <a:srcRect/>
          <a:stretch>
            <a:fillRect/>
          </a:stretch>
        </p:blipFill>
        <p:spPr bwMode="auto">
          <a:xfrm>
            <a:off x="-1129553" y="-694944"/>
            <a:ext cx="11949953" cy="8001000"/>
          </a:xfrm>
          <a:prstGeom prst="rect">
            <a:avLst/>
          </a:prstGeom>
          <a:noFill/>
          <a:ln w="9525">
            <a:noFill/>
            <a:miter lim="800000"/>
            <a:headEnd/>
            <a:tailEnd/>
          </a:ln>
        </p:spPr>
      </p:pic>
      <p:sp>
        <p:nvSpPr>
          <p:cNvPr id="2" name="AutoShape 2" descr="http://elisefriedmann.nl/PintoDeGroot/wp01/p01_058a.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cxnSp>
        <p:nvCxnSpPr>
          <p:cNvPr id="10" name="Rechte verbindingslijn met pijl 9"/>
          <p:cNvCxnSpPr/>
          <p:nvPr/>
        </p:nvCxnSpPr>
        <p:spPr>
          <a:xfrm>
            <a:off x="3012142" y="4285130"/>
            <a:ext cx="143435" cy="2061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kstvak 8"/>
          <p:cNvSpPr txBox="1"/>
          <p:nvPr/>
        </p:nvSpPr>
        <p:spPr>
          <a:xfrm>
            <a:off x="3998259" y="6633733"/>
            <a:ext cx="3063659" cy="215444"/>
          </a:xfrm>
          <a:prstGeom prst="rect">
            <a:avLst/>
          </a:prstGeom>
          <a:noFill/>
        </p:spPr>
        <p:txBody>
          <a:bodyPr wrap="none" rtlCol="0">
            <a:spAutoFit/>
          </a:bodyPr>
          <a:lstStyle/>
          <a:p>
            <a:r>
              <a:rPr lang="nl-NL" sz="800" dirty="0" smtClean="0">
                <a:hlinkClick r:id="rId3"/>
              </a:rPr>
              <a:t>https://www.joodsamsterdam.nl/valkenburgerstraat-herinneringen/</a:t>
            </a:r>
            <a:endParaRPr lang="nl-NL" sz="800" dirty="0"/>
          </a:p>
        </p:txBody>
      </p:sp>
      <p:sp>
        <p:nvSpPr>
          <p:cNvPr id="11" name="Tekstvak 10"/>
          <p:cNvSpPr txBox="1"/>
          <p:nvPr/>
        </p:nvSpPr>
        <p:spPr>
          <a:xfrm>
            <a:off x="4061012" y="6472518"/>
            <a:ext cx="2533066" cy="215444"/>
          </a:xfrm>
          <a:prstGeom prst="rect">
            <a:avLst/>
          </a:prstGeom>
          <a:noFill/>
        </p:spPr>
        <p:txBody>
          <a:bodyPr wrap="none" rtlCol="0">
            <a:spAutoFit/>
          </a:bodyPr>
          <a:lstStyle/>
          <a:p>
            <a:r>
              <a:rPr lang="nl-NL" sz="800" dirty="0" smtClean="0">
                <a:hlinkClick r:id="rId4"/>
              </a:rPr>
              <a:t>https://www.joodsamsterdam.nl/marken-geschiedenis/</a:t>
            </a:r>
            <a:endParaRPr lang="nl-NL" sz="80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elisefriedmann.nl/PintoDeGroot/wp01/p01_058a.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20" name="Tekstvak 19"/>
          <p:cNvSpPr txBox="1"/>
          <p:nvPr/>
        </p:nvSpPr>
        <p:spPr>
          <a:xfrm>
            <a:off x="268941" y="62755"/>
            <a:ext cx="4779450" cy="369332"/>
          </a:xfrm>
          <a:prstGeom prst="rect">
            <a:avLst/>
          </a:prstGeom>
          <a:noFill/>
        </p:spPr>
        <p:txBody>
          <a:bodyPr wrap="none" rtlCol="0">
            <a:spAutoFit/>
          </a:bodyPr>
          <a:lstStyle/>
          <a:p>
            <a:r>
              <a:rPr lang="nl-NL" dirty="0" smtClean="0"/>
              <a:t>De Rode Leeuwengang (waar de familie woonde)</a:t>
            </a:r>
            <a:endParaRPr lang="nl-NL" dirty="0"/>
          </a:p>
        </p:txBody>
      </p:sp>
      <p:sp>
        <p:nvSpPr>
          <p:cNvPr id="8" name="Tekstvak 7"/>
          <p:cNvSpPr txBox="1"/>
          <p:nvPr/>
        </p:nvSpPr>
        <p:spPr>
          <a:xfrm>
            <a:off x="286871" y="645459"/>
            <a:ext cx="8710825" cy="6247864"/>
          </a:xfrm>
          <a:prstGeom prst="rect">
            <a:avLst/>
          </a:prstGeom>
          <a:noFill/>
        </p:spPr>
        <p:txBody>
          <a:bodyPr wrap="square" rtlCol="0">
            <a:spAutoFit/>
          </a:bodyPr>
          <a:lstStyle/>
          <a:p>
            <a:r>
              <a:rPr lang="nl-NL" sz="800" dirty="0" smtClean="0"/>
              <a:t>De Rode Leeuwengang was een zijsteeg van de </a:t>
            </a:r>
            <a:r>
              <a:rPr lang="nl-NL" sz="800" dirty="0" err="1" smtClean="0"/>
              <a:t>Valkenburgerstraat</a:t>
            </a:r>
            <a:r>
              <a:rPr lang="nl-NL" sz="800" dirty="0" smtClean="0"/>
              <a:t> bij nummer 195. Door een nauw poortje kwam men in deze steeg met een hofje en meer dan 300 mensen woonden hier in 39 </a:t>
            </a:r>
            <a:r>
              <a:rPr lang="nl-NL" sz="800" dirty="0" err="1" smtClean="0"/>
              <a:t>éénkamerwoningen</a:t>
            </a:r>
            <a:r>
              <a:rPr lang="nl-NL" sz="800" dirty="0" smtClean="0"/>
              <a:t>. De </a:t>
            </a:r>
            <a:r>
              <a:rPr lang="nl-NL" sz="800" dirty="0" err="1" smtClean="0"/>
              <a:t>éénkamerwoningen</a:t>
            </a:r>
            <a:r>
              <a:rPr lang="nl-NL" sz="800" dirty="0" smtClean="0"/>
              <a:t> waren uiterst primitief. Sanitair was er niet, men gebruikte een emmer die bij de Boldootwagen geleegd kon worden. Op de foto het poortje onder het witte uithangbord, onder een gevelsteen (ook onder).</a:t>
            </a:r>
          </a:p>
          <a:p>
            <a:r>
              <a:rPr lang="nl-NL" sz="800" dirty="0" smtClean="0"/>
              <a:t>De Rode Leeuwengang was een van de vele stegen en sloppen van de </a:t>
            </a:r>
            <a:r>
              <a:rPr lang="nl-NL" sz="800" dirty="0" err="1" smtClean="0"/>
              <a:t>Valkenburgerstraat</a:t>
            </a:r>
            <a:r>
              <a:rPr lang="nl-NL" sz="800" dirty="0" smtClean="0"/>
              <a:t> </a:t>
            </a:r>
            <a:r>
              <a:rPr lang="nl-NL" sz="800" dirty="0" err="1" smtClean="0"/>
              <a:t>én</a:t>
            </a:r>
            <a:r>
              <a:rPr lang="nl-NL" sz="800" dirty="0" smtClean="0"/>
              <a:t> een van de bekendste. Op de kaart hierboven, naar de situatie in 1883 is te zien hoeveel er van dat soort stegen in deze buurt waren.</a:t>
            </a:r>
            <a:br>
              <a:rPr lang="nl-NL" sz="800" dirty="0" smtClean="0"/>
            </a:br>
            <a:r>
              <a:rPr lang="nl-NL" sz="800" dirty="0" smtClean="0"/>
              <a:t>De Rode Leeuwengang wordt in de bronnen voor het eerst genoemd in de Amsterdamse Courant van 29 maart 1763. Gerard Rebel en Barend van </a:t>
            </a:r>
            <a:r>
              <a:rPr lang="nl-NL" sz="800" dirty="0" err="1" smtClean="0"/>
              <a:t>Bellekom</a:t>
            </a:r>
            <a:r>
              <a:rPr lang="nl-NL" sz="800" dirty="0" smtClean="0"/>
              <a:t>, makelaars, verkochten op maandag 11 april in het Oude </a:t>
            </a:r>
            <a:r>
              <a:rPr lang="nl-NL" sz="800" dirty="0" err="1" smtClean="0"/>
              <a:t>Heerenlogement</a:t>
            </a:r>
            <a:r>
              <a:rPr lang="nl-NL" sz="800" dirty="0" smtClean="0"/>
              <a:t> onder andere “een huis, staande op Marken naast de </a:t>
            </a:r>
            <a:r>
              <a:rPr lang="nl-NL" sz="800" dirty="0" err="1" smtClean="0"/>
              <a:t>Roo</a:t>
            </a:r>
            <a:r>
              <a:rPr lang="nl-NL" sz="800" dirty="0" smtClean="0"/>
              <a:t> Leeuwengang”.</a:t>
            </a:r>
          </a:p>
          <a:p>
            <a:endParaRPr lang="nl-NL" sz="800" dirty="0" smtClean="0"/>
          </a:p>
          <a:p>
            <a:r>
              <a:rPr lang="nl-NL" sz="800" b="1" dirty="0" smtClean="0"/>
              <a:t>Burenruzie</a:t>
            </a:r>
            <a:r>
              <a:rPr lang="nl-NL" sz="800" dirty="0" smtClean="0"/>
              <a:t/>
            </a:r>
            <a:br>
              <a:rPr lang="nl-NL" sz="800" dirty="0" smtClean="0"/>
            </a:br>
            <a:r>
              <a:rPr lang="nl-NL" sz="800" dirty="0" smtClean="0"/>
              <a:t>Burenruzie in de Rode Leeuwengang kon zo heftig zijn, dat de krant gehaald werd. In het </a:t>
            </a:r>
            <a:r>
              <a:rPr lang="nl-NL" sz="800" dirty="0" err="1" smtClean="0"/>
              <a:t>Bataviaans</a:t>
            </a:r>
            <a:r>
              <a:rPr lang="nl-NL" sz="800" dirty="0" smtClean="0"/>
              <a:t> Nieuwsblad van 13 jan 1923 stond een verslag van ene gebeurtenis van 8 juni 1922:</a:t>
            </a:r>
          </a:p>
          <a:p>
            <a:r>
              <a:rPr lang="nl-NL" sz="800" b="1" dirty="0" err="1" smtClean="0"/>
              <a:t>Geheibel</a:t>
            </a:r>
            <a:r>
              <a:rPr lang="nl-NL" sz="800" b="1" dirty="0" smtClean="0"/>
              <a:t> in de </a:t>
            </a:r>
            <a:r>
              <a:rPr lang="nl-NL" sz="800" b="1" dirty="0" err="1" smtClean="0"/>
              <a:t>Roode</a:t>
            </a:r>
            <a:r>
              <a:rPr lang="nl-NL" sz="800" b="1" dirty="0" smtClean="0"/>
              <a:t> Leeuwengang</a:t>
            </a:r>
            <a:r>
              <a:rPr lang="nl-NL" sz="800" dirty="0" smtClean="0"/>
              <a:t/>
            </a:r>
            <a:br>
              <a:rPr lang="nl-NL" sz="800" dirty="0" smtClean="0"/>
            </a:br>
            <a:r>
              <a:rPr lang="nl-NL" sz="800" i="1" dirty="0" smtClean="0"/>
              <a:t>De </a:t>
            </a:r>
            <a:r>
              <a:rPr lang="nl-NL" sz="800" i="1" dirty="0" err="1" smtClean="0"/>
              <a:t>Roode</a:t>
            </a:r>
            <a:r>
              <a:rPr lang="nl-NL" sz="800" i="1" dirty="0" smtClean="0"/>
              <a:t> Leeuwengang in de </a:t>
            </a:r>
            <a:r>
              <a:rPr lang="nl-NL" sz="800" i="1" dirty="0" err="1" smtClean="0"/>
              <a:t>Valkenburgerstraat</a:t>
            </a:r>
            <a:r>
              <a:rPr lang="nl-NL" sz="800" i="1" dirty="0" smtClean="0"/>
              <a:t> was op Donderdagavond 8 juni het </a:t>
            </a:r>
            <a:r>
              <a:rPr lang="nl-NL" sz="800" i="1" dirty="0" err="1" smtClean="0"/>
              <a:t>tooneel</a:t>
            </a:r>
            <a:r>
              <a:rPr lang="nl-NL" sz="800" i="1" dirty="0" smtClean="0"/>
              <a:t> </a:t>
            </a:r>
            <a:r>
              <a:rPr lang="nl-NL" sz="800" i="1" dirty="0" err="1" smtClean="0"/>
              <a:t>eener</a:t>
            </a:r>
            <a:r>
              <a:rPr lang="nl-NL" sz="800" i="1" dirty="0" smtClean="0"/>
              <a:t> heftige burenruzie. Een werkster moest dien avond de Jodenkerk aan de </a:t>
            </a:r>
            <a:r>
              <a:rPr lang="nl-NL" sz="800" i="1" dirty="0" err="1" smtClean="0"/>
              <a:t>Valkenburgerstraat</a:t>
            </a:r>
            <a:r>
              <a:rPr lang="nl-NL" sz="800" i="1" dirty="0" smtClean="0"/>
              <a:t> gaan schoonmaken. “Ga jij eens kijken of ik kan beginnen”, zei ze tegen haar dochtertje. Het kind keerde terug met de </a:t>
            </a:r>
            <a:r>
              <a:rPr lang="nl-NL" sz="800" i="1" dirty="0" err="1" smtClean="0"/>
              <a:t>mededeeling</a:t>
            </a:r>
            <a:r>
              <a:rPr lang="nl-NL" sz="800" i="1" dirty="0" smtClean="0"/>
              <a:t>: “De </a:t>
            </a:r>
            <a:r>
              <a:rPr lang="nl-NL" sz="800" i="1" dirty="0" err="1" smtClean="0"/>
              <a:t>menschen</a:t>
            </a:r>
            <a:r>
              <a:rPr lang="nl-NL" sz="800" i="1" dirty="0" smtClean="0"/>
              <a:t> zijn nog aan ‘t lezen”.</a:t>
            </a:r>
            <a:br>
              <a:rPr lang="nl-NL" sz="800" i="1" dirty="0" smtClean="0"/>
            </a:br>
            <a:r>
              <a:rPr lang="nl-NL" sz="800" i="1" dirty="0" smtClean="0"/>
              <a:t>De moeder, die met een andere buurvrouw in gesprek stond, wist niet dat een </a:t>
            </a:r>
            <a:r>
              <a:rPr lang="nl-NL" sz="800" i="1" dirty="0" err="1" smtClean="0"/>
              <a:t>harer</a:t>
            </a:r>
            <a:r>
              <a:rPr lang="nl-NL" sz="800" i="1" dirty="0" smtClean="0"/>
              <a:t> kinderen slag geleverd had met den spruit van weer een andere buurvrouw. Als een koud bad viel dus de aanval dezer buurvrouw haar op ‘t lijf. Die buurvrouw </a:t>
            </a:r>
            <a:r>
              <a:rPr lang="nl-NL" sz="800" i="1" dirty="0" err="1" smtClean="0"/>
              <a:t>krijschte</a:t>
            </a:r>
            <a:r>
              <a:rPr lang="nl-NL" sz="800" i="1" dirty="0" smtClean="0"/>
              <a:t> en </a:t>
            </a:r>
            <a:r>
              <a:rPr lang="nl-NL" sz="800" i="1" dirty="0" err="1" smtClean="0"/>
              <a:t>giftigde</a:t>
            </a:r>
            <a:r>
              <a:rPr lang="nl-NL" sz="800" i="1" dirty="0" smtClean="0"/>
              <a:t>.</a:t>
            </a:r>
            <a:br>
              <a:rPr lang="nl-NL" sz="800" i="1" dirty="0" smtClean="0"/>
            </a:br>
            <a:r>
              <a:rPr lang="nl-NL" sz="800" i="1" dirty="0" smtClean="0"/>
              <a:t>“Mensch, wat ben je onverdraagzaam; ga weg, je spuwt me in ‘t gezicht!” riep de werkster, maar in plaats van een bedarende uitwerking, hadden die woorden een uitbarsting van woede ten gevolge.</a:t>
            </a:r>
            <a:br>
              <a:rPr lang="nl-NL" sz="800" i="1" dirty="0" smtClean="0"/>
            </a:br>
            <a:r>
              <a:rPr lang="nl-NL" sz="800" i="1" dirty="0" smtClean="0"/>
              <a:t>De buurvrouw – een weduwe – greep de werkster bij de haren, beet haar in den arm en de dochter der buurvrouw bonsde haar op den rug. Wat wonder, dat de aangevallen werkster de </a:t>
            </a:r>
            <a:r>
              <a:rPr lang="nl-NL" sz="800" i="1" dirty="0" err="1" smtClean="0"/>
              <a:t>beenen</a:t>
            </a:r>
            <a:r>
              <a:rPr lang="nl-NL" sz="800" i="1" dirty="0" smtClean="0"/>
              <a:t> nam en in haar woning vluchtte.</a:t>
            </a:r>
          </a:p>
          <a:p>
            <a:r>
              <a:rPr lang="nl-NL" sz="800" dirty="0" smtClean="0"/>
              <a:t>Met dien “</a:t>
            </a:r>
            <a:r>
              <a:rPr lang="nl-NL" sz="800" dirty="0" err="1" smtClean="0"/>
              <a:t>smadelijken</a:t>
            </a:r>
            <a:r>
              <a:rPr lang="nl-NL" sz="800" dirty="0" smtClean="0"/>
              <a:t> aftocht” was de </a:t>
            </a:r>
            <a:r>
              <a:rPr lang="nl-NL" sz="800" dirty="0" err="1" smtClean="0"/>
              <a:t>buur-vrouw-weduwe</a:t>
            </a:r>
            <a:r>
              <a:rPr lang="nl-NL" sz="800" dirty="0" smtClean="0"/>
              <a:t> echter niet tevreden. Zij nam een steen op – de gang werd juist bestraat en de </a:t>
            </a:r>
            <a:r>
              <a:rPr lang="nl-NL" sz="800" dirty="0" err="1" smtClean="0"/>
              <a:t>steenen</a:t>
            </a:r>
            <a:r>
              <a:rPr lang="nl-NL" sz="800" dirty="0" smtClean="0"/>
              <a:t> lagen dus voor het grijpen – en gooide met dien steen een ruit bij haar tegenpartij in. Maar ook dat had haar woede niet gestild. Een tweede steen moest het vernielingswerk voltooien. </a:t>
            </a:r>
            <a:r>
              <a:rPr lang="nl-NL" sz="800" dirty="0" err="1" smtClean="0"/>
              <a:t>Dfl</a:t>
            </a:r>
            <a:r>
              <a:rPr lang="nl-NL" sz="800" dirty="0" smtClean="0"/>
              <a:t>. 7,50 als we goed verstaan hebben, moest de arme werkster uit eigen zak besteden om de kapotte ruit weer door een </a:t>
            </a:r>
            <a:r>
              <a:rPr lang="nl-NL" sz="800" dirty="0" err="1" smtClean="0"/>
              <a:t>heele</a:t>
            </a:r>
            <a:r>
              <a:rPr lang="nl-NL" sz="800" dirty="0" smtClean="0"/>
              <a:t> te laten vervangen.</a:t>
            </a:r>
          </a:p>
          <a:p>
            <a:r>
              <a:rPr lang="nl-NL" sz="800" dirty="0" smtClean="0"/>
              <a:t>De lezing der werkster wordt bevestigd door twee getuigen, buurtgenoten. Beiden getuigen, dat de beklaagde de persoon is, van wie de aanval is uitgegaan. Toch houdt de beklaagde staande: “Wat de juffrouw zegt, is allemaal gelogen. De juffrouw legt een </a:t>
            </a:r>
            <a:r>
              <a:rPr lang="nl-NL" sz="800" dirty="0" err="1" smtClean="0"/>
              <a:t>valschen</a:t>
            </a:r>
            <a:r>
              <a:rPr lang="nl-NL" sz="800" dirty="0" smtClean="0"/>
              <a:t> eed af! En om haar verhaal schijn van waarschijnlijkheid bij te zetten, beweert ze:</a:t>
            </a:r>
            <a:br>
              <a:rPr lang="nl-NL" sz="800" dirty="0" smtClean="0"/>
            </a:br>
            <a:r>
              <a:rPr lang="nl-NL" sz="800" dirty="0" smtClean="0"/>
              <a:t>“Edelachtbare, zij heeft mijn jongetje met water gegooid en toen ik daar wat van zei heeft ze me in het gezicht gespogen. Toen nam ik een steen op, die door de ruit ging, omdat de juffrouw het raam naar de laagte schoof. Ik wou echter niet de ruit ingooien, maar de vrouw gooien.</a:t>
            </a:r>
            <a:br>
              <a:rPr lang="nl-NL" sz="800" dirty="0" smtClean="0"/>
            </a:br>
            <a:r>
              <a:rPr lang="nl-NL" sz="800" dirty="0" smtClean="0"/>
              <a:t>“Mr. S.: Dat was nog veel erger dan een steen door de ruiten gooien.</a:t>
            </a:r>
            <a:br>
              <a:rPr lang="nl-NL" sz="800" dirty="0" smtClean="0"/>
            </a:br>
            <a:r>
              <a:rPr lang="nl-NL" sz="800" dirty="0" err="1" smtClean="0"/>
              <a:t>Bekl</a:t>
            </a:r>
            <a:r>
              <a:rPr lang="nl-NL" sz="800" dirty="0" smtClean="0"/>
              <a:t>.: Zij heeft me gespogen</a:t>
            </a:r>
            <a:br>
              <a:rPr lang="nl-NL" sz="800" dirty="0" smtClean="0"/>
            </a:br>
            <a:r>
              <a:rPr lang="nl-NL" sz="800" dirty="0" err="1" smtClean="0"/>
              <a:t>Mr</a:t>
            </a:r>
            <a:r>
              <a:rPr lang="nl-NL" sz="800" dirty="0" smtClean="0"/>
              <a:t> S.: Waarom heeft ze u gespogen?</a:t>
            </a:r>
            <a:br>
              <a:rPr lang="nl-NL" sz="800" dirty="0" smtClean="0"/>
            </a:br>
            <a:r>
              <a:rPr lang="nl-NL" sz="800" dirty="0" err="1" smtClean="0"/>
              <a:t>Bekl</a:t>
            </a:r>
            <a:r>
              <a:rPr lang="nl-NL" sz="800" dirty="0" smtClean="0"/>
              <a:t>.: “Omdat de twee kinderen gevochten hadden. We kwamen allebei op voor onze kinderen.</a:t>
            </a:r>
            <a:br>
              <a:rPr lang="nl-NL" sz="800" dirty="0" smtClean="0"/>
            </a:br>
            <a:r>
              <a:rPr lang="nl-NL" sz="800" dirty="0" err="1" smtClean="0"/>
              <a:t>Mr</a:t>
            </a:r>
            <a:r>
              <a:rPr lang="nl-NL" sz="800" dirty="0" smtClean="0"/>
              <a:t> S.: Ik kan me nog begrijpen, dat toen u een steen opnam om de vrouw te gooien toevallig het raam naar beneden geschoven werd, </a:t>
            </a:r>
            <a:r>
              <a:rPr lang="nl-NL" sz="800" dirty="0" err="1" smtClean="0"/>
              <a:t>zoodat</a:t>
            </a:r>
            <a:r>
              <a:rPr lang="nl-NL" sz="800" dirty="0" smtClean="0"/>
              <a:t> de steen het raam trof, in plaats van de juffrouw, maar u hebt twee stenen geworpen”.</a:t>
            </a:r>
            <a:br>
              <a:rPr lang="nl-NL" sz="800" dirty="0" smtClean="0"/>
            </a:br>
            <a:r>
              <a:rPr lang="nl-NL" sz="800" dirty="0" smtClean="0"/>
              <a:t>Het O.M. mr. Van Lier, </a:t>
            </a:r>
            <a:r>
              <a:rPr lang="nl-NL" sz="800" dirty="0" err="1" smtClean="0"/>
              <a:t>eischt</a:t>
            </a:r>
            <a:r>
              <a:rPr lang="nl-NL" sz="800" dirty="0" smtClean="0"/>
              <a:t> met het oog op </a:t>
            </a:r>
            <a:r>
              <a:rPr lang="nl-NL" sz="800" dirty="0" err="1" smtClean="0"/>
              <a:t>bekl</a:t>
            </a:r>
            <a:r>
              <a:rPr lang="nl-NL" sz="800" dirty="0" smtClean="0"/>
              <a:t>. blanco strafregister </a:t>
            </a:r>
            <a:r>
              <a:rPr lang="nl-NL" sz="800" dirty="0" err="1" smtClean="0"/>
              <a:t>dfl</a:t>
            </a:r>
            <a:r>
              <a:rPr lang="nl-NL" sz="800" dirty="0" smtClean="0"/>
              <a:t>. 25,- boete of 10 dagen hechtenis.</a:t>
            </a:r>
            <a:br>
              <a:rPr lang="nl-NL" sz="800" dirty="0" smtClean="0"/>
            </a:br>
            <a:r>
              <a:rPr lang="nl-NL" sz="800" dirty="0" err="1" smtClean="0"/>
              <a:t>Bekl</a:t>
            </a:r>
            <a:r>
              <a:rPr lang="nl-NL" sz="800" dirty="0" smtClean="0"/>
              <a:t>.: 10 dagen en </a:t>
            </a:r>
            <a:r>
              <a:rPr lang="nl-NL" sz="800" dirty="0" err="1" smtClean="0"/>
              <a:t>dfl</a:t>
            </a:r>
            <a:r>
              <a:rPr lang="nl-NL" sz="800" dirty="0" smtClean="0"/>
              <a:t> 25,- boete? Ik ben onmachtig om de boete te betalen.</a:t>
            </a:r>
            <a:br>
              <a:rPr lang="nl-NL" sz="800" dirty="0" smtClean="0"/>
            </a:br>
            <a:r>
              <a:rPr lang="nl-NL" sz="800" dirty="0" err="1" smtClean="0"/>
              <a:t>Mr.S</a:t>
            </a:r>
            <a:r>
              <a:rPr lang="nl-NL" sz="800" dirty="0" smtClean="0"/>
              <a:t>.: De mishandeling en de vernieling acht ik bewezen, maar ik geloof toch, dat we wel met een geldboete kunnen volstaan. Ik wil wel </a:t>
            </a:r>
            <a:r>
              <a:rPr lang="nl-NL" sz="800" dirty="0" err="1" smtClean="0"/>
              <a:t>gelooven</a:t>
            </a:r>
            <a:r>
              <a:rPr lang="nl-NL" sz="800" dirty="0" smtClean="0"/>
              <a:t>, dat ‘t u moeite kost om de boete te betalen, maar niet alleen is bewezen de mishandeling, maar u hebt ook de ruiten stuk gegooid. Ik leg u </a:t>
            </a:r>
            <a:r>
              <a:rPr lang="nl-NL" sz="800" dirty="0" err="1" smtClean="0"/>
              <a:t>dfl</a:t>
            </a:r>
            <a:r>
              <a:rPr lang="nl-NL" sz="800" dirty="0" smtClean="0"/>
              <a:t>. 25,- boete of 10 dagen hechtenis op.</a:t>
            </a:r>
            <a:br>
              <a:rPr lang="nl-NL" sz="800" dirty="0" smtClean="0"/>
            </a:br>
            <a:r>
              <a:rPr lang="nl-NL" sz="800" dirty="0" err="1" smtClean="0"/>
              <a:t>Bekl</a:t>
            </a:r>
            <a:r>
              <a:rPr lang="nl-NL" sz="800" dirty="0" smtClean="0"/>
              <a:t>.: Dank u wel.</a:t>
            </a:r>
          </a:p>
          <a:p>
            <a:r>
              <a:rPr lang="nl-NL" sz="800" dirty="0" smtClean="0"/>
              <a:t>Nb.: </a:t>
            </a:r>
            <a:r>
              <a:rPr lang="nl-NL" sz="800" dirty="0" err="1" smtClean="0"/>
              <a:t>dfl</a:t>
            </a:r>
            <a:r>
              <a:rPr lang="nl-NL" sz="800" dirty="0" smtClean="0"/>
              <a:t> 25,- in 1922 heeft een koopkracht van € 175,- in 2015.</a:t>
            </a:r>
          </a:p>
          <a:p>
            <a:r>
              <a:rPr lang="nl-NL" sz="800" dirty="0" smtClean="0">
                <a:hlinkClick r:id="rId2"/>
              </a:rPr>
              <a:t>Levie de Lange</a:t>
            </a:r>
            <a:r>
              <a:rPr lang="nl-NL" sz="800" dirty="0" smtClean="0"/>
              <a:t> werd in 1904 geboren in deze slop. Hij vertelt dat er 36 families woonden waarvan hij een aantal van de namen nog weet: </a:t>
            </a:r>
            <a:r>
              <a:rPr lang="nl-NL" sz="800" dirty="0" err="1" smtClean="0"/>
              <a:t>Visraper</a:t>
            </a:r>
            <a:r>
              <a:rPr lang="nl-NL" sz="800" dirty="0" smtClean="0"/>
              <a:t>, Papegaai, Haringman, Soep, Van der Bijl, Zwart, Van der Kar enz. In deze slop werd Levie in contact gebracht met de Jiddische volksgein. Iedereen had het erg moeilijk en bezat daardoor meer spot en galgenhumor dan andere Joden.</a:t>
            </a:r>
          </a:p>
          <a:p>
            <a:r>
              <a:rPr lang="nl-NL" sz="800" dirty="0" smtClean="0"/>
              <a:t>In “Het Volk” van 8 april 1916 werd de situatie rond deze steeg ook besproken “</a:t>
            </a:r>
            <a:r>
              <a:rPr lang="nl-NL" sz="800" i="1" dirty="0" smtClean="0"/>
              <a:t>vooral in de </a:t>
            </a:r>
            <a:r>
              <a:rPr lang="nl-NL" sz="800" i="1" dirty="0" err="1" smtClean="0"/>
              <a:t>Roode</a:t>
            </a:r>
            <a:r>
              <a:rPr lang="nl-NL" sz="800" i="1" dirty="0" smtClean="0"/>
              <a:t> Leeuwengang vonden wij woningtoestanden die hemeltergend zijn. In vele der krotten waren de openingen waarin glasruiten moesten zijn, met vodden, lappen of papier dicht gestopt. ‘t Waren geen woonbare huizen meer en in de krotten hokken gezinnen van man, vrouw met van zeven tot tien kinderen! toch werden de woningen nog, voor zoover dit in zulk een klein bestek mogelijk is, rein en zindelijk gehouden. De potjes en pannetjes glommen van helderheid en wij vroegen ons verwonderd af, hoe zulke vrouwen in deze woningellende nog de lust en ijver hebben, de boel voor elkander te houden. De vrouwen vertelden ons hoe ze zich met de slaapgelegenheid moesten behelpen, doe overal, ook op den grond, bedden moeten gespreid om allen nachtleger te verschaffen! Ellendige maatschappij, die zoo iets veroorzaakt!</a:t>
            </a:r>
            <a:r>
              <a:rPr lang="nl-NL" sz="800" dirty="0" smtClean="0"/>
              <a:t>”</a:t>
            </a:r>
          </a:p>
          <a:p>
            <a:r>
              <a:rPr lang="nl-NL" sz="800" dirty="0" smtClean="0"/>
              <a:t>Meijer </a:t>
            </a:r>
            <a:r>
              <a:rPr lang="nl-NL" sz="800" dirty="0" err="1" smtClean="0"/>
              <a:t>Sluijser</a:t>
            </a:r>
            <a:r>
              <a:rPr lang="nl-NL" sz="800" dirty="0" smtClean="0"/>
              <a:t> schrijft in zijn boek “voordat ik het vergeet” over deze steeg:</a:t>
            </a:r>
          </a:p>
          <a:p>
            <a:r>
              <a:rPr lang="nl-NL" sz="800" i="1" dirty="0" smtClean="0"/>
              <a:t>“In de Rode Leeuwengang is altijd ruzie. Er ligt altijd een kind op sterven. Minstens eenmaal per week komt de wagen van de gemeente iemand weghalen, die aan een besmettelijke ziekte lijdt. De gang is geen straat, het is een erfelijke belasting. Wie hier wordt geboren krijgt het noodlot mee: Hier </a:t>
            </a:r>
            <a:r>
              <a:rPr lang="nl-NL" sz="800" i="1" dirty="0" err="1" smtClean="0"/>
              <a:t>zijt</a:t>
            </a:r>
            <a:r>
              <a:rPr lang="nl-NL" sz="800" i="1" dirty="0" smtClean="0"/>
              <a:t> gij ter wereld gekomen, hier moet gij sterven.”</a:t>
            </a:r>
            <a:endParaRPr lang="nl-NL" sz="800" dirty="0" smtClean="0"/>
          </a:p>
          <a:p>
            <a:r>
              <a:rPr lang="nl-NL" sz="800" dirty="0" smtClean="0"/>
              <a:t>De Amerikaanse vakbondsman Samuel </a:t>
            </a:r>
            <a:r>
              <a:rPr lang="nl-NL" sz="800" dirty="0" err="1" smtClean="0"/>
              <a:t>Gomperts</a:t>
            </a:r>
            <a:r>
              <a:rPr lang="nl-NL" sz="800" dirty="0" smtClean="0"/>
              <a:t> bezocht deze gang waar zijn vader geboren was in 1912:</a:t>
            </a:r>
          </a:p>
          <a:p>
            <a:endParaRPr lang="nl-NL" sz="800" dirty="0" smtClean="0"/>
          </a:p>
          <a:p>
            <a:endParaRPr lang="nl-NL" sz="80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elisefriedmann.nl/PintoDeGroot/wp01/p01_058a.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pic>
        <p:nvPicPr>
          <p:cNvPr id="2050" name="Picture 2"/>
          <p:cNvPicPr>
            <a:picLocks noChangeAspect="1" noChangeArrowheads="1"/>
          </p:cNvPicPr>
          <p:nvPr/>
        </p:nvPicPr>
        <p:blipFill>
          <a:blip r:embed="rId2" cstate="screen"/>
          <a:srcRect/>
          <a:stretch>
            <a:fillRect/>
          </a:stretch>
        </p:blipFill>
        <p:spPr bwMode="auto">
          <a:xfrm>
            <a:off x="0" y="0"/>
            <a:ext cx="9192524"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grafsteen_Jacob_Simon_Corper__Marianne_Breebaart_original.jpg"/>
          <p:cNvPicPr>
            <a:picLocks noChangeAspect="1"/>
          </p:cNvPicPr>
          <p:nvPr/>
        </p:nvPicPr>
        <p:blipFill>
          <a:blip r:embed="rId2" cstate="screen"/>
          <a:stretch>
            <a:fillRect/>
          </a:stretch>
        </p:blipFill>
        <p:spPr>
          <a:xfrm>
            <a:off x="0" y="0"/>
            <a:ext cx="9144000" cy="6858000"/>
          </a:xfrm>
          <a:prstGeom prst="rect">
            <a:avLst/>
          </a:prstGeom>
        </p:spPr>
      </p:pic>
      <p:sp>
        <p:nvSpPr>
          <p:cNvPr id="3" name="Tekstvak 2"/>
          <p:cNvSpPr txBox="1"/>
          <p:nvPr/>
        </p:nvSpPr>
        <p:spPr>
          <a:xfrm>
            <a:off x="116522" y="-4"/>
            <a:ext cx="9027478" cy="369332"/>
          </a:xfrm>
          <a:prstGeom prst="rect">
            <a:avLst/>
          </a:prstGeom>
          <a:noFill/>
        </p:spPr>
        <p:txBody>
          <a:bodyPr wrap="square" rtlCol="0">
            <a:spAutoFit/>
          </a:bodyPr>
          <a:lstStyle/>
          <a:p>
            <a:r>
              <a:rPr lang="nl-NL" b="1" dirty="0" smtClean="0">
                <a:solidFill>
                  <a:srgbClr val="FFFF00"/>
                </a:solidFill>
                <a:effectLst>
                  <a:outerShdw blurRad="38100" dist="38100" dir="2700000" algn="tl">
                    <a:srgbClr val="000000">
                      <a:alpha val="43137"/>
                    </a:srgbClr>
                  </a:outerShdw>
                </a:effectLst>
              </a:rPr>
              <a:t>Joodse begraafplaats Muiderberg; graf van Jacob Simon Korper en Marianne Izaak Breebaart</a:t>
            </a:r>
            <a:endParaRPr lang="nl-NL"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elisefriedmann.nl/PintoDeGroot/wp01/p01_058a.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pic>
        <p:nvPicPr>
          <p:cNvPr id="2051" name="Picture 3"/>
          <p:cNvPicPr>
            <a:picLocks noChangeAspect="1" noChangeArrowheads="1"/>
          </p:cNvPicPr>
          <p:nvPr/>
        </p:nvPicPr>
        <p:blipFill>
          <a:blip r:embed="rId2" cstate="screen">
            <a:lum bright="-26000" contrast="39000"/>
          </a:blip>
          <a:srcRect/>
          <a:stretch>
            <a:fillRect/>
          </a:stretch>
        </p:blipFill>
        <p:spPr bwMode="auto">
          <a:xfrm>
            <a:off x="0" y="0"/>
            <a:ext cx="9144000" cy="4383741"/>
          </a:xfrm>
          <a:prstGeom prst="rect">
            <a:avLst/>
          </a:prstGeom>
          <a:noFill/>
          <a:ln w="9525">
            <a:noFill/>
            <a:miter lim="800000"/>
            <a:headEnd/>
            <a:tailEnd/>
          </a:ln>
        </p:spPr>
      </p:pic>
      <p:sp>
        <p:nvSpPr>
          <p:cNvPr id="7" name="Tekstvak 6"/>
          <p:cNvSpPr txBox="1"/>
          <p:nvPr/>
        </p:nvSpPr>
        <p:spPr>
          <a:xfrm>
            <a:off x="6788595" y="815788"/>
            <a:ext cx="707245" cy="215444"/>
          </a:xfrm>
          <a:prstGeom prst="rect">
            <a:avLst/>
          </a:prstGeom>
          <a:noFill/>
        </p:spPr>
        <p:txBody>
          <a:bodyPr wrap="none" rtlCol="0">
            <a:spAutoFit/>
          </a:bodyPr>
          <a:lstStyle/>
          <a:p>
            <a:r>
              <a:rPr lang="nl-NL" sz="800" dirty="0" smtClean="0">
                <a:solidFill>
                  <a:srgbClr val="FF0000"/>
                </a:solidFill>
              </a:rPr>
              <a:t>22-11-1931?</a:t>
            </a:r>
            <a:endParaRPr lang="nl-NL" sz="800" dirty="0">
              <a:solidFill>
                <a:srgbClr val="FF0000"/>
              </a:solidFill>
            </a:endParaRPr>
          </a:p>
        </p:txBody>
      </p:sp>
      <p:sp>
        <p:nvSpPr>
          <p:cNvPr id="8" name="Tekstvak 7"/>
          <p:cNvSpPr txBox="1"/>
          <p:nvPr/>
        </p:nvSpPr>
        <p:spPr>
          <a:xfrm>
            <a:off x="6761700" y="1210237"/>
            <a:ext cx="707245" cy="215444"/>
          </a:xfrm>
          <a:prstGeom prst="rect">
            <a:avLst/>
          </a:prstGeom>
          <a:noFill/>
        </p:spPr>
        <p:txBody>
          <a:bodyPr wrap="none" rtlCol="0">
            <a:spAutoFit/>
          </a:bodyPr>
          <a:lstStyle/>
          <a:p>
            <a:r>
              <a:rPr lang="nl-NL" sz="800" dirty="0" smtClean="0">
                <a:solidFill>
                  <a:srgbClr val="FF0000"/>
                </a:solidFill>
              </a:rPr>
              <a:t>03-11-1931?</a:t>
            </a:r>
            <a:endParaRPr lang="nl-NL" sz="800" dirty="0">
              <a:solidFill>
                <a:srgbClr val="FF0000"/>
              </a:solidFill>
            </a:endParaRPr>
          </a:p>
        </p:txBody>
      </p:sp>
      <p:sp>
        <p:nvSpPr>
          <p:cNvPr id="9" name="Tekstvak 8"/>
          <p:cNvSpPr txBox="1"/>
          <p:nvPr/>
        </p:nvSpPr>
        <p:spPr>
          <a:xfrm>
            <a:off x="6806524" y="4249272"/>
            <a:ext cx="707245" cy="215444"/>
          </a:xfrm>
          <a:prstGeom prst="rect">
            <a:avLst/>
          </a:prstGeom>
          <a:noFill/>
        </p:spPr>
        <p:txBody>
          <a:bodyPr wrap="none" rtlCol="0">
            <a:spAutoFit/>
          </a:bodyPr>
          <a:lstStyle/>
          <a:p>
            <a:r>
              <a:rPr lang="nl-NL" sz="800" dirty="0" smtClean="0">
                <a:solidFill>
                  <a:srgbClr val="FF0000"/>
                </a:solidFill>
              </a:rPr>
              <a:t>21-06-1851?</a:t>
            </a:r>
            <a:endParaRPr lang="nl-NL" sz="800" dirty="0">
              <a:solidFill>
                <a:srgbClr val="FF0000"/>
              </a:solidFill>
            </a:endParaRPr>
          </a:p>
        </p:txBody>
      </p:sp>
      <p:sp>
        <p:nvSpPr>
          <p:cNvPr id="10" name="Tekstvak 9"/>
          <p:cNvSpPr txBox="1"/>
          <p:nvPr/>
        </p:nvSpPr>
        <p:spPr>
          <a:xfrm>
            <a:off x="6833423" y="3801035"/>
            <a:ext cx="659155" cy="215444"/>
          </a:xfrm>
          <a:prstGeom prst="rect">
            <a:avLst/>
          </a:prstGeom>
          <a:noFill/>
        </p:spPr>
        <p:txBody>
          <a:bodyPr wrap="none" rtlCol="0">
            <a:spAutoFit/>
          </a:bodyPr>
          <a:lstStyle/>
          <a:p>
            <a:r>
              <a:rPr lang="nl-NL" sz="800" dirty="0" smtClean="0">
                <a:solidFill>
                  <a:srgbClr val="FF0000"/>
                </a:solidFill>
              </a:rPr>
              <a:t>19-01-1850</a:t>
            </a:r>
            <a:endParaRPr lang="nl-NL" sz="800" dirty="0">
              <a:solidFill>
                <a:srgbClr val="FF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elisefriedmann.nl/PintoDeGroot/wp01/p01_058a.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pic>
        <p:nvPicPr>
          <p:cNvPr id="7170" name="Picture 2"/>
          <p:cNvPicPr>
            <a:picLocks noChangeAspect="1" noChangeArrowheads="1"/>
          </p:cNvPicPr>
          <p:nvPr/>
        </p:nvPicPr>
        <p:blipFill>
          <a:blip r:embed="rId2" cstate="screen"/>
          <a:srcRect/>
          <a:stretch>
            <a:fillRect/>
          </a:stretch>
        </p:blipFill>
        <p:spPr bwMode="auto">
          <a:xfrm>
            <a:off x="0" y="0"/>
            <a:ext cx="9144000" cy="4368000"/>
          </a:xfrm>
          <a:prstGeom prst="rect">
            <a:avLst/>
          </a:prstGeom>
          <a:noFill/>
          <a:ln w="9525">
            <a:noFill/>
            <a:miter lim="800000"/>
            <a:headEnd/>
            <a:tailEnd/>
          </a:ln>
        </p:spPr>
      </p:pic>
      <p:sp>
        <p:nvSpPr>
          <p:cNvPr id="7" name="Tekstvak 6"/>
          <p:cNvSpPr txBox="1"/>
          <p:nvPr/>
        </p:nvSpPr>
        <p:spPr>
          <a:xfrm>
            <a:off x="340660" y="4509248"/>
            <a:ext cx="6632457" cy="646331"/>
          </a:xfrm>
          <a:prstGeom prst="rect">
            <a:avLst/>
          </a:prstGeom>
          <a:noFill/>
        </p:spPr>
        <p:txBody>
          <a:bodyPr wrap="none" rtlCol="0">
            <a:spAutoFit/>
          </a:bodyPr>
          <a:lstStyle/>
          <a:p>
            <a:r>
              <a:rPr lang="nl-NL" dirty="0" err="1" smtClean="0"/>
              <a:t>Sientje</a:t>
            </a:r>
            <a:r>
              <a:rPr lang="nl-NL" dirty="0" smtClean="0"/>
              <a:t> Hartog Korper 9-7-1837 (dochter Hartog </a:t>
            </a:r>
            <a:r>
              <a:rPr lang="nl-NL" dirty="0" err="1" smtClean="0"/>
              <a:t>Hirsch</a:t>
            </a:r>
            <a:r>
              <a:rPr lang="nl-NL" dirty="0" smtClean="0"/>
              <a:t> Simon Korper)</a:t>
            </a:r>
          </a:p>
          <a:p>
            <a:r>
              <a:rPr lang="nl-NL" dirty="0" smtClean="0"/>
              <a:t>Hartog Korper 17-12-1852 (zoon Abraham Simon Korper)</a:t>
            </a:r>
            <a:endParaRPr lang="nl-NL"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3810</TotalTime>
  <Words>4859</Words>
  <Application>Microsoft Office PowerPoint</Application>
  <PresentationFormat>Diavoorstelling (4:3)</PresentationFormat>
  <Paragraphs>1346</Paragraphs>
  <Slides>62</Slides>
  <Notes>0</Notes>
  <HiddenSlides>0</HiddenSlides>
  <MMClips>0</MMClips>
  <ScaleCrop>false</ScaleCrop>
  <HeadingPairs>
    <vt:vector size="4" baseType="variant">
      <vt:variant>
        <vt:lpstr>Thema</vt:lpstr>
      </vt:variant>
      <vt:variant>
        <vt:i4>1</vt:i4>
      </vt:variant>
      <vt:variant>
        <vt:lpstr>Diatitels</vt:lpstr>
      </vt:variant>
      <vt:variant>
        <vt:i4>62</vt:i4>
      </vt:variant>
    </vt:vector>
  </HeadingPairs>
  <TitlesOfParts>
    <vt:vector size="63" baseType="lpstr">
      <vt:lpstr>Office-thema</vt:lpstr>
      <vt:lpstr>Dia 1</vt:lpstr>
      <vt:lpstr>Dia 2</vt:lpstr>
      <vt:lpstr>Dia 3</vt:lpstr>
      <vt:lpstr>Dia 4</vt:lpstr>
      <vt:lpstr>Dia 5</vt:lpstr>
      <vt:lpstr>Dia 6</vt:lpstr>
      <vt:lpstr>Dia 7</vt:lpstr>
      <vt:lpstr>Dia 8</vt:lpstr>
      <vt:lpstr>Dia 9</vt:lpstr>
      <vt:lpstr>Dia 10</vt:lpstr>
      <vt:lpstr>Dia 11</vt:lpstr>
      <vt:lpstr>Dia 12</vt:lpstr>
      <vt:lpstr>Dia 13</vt:lpstr>
      <vt:lpstr>Dia 14</vt:lpstr>
      <vt:lpstr>Dia 15</vt:lpstr>
      <vt:lpstr>Dia 16</vt:lpstr>
      <vt:lpstr>Dia 17</vt:lpstr>
      <vt:lpstr>Dia 18</vt:lpstr>
      <vt:lpstr>Dia 19</vt:lpstr>
      <vt:lpstr>Dia 20</vt:lpstr>
      <vt:lpstr>Dia 21</vt:lpstr>
      <vt:lpstr>Dia 22</vt:lpstr>
      <vt:lpstr>Dia 23</vt:lpstr>
      <vt:lpstr>Dia 24</vt:lpstr>
      <vt:lpstr>Dia 25</vt:lpstr>
      <vt:lpstr>Dia 26</vt:lpstr>
      <vt:lpstr>Dia 27</vt:lpstr>
      <vt:lpstr>Dia 28</vt:lpstr>
      <vt:lpstr>Dia 29</vt:lpstr>
      <vt:lpstr>Dia 30</vt:lpstr>
      <vt:lpstr>Dia 31</vt:lpstr>
      <vt:lpstr>Dia 32</vt:lpstr>
      <vt:lpstr>Dia 33</vt:lpstr>
      <vt:lpstr>Dia 34</vt:lpstr>
      <vt:lpstr>Dia 35</vt:lpstr>
      <vt:lpstr>Dia 36</vt:lpstr>
      <vt:lpstr>Dia 37</vt:lpstr>
      <vt:lpstr>Dia 38</vt:lpstr>
      <vt:lpstr>Dia 39</vt:lpstr>
      <vt:lpstr>Dia 40</vt:lpstr>
      <vt:lpstr>Dia 41</vt:lpstr>
      <vt:lpstr>Dia 42</vt:lpstr>
      <vt:lpstr>Dia 43</vt:lpstr>
      <vt:lpstr>Dia 44</vt:lpstr>
      <vt:lpstr>Dia 45</vt:lpstr>
      <vt:lpstr>Dia 46</vt:lpstr>
      <vt:lpstr>Dia 47</vt:lpstr>
      <vt:lpstr>Dia 48</vt:lpstr>
      <vt:lpstr>Dia 49</vt:lpstr>
      <vt:lpstr>Dia 50</vt:lpstr>
      <vt:lpstr>Dia 51</vt:lpstr>
      <vt:lpstr>Dia 52</vt:lpstr>
      <vt:lpstr>Dia 53</vt:lpstr>
      <vt:lpstr>Dia 54</vt:lpstr>
      <vt:lpstr>Dia 55</vt:lpstr>
      <vt:lpstr>Dia 56</vt:lpstr>
      <vt:lpstr>Dia 57</vt:lpstr>
      <vt:lpstr>Dia 58</vt:lpstr>
      <vt:lpstr>Dia 59</vt:lpstr>
      <vt:lpstr>Dia 60</vt:lpstr>
      <vt:lpstr>Dia 61</vt:lpstr>
      <vt:lpstr>Dia 62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Remco van Ek</dc:creator>
  <cp:lastModifiedBy>Remco van Ek</cp:lastModifiedBy>
  <cp:revision>465</cp:revision>
  <dcterms:created xsi:type="dcterms:W3CDTF">2019-06-06T19:20:44Z</dcterms:created>
  <dcterms:modified xsi:type="dcterms:W3CDTF">2020-07-20T05:52:23Z</dcterms:modified>
</cp:coreProperties>
</file>