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40" r:id="rId3"/>
    <p:sldId id="335" r:id="rId4"/>
    <p:sldId id="336" r:id="rId5"/>
    <p:sldId id="337" r:id="rId6"/>
    <p:sldId id="344" r:id="rId7"/>
    <p:sldId id="339" r:id="rId8"/>
    <p:sldId id="341" r:id="rId9"/>
    <p:sldId id="343" r:id="rId10"/>
    <p:sldId id="342" r:id="rId11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009900"/>
    <a:srgbClr val="D2D2D2"/>
    <a:srgbClr val="DCDCDC"/>
    <a:srgbClr val="C8C8C8"/>
    <a:srgbClr val="FEFEFE"/>
    <a:srgbClr val="FFFFFE"/>
    <a:srgbClr val="B2B2B2"/>
    <a:srgbClr val="A6A6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165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34BC86-26B2-4E97-84BC-86D2BECDFB93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ECE614-CF06-4360-A034-A4F9B9C4995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290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7936C7-6A70-449E-955C-4D17B497A807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2684D4-5C03-4A46-9CBF-D8F1FEEB246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37324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quarter" idx="2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fld id="{160C8537-CD5B-4F6A-8990-14BC11FCC3F8}" type="datetime4">
              <a:rPr lang="nl-NL"/>
              <a:pPr/>
              <a:t>3 juni 2014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291F89-4BA7-4C49-BB83-D4DCEE9C4456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18E87-0CAE-4287-929D-B4842452C8B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68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72B385-FD84-40AD-B908-87ABF84FD2B9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78DCF-9440-4728-B0F5-FDF8D942C7C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58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61030A-D9DC-426C-A4D0-5E7AEAC0AFF5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C096-3EE4-4BEC-940C-289F6535919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10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BC86C5-C2DA-4EDA-978F-153C5DCCD893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D835F-19BB-40F0-A624-FCF442D9343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393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A4A45C-8E2C-4CC1-BAFB-88DD43DE8E64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EC3BE-B9AC-4CC1-B14D-FDB303D2EBD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48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801291-FFFF-4F4C-A168-DA7A6385C733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18990-E9C6-47B7-89CA-82525F27E0F2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34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2829E7-E8E5-4B14-BE56-71B664FDC8B4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DB34A-53C9-4D7D-8EBA-7309284EFFD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7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22F8CD-E568-4F97-8364-BEB69C552994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D0F2F-A621-435F-B4D2-0418B1EB607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6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9A1269-1AEE-4084-8D63-4001D443C445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E9F8B-D355-436C-A5FF-D203EE356B4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79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FB461-D481-48BC-950A-0FE646C02DF3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10FE2-BC66-4C11-B2D2-0546B1B667B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589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  <a:p>
            <a:pPr lvl="0"/>
            <a:endParaRPr 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</a:defRPr>
            </a:lvl1pPr>
          </a:lstStyle>
          <a:p>
            <a:fld id="{66F9FA89-AA74-4661-B676-D671F0EF0075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</a:defRPr>
            </a:lvl1pPr>
          </a:lstStyle>
          <a:p>
            <a:fld id="{DC5A28C5-F21B-4021-BE2C-2B9D4123791C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3" name="Picture 9" descr="D111-00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pic>
        <p:nvPicPr>
          <p:cNvPr id="1042" name="Picture 18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2B2B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0F1C1D6C-4B74-4CA6-AD23-50FFC11087F7}" type="datetime4">
              <a:rPr lang="nl-NL"/>
              <a:pPr/>
              <a:t>3 juni 2014</a:t>
            </a:fld>
            <a:endParaRPr lang="nl-NL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Effectmodule</a:t>
            </a:r>
            <a:r>
              <a:rPr lang="en-US" dirty="0" smtClean="0"/>
              <a:t> </a:t>
            </a:r>
            <a:r>
              <a:rPr lang="en-US" dirty="0" err="1" smtClean="0"/>
              <a:t>terrestrische</a:t>
            </a:r>
            <a:r>
              <a:rPr lang="en-US" dirty="0" smtClean="0"/>
              <a:t> </a:t>
            </a:r>
            <a:r>
              <a:rPr lang="en-US" dirty="0" err="1" smtClean="0"/>
              <a:t>natuur</a:t>
            </a:r>
            <a:r>
              <a:rPr lang="en-US" dirty="0"/>
              <a:t/>
            </a:r>
            <a:br>
              <a:rPr lang="en-US" dirty="0"/>
            </a:br>
            <a:r>
              <a:rPr lang="en-US" sz="2400" b="0" dirty="0" err="1" smtClean="0"/>
              <a:t>Vervolg</a:t>
            </a:r>
            <a:r>
              <a:rPr lang="en-US" sz="2400" b="0" dirty="0" smtClean="0"/>
              <a:t> / </a:t>
            </a:r>
            <a:r>
              <a:rPr lang="en-US" sz="2400" b="0" dirty="0" err="1" smtClean="0"/>
              <a:t>lonkend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perspectief</a:t>
            </a:r>
            <a:endParaRPr lang="en-US" sz="2400" b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55"/>
          <a:stretch/>
        </p:blipFill>
        <p:spPr>
          <a:xfrm>
            <a:off x="4267200" y="4572000"/>
            <a:ext cx="3249168" cy="685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4672012"/>
            <a:ext cx="1450730" cy="408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3 juni 2014</a:t>
            </a:fld>
            <a:endParaRPr lang="nl-NL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59997"/>
            <a:ext cx="7835900" cy="611187"/>
          </a:xfrm>
        </p:spPr>
        <p:txBody>
          <a:bodyPr/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Andere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punten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/>
            </a:r>
            <a:b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8288" y="1222828"/>
            <a:ext cx="801820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  </a:t>
            </a:r>
            <a:r>
              <a:rPr lang="en-US" b="1" dirty="0" err="1" smtClean="0"/>
              <a:t>Invoer</a:t>
            </a:r>
            <a:r>
              <a:rPr lang="en-US" b="1" dirty="0" smtClean="0"/>
              <a:t> </a:t>
            </a:r>
            <a:r>
              <a:rPr lang="en-US" b="1" dirty="0" err="1" smtClean="0"/>
              <a:t>verbeteren</a:t>
            </a:r>
            <a:endParaRPr lang="en-US" b="1" dirty="0" smtClean="0"/>
          </a:p>
          <a:p>
            <a:pPr marL="342900" indent="-342900">
              <a:buFont typeface="+mj-lt"/>
              <a:buAutoNum type="alphaLcPeriod"/>
            </a:pPr>
            <a:r>
              <a:rPr lang="nl-NL" dirty="0" smtClean="0"/>
              <a:t>Reprofuncties </a:t>
            </a:r>
            <a:r>
              <a:rPr lang="nl-NL" dirty="0"/>
              <a:t>voor zuurgraad inbouwen: k€ 30-100 (plus bijdrage van BTO KWR van k€ </a:t>
            </a:r>
            <a:r>
              <a:rPr lang="nl-NL" dirty="0" smtClean="0"/>
              <a:t>25)</a:t>
            </a:r>
          </a:p>
          <a:p>
            <a:pPr marL="342900" indent="-342900">
              <a:buFont typeface="+mj-lt"/>
              <a:buAutoNum type="alphaLcPeriod"/>
            </a:pPr>
            <a:r>
              <a:rPr lang="nl-NL" dirty="0" err="1" smtClean="0"/>
              <a:t>Bodemfysische</a:t>
            </a:r>
            <a:r>
              <a:rPr lang="nl-NL" dirty="0" smtClean="0"/>
              <a:t> </a:t>
            </a:r>
            <a:r>
              <a:rPr lang="nl-NL" dirty="0"/>
              <a:t>eenheden uitbreiden naar 72 stuks: k€ </a:t>
            </a:r>
            <a:r>
              <a:rPr lang="nl-NL" dirty="0" smtClean="0"/>
              <a:t>20-40</a:t>
            </a:r>
          </a:p>
          <a:p>
            <a:pPr marL="342900" indent="-342900">
              <a:buFont typeface="+mj-lt"/>
              <a:buAutoNum type="alphaLcPeriod"/>
            </a:pPr>
            <a:r>
              <a:rPr lang="nl-NL" dirty="0" smtClean="0"/>
              <a:t>Meer </a:t>
            </a:r>
            <a:r>
              <a:rPr lang="nl-NL" dirty="0"/>
              <a:t>klimaatdistricten inbouwen: k€ </a:t>
            </a:r>
            <a:r>
              <a:rPr lang="nl-NL" dirty="0" smtClean="0"/>
              <a:t>10-30</a:t>
            </a:r>
          </a:p>
          <a:p>
            <a:pPr marL="342900" indent="-342900">
              <a:buFont typeface="+mj-lt"/>
              <a:buAutoNum type="alphaLcPeriod"/>
            </a:pPr>
            <a:r>
              <a:rPr lang="nl-NL" dirty="0" smtClean="0"/>
              <a:t>Ruimtelijke </a:t>
            </a:r>
            <a:r>
              <a:rPr lang="nl-NL" dirty="0"/>
              <a:t>heterogeniteit in bodem en water binnen </a:t>
            </a:r>
            <a:r>
              <a:rPr lang="nl-NL" dirty="0" err="1"/>
              <a:t>rekencel</a:t>
            </a:r>
            <a:r>
              <a:rPr lang="nl-NL" dirty="0"/>
              <a:t> meenemen: k€ </a:t>
            </a:r>
            <a:r>
              <a:rPr lang="nl-NL" dirty="0" smtClean="0"/>
              <a:t>20-40</a:t>
            </a:r>
          </a:p>
          <a:p>
            <a:pPr marL="342900" indent="-342900">
              <a:buFont typeface="+mj-lt"/>
              <a:buAutoNum type="alphaLcPeriod"/>
            </a:pPr>
            <a:r>
              <a:rPr lang="nl-NL" dirty="0" smtClean="0"/>
              <a:t>Mogelijkheid </a:t>
            </a:r>
            <a:r>
              <a:rPr lang="nl-NL" dirty="0"/>
              <a:t>inbouwen het model te initialiseren aan de hand van de huidige vegetatie </a:t>
            </a:r>
            <a:r>
              <a:rPr lang="nl-NL" dirty="0" smtClean="0"/>
              <a:t>: </a:t>
            </a:r>
            <a:r>
              <a:rPr lang="nl-NL" dirty="0"/>
              <a:t>k€ 25-50 </a:t>
            </a:r>
            <a:r>
              <a:rPr lang="nl-NL" i="1" dirty="0" smtClean="0"/>
              <a:t>(FLORBASE </a:t>
            </a:r>
            <a:r>
              <a:rPr lang="nl-NL" i="1" dirty="0"/>
              <a:t>en vegetatiekaarten is </a:t>
            </a:r>
            <a:r>
              <a:rPr lang="nl-NL" i="1" dirty="0" smtClean="0"/>
              <a:t>relatief </a:t>
            </a:r>
            <a:r>
              <a:rPr lang="nl-NL" i="1" dirty="0"/>
              <a:t>simpel, RS vraagt meer werk (k€ 15-30)).</a:t>
            </a:r>
            <a:endParaRPr lang="en-GB" i="1" dirty="0"/>
          </a:p>
          <a:p>
            <a:pPr marL="1257300" lvl="2" indent="-342900">
              <a:buFont typeface="+mj-lt"/>
              <a:buAutoNum type="alphaLcPeriod"/>
            </a:pPr>
            <a:endParaRPr lang="nl-NL" dirty="0">
              <a:ea typeface="SimSun"/>
              <a:cs typeface="Times New Roman"/>
            </a:endParaRPr>
          </a:p>
          <a:p>
            <a:r>
              <a:rPr lang="nl-NL" b="1" dirty="0" smtClean="0">
                <a:ea typeface="SimSun"/>
                <a:cs typeface="Times New Roman"/>
              </a:rPr>
              <a:t>4. Saliniteit</a:t>
            </a:r>
          </a:p>
          <a:p>
            <a:pPr marL="342900" lvl="0" indent="-342900">
              <a:buFont typeface="+mj-lt"/>
              <a:buAutoNum type="alphaLcPeriod"/>
            </a:pPr>
            <a:r>
              <a:rPr lang="nl-NL" dirty="0" smtClean="0"/>
              <a:t>Saliniteit inbouwen in model (..)</a:t>
            </a:r>
          </a:p>
          <a:p>
            <a:pPr marL="342900" lvl="0" indent="-342900">
              <a:buFont typeface="+mj-lt"/>
              <a:buAutoNum type="alphaLcPeriod"/>
            </a:pPr>
            <a:r>
              <a:rPr lang="nl-NL" dirty="0" smtClean="0"/>
              <a:t>Bestand </a:t>
            </a:r>
            <a:r>
              <a:rPr lang="nl-NL" dirty="0"/>
              <a:t>met veldgegevens voor ijking en validatie maken: k€ </a:t>
            </a:r>
            <a:r>
              <a:rPr lang="nl-NL" dirty="0" smtClean="0"/>
              <a:t>50-100</a:t>
            </a:r>
          </a:p>
          <a:p>
            <a:pPr marL="342900" lvl="0" indent="-342900">
              <a:buFont typeface="+mj-lt"/>
              <a:buAutoNum type="alphaLcPeriod"/>
            </a:pPr>
            <a:r>
              <a:rPr lang="nl-NL" dirty="0" smtClean="0"/>
              <a:t>Verbetering </a:t>
            </a:r>
            <a:r>
              <a:rPr lang="nl-NL" dirty="0"/>
              <a:t>gekoppelde modellering zuurgraad en nutriënten: k€ 150-300</a:t>
            </a:r>
            <a:endParaRPr lang="nl-NL" dirty="0" smtClean="0">
              <a:ea typeface="SimSun"/>
              <a:cs typeface="Times New Roman"/>
            </a:endParaRPr>
          </a:p>
          <a:p>
            <a:pPr marL="800100" lvl="1" indent="-342900">
              <a:buFont typeface="+mj-lt"/>
              <a:buAutoNum type="alphaLcPeriod"/>
            </a:pPr>
            <a:endParaRPr lang="nl-NL" dirty="0" smtClean="0">
              <a:ea typeface="SimSun"/>
              <a:cs typeface="Times New Roman"/>
            </a:endParaRPr>
          </a:p>
          <a:p>
            <a:pPr marL="800100" lvl="1" indent="-342900">
              <a:buFont typeface="+mj-lt"/>
              <a:buAutoNum type="alphaLcPeriod"/>
            </a:pPr>
            <a:endParaRPr lang="nl-NL" dirty="0">
              <a:ea typeface="SimSun"/>
              <a:cs typeface="Times New Roman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3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3 juni 2014</a:t>
            </a:fld>
            <a:endParaRPr lang="nl-NL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59997"/>
            <a:ext cx="7835900" cy="611187"/>
          </a:xfrm>
        </p:spPr>
        <p:txBody>
          <a:bodyPr/>
          <a:lstStyle/>
          <a:p>
            <a:r>
              <a:rPr lang="nl-NL" sz="2400" dirty="0" smtClean="0">
                <a:solidFill>
                  <a:schemeClr val="bg1"/>
                </a:solidFill>
              </a:rPr>
              <a:t>Belang </a:t>
            </a:r>
            <a:r>
              <a:rPr lang="nl-NL" sz="2400" dirty="0">
                <a:solidFill>
                  <a:schemeClr val="bg1"/>
                </a:solidFill>
              </a:rPr>
              <a:t>van modelbenadering versus expert </a:t>
            </a:r>
            <a:r>
              <a:rPr lang="nl-NL" sz="2400" dirty="0" smtClean="0">
                <a:solidFill>
                  <a:schemeClr val="bg1"/>
                </a:solidFill>
              </a:rPr>
              <a:t>oordeel</a:t>
            </a:r>
            <a: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/>
            </a:r>
            <a:b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822062"/>
              </p:ext>
            </p:extLst>
          </p:nvPr>
        </p:nvGraphicFramePr>
        <p:xfrm>
          <a:off x="722671" y="1089387"/>
          <a:ext cx="7787148" cy="5094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93574"/>
                <a:gridCol w="3893574"/>
              </a:tblGrid>
              <a:tr h="50945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solidFill>
                            <a:schemeClr val="tx1"/>
                          </a:solidFill>
                          <a:effectLst/>
                        </a:rPr>
                        <a:t>Voordeel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</a:rPr>
                        <a:t>Kennis expliciet en reproduceerbaar 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nl-NL" sz="1800" b="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wetenschappelijke vereiste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2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</a:rPr>
                        <a:t>Eenduidig 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nl-NL" sz="1800" b="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eerlijke onderlinge vergelijking mogelijk van gebieden en ecosystemen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2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</a:rPr>
                        <a:t>Geautomatiseerde methodiek 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nl-NL" sz="1800" b="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scenario’s/maatregelen kunnen snel worden geëvalueerd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2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</a:rPr>
                        <a:t>Correct verbinden van beschikbare gedetailleerde ruimtelijke informatie 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nl-NL" sz="1800" b="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gebruik GIS bestanden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2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</a:rPr>
                        <a:t>Kennisopbouw 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nl-NL" sz="1800" b="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kapstok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 </a:t>
                      </a: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</a:rPr>
                        <a:t>en vastlegging 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nl-NL" sz="1800" b="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digitalisering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2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solidFill>
                            <a:schemeClr val="tx1"/>
                          </a:solidFill>
                          <a:effectLst/>
                        </a:rPr>
                        <a:t>Nadeel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</a:rPr>
                        <a:t>Vergt grotere investering </a:t>
                      </a:r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(zeker op korte termijn)</a:t>
                      </a:r>
                      <a:endParaRPr lang="en-GB" sz="2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Minder </a:t>
                      </a: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</a:rPr>
                        <a:t>flexibel </a:t>
                      </a:r>
                      <a:endParaRPr lang="en-GB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Complexer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17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3 juni 2014</a:t>
            </a:fld>
            <a:endParaRPr lang="nl-NL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59997"/>
            <a:ext cx="7835900" cy="611187"/>
          </a:xfrm>
        </p:spPr>
        <p:txBody>
          <a:bodyPr/>
          <a:lstStyle/>
          <a:p>
            <a:r>
              <a:rPr lang="nl-NL" sz="2400" dirty="0" smtClean="0">
                <a:solidFill>
                  <a:schemeClr val="bg1"/>
                </a:solidFill>
              </a:rPr>
              <a:t>Belang </a:t>
            </a:r>
            <a:r>
              <a:rPr lang="nl-NL" sz="2400" dirty="0">
                <a:solidFill>
                  <a:schemeClr val="bg1"/>
                </a:solidFill>
              </a:rPr>
              <a:t>van samenvoegen van de modellen</a:t>
            </a:r>
            <a:r>
              <a:rPr lang="en-GB" sz="2400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/>
            </a:r>
            <a:br>
              <a:rPr lang="en-GB" sz="2400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</a:br>
            <a: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/>
            </a:r>
            <a:b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746517"/>
              </p:ext>
            </p:extLst>
          </p:nvPr>
        </p:nvGraphicFramePr>
        <p:xfrm>
          <a:off x="722671" y="1089387"/>
          <a:ext cx="7787148" cy="5094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93574"/>
                <a:gridCol w="3893574"/>
              </a:tblGrid>
              <a:tr h="50945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Voordeel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Bundelen van kennis en expertise</a:t>
                      </a:r>
                      <a:endParaRPr lang="en-GB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Kortere communicatielijnen tussen experts </a:t>
                      </a:r>
                      <a:r>
                        <a:rPr lang="nl-NL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nl-NL" sz="18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minder misverstanden, onnodige strijd</a:t>
                      </a:r>
                      <a:r>
                        <a:rPr lang="nl-NL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20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Bundelen van onderzoeksmiddelen </a:t>
                      </a:r>
                      <a:r>
                        <a:rPr lang="nl-NL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nl-NL" sz="18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data, menskracht, budget</a:t>
                      </a:r>
                      <a:r>
                        <a:rPr lang="nl-NL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20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Voorkomen van dubbel werk via complementair werken </a:t>
                      </a:r>
                      <a:r>
                        <a:rPr lang="nl-NL" sz="1800" b="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(efficiëntie winst)</a:t>
                      </a:r>
                      <a:endParaRPr lang="en-GB" sz="1800" b="0" i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Nadeel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Minder onderlinge concurrentie </a:t>
                      </a:r>
                      <a:r>
                        <a:rPr lang="nl-NL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nl-NL" sz="18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verlies aanjaageffect </a:t>
                      </a:r>
                      <a:r>
                        <a:rPr lang="nl-NL" sz="1800" b="0" i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binnen NL</a:t>
                      </a:r>
                      <a:r>
                        <a:rPr lang="nl-NL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20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Consensus is niet noodzakelijkerwijs juist </a:t>
                      </a:r>
                      <a:r>
                        <a:rPr lang="nl-NL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nl-NL" sz="18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noodzaak voor validatieprocedures</a:t>
                      </a:r>
                      <a:r>
                        <a:rPr lang="nl-NL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20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10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3 juni 2014</a:t>
            </a:fld>
            <a:endParaRPr lang="nl-NL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59997"/>
            <a:ext cx="7835900" cy="611187"/>
          </a:xfrm>
        </p:spPr>
        <p:txBody>
          <a:bodyPr/>
          <a:lstStyle/>
          <a:p>
            <a:r>
              <a:rPr lang="nl-NL" sz="2400" dirty="0" smtClean="0">
                <a:solidFill>
                  <a:schemeClr val="bg1"/>
                </a:solidFill>
              </a:rPr>
              <a:t>Belang </a:t>
            </a:r>
            <a:r>
              <a:rPr lang="nl-NL" sz="2400" dirty="0">
                <a:solidFill>
                  <a:schemeClr val="bg1"/>
                </a:solidFill>
              </a:rPr>
              <a:t>verbetering hydrologische modellen</a:t>
            </a:r>
            <a:r>
              <a:rPr lang="en-GB" sz="2400" dirty="0">
                <a:solidFill>
                  <a:srgbClr val="FFFF00"/>
                </a:solidFill>
                <a:latin typeface="Calibri"/>
                <a:ea typeface="SimSun"/>
                <a:cs typeface="Times New Roman"/>
              </a:rPr>
              <a:t/>
            </a:r>
            <a:br>
              <a:rPr lang="en-GB" sz="2400" dirty="0">
                <a:solidFill>
                  <a:srgbClr val="FFFF00"/>
                </a:solidFill>
                <a:latin typeface="Calibri"/>
                <a:ea typeface="SimSun"/>
                <a:cs typeface="Times New Roman"/>
              </a:rPr>
            </a:br>
            <a: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/>
            </a:r>
            <a:b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996092"/>
              </p:ext>
            </p:extLst>
          </p:nvPr>
        </p:nvGraphicFramePr>
        <p:xfrm>
          <a:off x="722671" y="1089387"/>
          <a:ext cx="7787148" cy="5094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87148"/>
              </a:tblGrid>
              <a:tr h="50945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effectLst/>
                        </a:rPr>
                        <a:t>Parallel spoor is</a:t>
                      </a:r>
                      <a:r>
                        <a:rPr lang="en-US" sz="1800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nadrukkelijk</a:t>
                      </a:r>
                      <a:r>
                        <a:rPr lang="en-US" sz="1800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gewenst</a:t>
                      </a:r>
                      <a:r>
                        <a:rPr lang="en-US" sz="1800" baseline="0" dirty="0" smtClean="0">
                          <a:solidFill>
                            <a:srgbClr val="C00000"/>
                          </a:solidFill>
                          <a:effectLst/>
                        </a:rPr>
                        <a:t>!</a:t>
                      </a:r>
                      <a:endParaRPr lang="en-US" sz="1800" b="0" i="1" baseline="0" dirty="0" smtClean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Hydrologen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moeten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weten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wat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ecologen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willen</a:t>
                      </a:r>
                      <a:endParaRPr lang="en-US" sz="1800" b="0" i="1" baseline="0" dirty="0" smtClean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Ecologen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moeten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weten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wat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er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hydrologisch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wel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en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niet</a:t>
                      </a:r>
                      <a:r>
                        <a:rPr lang="en-US" sz="1800" b="0" i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1800" b="0" i="1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kan</a:t>
                      </a:r>
                      <a:endParaRPr lang="en-US" sz="1800" b="0" i="1" dirty="0" smtClean="0"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u="sng" dirty="0" smtClean="0">
                          <a:solidFill>
                            <a:schemeClr val="tx1"/>
                          </a:solidFill>
                          <a:effectLst/>
                        </a:rPr>
                        <a:t>NHI – </a:t>
                      </a:r>
                      <a:r>
                        <a:rPr lang="en-US" sz="1800" b="1" u="sng" dirty="0" err="1" smtClean="0">
                          <a:solidFill>
                            <a:schemeClr val="tx1"/>
                          </a:solidFill>
                          <a:effectLst/>
                        </a:rPr>
                        <a:t>Landelijk</a:t>
                      </a:r>
                      <a:r>
                        <a:rPr lang="en-US" sz="1800" b="1" u="sng" dirty="0" smtClean="0">
                          <a:solidFill>
                            <a:schemeClr val="tx1"/>
                          </a:solidFill>
                          <a:effectLst/>
                        </a:rPr>
                        <a:t> model (250 m)</a:t>
                      </a:r>
                      <a:endParaRPr lang="en-GB" sz="1800" b="1" u="sng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GXG’s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</a:rPr>
                        <a:t>natuurgebieden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</a:rPr>
                        <a:t>te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</a:rPr>
                        <a:t>droog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  <a:r>
                        <a:rPr lang="en-US" sz="1800" b="0" i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validatie</a:t>
                      </a:r>
                      <a:endParaRPr lang="en-US" sz="18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250 m grid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</a:rPr>
                        <a:t>grof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voor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kansrijkdomberekening</a:t>
                      </a:r>
                      <a:r>
                        <a:rPr lang="en-US" sz="18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: </a:t>
                      </a:r>
                      <a:r>
                        <a:rPr lang="en-US" sz="1800" b="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flexible mesh</a:t>
                      </a:r>
                      <a:r>
                        <a:rPr lang="en-US" sz="18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Ecohydrologisch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relevante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processen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ontbreken</a:t>
                      </a:r>
                      <a:endParaRPr lang="en-US" sz="1800" b="0" baseline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Regenwaterlenzen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saliniteit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kwel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nl-NL" sz="18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b="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SimSun"/>
                        <a:cs typeface="Times New Roman"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1800" b="1" u="sng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Regionale</a:t>
                      </a:r>
                      <a:r>
                        <a:rPr lang="nl-NL" sz="1800" b="1" u="sng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modellen (25 m)</a:t>
                      </a:r>
                      <a:endParaRPr lang="nl-NL" sz="1800" b="1" u="sng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Naar verwachting ook tekortkomingen </a:t>
                      </a:r>
                      <a:r>
                        <a:rPr lang="nl-NL" sz="18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GXG’s</a:t>
                      </a:r>
                      <a:endParaRPr lang="nl-NL" sz="18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Soms modules verouderd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Relevante </a:t>
                      </a:r>
                      <a:r>
                        <a:rPr lang="nl-NL" sz="18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ecohydrologische</a:t>
                      </a: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processen ontbreken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Regenwaterlenzen</a:t>
                      </a:r>
                    </a:p>
                    <a:p>
                      <a:pPr marL="800100" lvl="1" indent="-342900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Beekdaloverstromingen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948" y="2059956"/>
            <a:ext cx="1741767" cy="1790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290" y="4226225"/>
            <a:ext cx="1726883" cy="178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own Arrow 1"/>
          <p:cNvSpPr/>
          <p:nvPr/>
        </p:nvSpPr>
        <p:spPr>
          <a:xfrm>
            <a:off x="8069369" y="3846750"/>
            <a:ext cx="346229" cy="363984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17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3 juni 2014</a:t>
            </a:fld>
            <a:endParaRPr lang="nl-NL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59997"/>
            <a:ext cx="7835900" cy="611187"/>
          </a:xfrm>
        </p:spPr>
        <p:txBody>
          <a:bodyPr/>
          <a:lstStyle/>
          <a:p>
            <a:r>
              <a:rPr lang="nl-NL" sz="2400" dirty="0" smtClean="0">
                <a:solidFill>
                  <a:schemeClr val="bg1"/>
                </a:solidFill>
              </a:rPr>
              <a:t>We gaan voor …</a:t>
            </a:r>
            <a: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/>
            </a:r>
            <a:b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</a:br>
            <a:r>
              <a:rPr lang="en-GB" sz="2400" b="0" i="1" dirty="0" err="1" smtClean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>lonkend</a:t>
            </a:r>
            <a:r>
              <a:rPr lang="en-GB" sz="2400" b="0" i="1" dirty="0" smtClean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> </a:t>
            </a:r>
            <a:r>
              <a:rPr lang="en-GB" sz="2400" b="0" i="1" dirty="0" err="1" smtClean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>perspectief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2767" y="1240575"/>
            <a:ext cx="825051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b="1" dirty="0" smtClean="0"/>
              <a:t>breed </a:t>
            </a:r>
            <a:r>
              <a:rPr lang="en-US" b="1" dirty="0" err="1" smtClean="0"/>
              <a:t>inzetbaar</a:t>
            </a:r>
            <a:r>
              <a:rPr lang="en-US" b="1" dirty="0" smtClean="0"/>
              <a:t> tool </a:t>
            </a:r>
            <a:r>
              <a:rPr lang="en-US" dirty="0" smtClean="0"/>
              <a:t>(</a:t>
            </a:r>
            <a:r>
              <a:rPr lang="en-US" dirty="0" err="1" smtClean="0"/>
              <a:t>terr</a:t>
            </a:r>
            <a:r>
              <a:rPr lang="en-US" dirty="0" smtClean="0"/>
              <a:t>, </a:t>
            </a:r>
            <a:r>
              <a:rPr lang="en-US" dirty="0" err="1" smtClean="0"/>
              <a:t>natuur</a:t>
            </a:r>
            <a:r>
              <a:rPr lang="en-US" dirty="0" smtClean="0"/>
              <a:t>)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effectbepaling</a:t>
            </a:r>
            <a:r>
              <a:rPr lang="en-US" dirty="0" smtClean="0"/>
              <a:t> van: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/>
              <a:t>Klimaatscenario’s</a:t>
            </a:r>
            <a:r>
              <a:rPr lang="en-US" dirty="0" smtClean="0"/>
              <a:t>,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/>
              <a:t>waterhuishoudkundige</a:t>
            </a:r>
            <a:r>
              <a:rPr lang="en-US" dirty="0" smtClean="0"/>
              <a:t> </a:t>
            </a:r>
            <a:r>
              <a:rPr lang="en-US" dirty="0" err="1" smtClean="0"/>
              <a:t>maatregelen</a:t>
            </a:r>
            <a:r>
              <a:rPr lang="en-US" dirty="0" smtClean="0"/>
              <a:t>,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/>
              <a:t>beheersmaatregelen</a:t>
            </a:r>
            <a:r>
              <a:rPr lang="en-US" dirty="0" smtClean="0"/>
              <a:t>,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/>
              <a:t>atmosferische</a:t>
            </a:r>
            <a:r>
              <a:rPr lang="en-US" dirty="0" smtClean="0"/>
              <a:t> </a:t>
            </a:r>
            <a:r>
              <a:rPr lang="en-US" dirty="0" err="1" smtClean="0"/>
              <a:t>depositie</a:t>
            </a:r>
            <a:r>
              <a:rPr lang="en-US" dirty="0" smtClean="0"/>
              <a:t> (PAS)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Basis is </a:t>
            </a:r>
            <a:r>
              <a:rPr lang="en-US" b="1" dirty="0" err="1" smtClean="0"/>
              <a:t>procesmodellen</a:t>
            </a:r>
            <a:r>
              <a:rPr lang="en-US" dirty="0" smtClean="0"/>
              <a:t>, </a:t>
            </a:r>
            <a:r>
              <a:rPr lang="en-US" dirty="0" err="1" smtClean="0"/>
              <a:t>waardoor</a:t>
            </a:r>
            <a:r>
              <a:rPr lang="en-US" dirty="0" smtClean="0"/>
              <a:t> </a:t>
            </a:r>
            <a:r>
              <a:rPr lang="en-US" b="1" dirty="0" err="1" smtClean="0"/>
              <a:t>nieuwe</a:t>
            </a:r>
            <a:r>
              <a:rPr lang="en-US" b="1" dirty="0" smtClean="0"/>
              <a:t> </a:t>
            </a:r>
            <a:r>
              <a:rPr lang="en-US" b="1" dirty="0" err="1" smtClean="0"/>
              <a:t>inzichten</a:t>
            </a:r>
            <a:r>
              <a:rPr lang="en-US" b="1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</a:t>
            </a:r>
            <a:r>
              <a:rPr lang="en-US" dirty="0" err="1" smtClean="0"/>
              <a:t>ingebouwd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Kennis</a:t>
            </a:r>
            <a:r>
              <a:rPr lang="en-US" dirty="0" smtClean="0"/>
              <a:t> in </a:t>
            </a:r>
            <a:r>
              <a:rPr lang="en-US" dirty="0" err="1" smtClean="0"/>
              <a:t>procesmodellen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omgezet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reprofuncties</a:t>
            </a:r>
            <a:r>
              <a:rPr lang="en-US" dirty="0" smtClean="0"/>
              <a:t>, </a:t>
            </a:r>
            <a:r>
              <a:rPr lang="en-US" dirty="0" err="1" smtClean="0"/>
              <a:t>waardoor</a:t>
            </a:r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b="1" dirty="0" err="1" smtClean="0"/>
              <a:t>snel</a:t>
            </a:r>
            <a:r>
              <a:rPr lang="en-US" dirty="0" smtClean="0"/>
              <a:t> en </a:t>
            </a:r>
            <a:r>
              <a:rPr lang="en-US" b="1" dirty="0" err="1" smtClean="0"/>
              <a:t>praktisch</a:t>
            </a:r>
            <a:r>
              <a:rPr lang="en-US" b="1" dirty="0" smtClean="0"/>
              <a:t> </a:t>
            </a:r>
            <a:r>
              <a:rPr lang="en-US" b="1" dirty="0" err="1" smtClean="0"/>
              <a:t>toepasbaar</a:t>
            </a:r>
            <a:r>
              <a:rPr lang="en-US" b="1" dirty="0" smtClean="0"/>
              <a:t> </a:t>
            </a:r>
            <a:r>
              <a:rPr lang="en-US" dirty="0" smtClean="0"/>
              <a:t>tool </a:t>
            </a:r>
            <a:r>
              <a:rPr lang="en-US" dirty="0" err="1" smtClean="0"/>
              <a:t>ontstaat</a:t>
            </a:r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b="1" dirty="0" err="1" smtClean="0"/>
              <a:t>grote</a:t>
            </a:r>
            <a:r>
              <a:rPr lang="en-US" b="1" dirty="0" smtClean="0"/>
              <a:t> </a:t>
            </a:r>
            <a:r>
              <a:rPr lang="en-US" b="1" dirty="0" err="1" smtClean="0"/>
              <a:t>gebieden</a:t>
            </a:r>
            <a:r>
              <a:rPr lang="en-US" b="1" dirty="0" smtClean="0"/>
              <a:t> </a:t>
            </a:r>
            <a:r>
              <a:rPr lang="en-US" dirty="0" smtClean="0"/>
              <a:t>met </a:t>
            </a:r>
            <a:r>
              <a:rPr lang="en-US" b="1" dirty="0" err="1" smtClean="0"/>
              <a:t>hoge</a:t>
            </a:r>
            <a:r>
              <a:rPr lang="en-US" b="1" dirty="0" smtClean="0"/>
              <a:t> </a:t>
            </a:r>
            <a:r>
              <a:rPr lang="en-US" b="1" dirty="0" err="1" smtClean="0"/>
              <a:t>resolutie</a:t>
            </a:r>
            <a:r>
              <a:rPr lang="en-US" b="1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doorrekenen</a:t>
            </a:r>
            <a:r>
              <a:rPr lang="en-US" dirty="0" smtClean="0"/>
              <a:t> (</a:t>
            </a:r>
            <a:r>
              <a:rPr lang="en-US" b="1" dirty="0" smtClean="0">
                <a:solidFill>
                  <a:srgbClr val="00B050"/>
                </a:solidFill>
              </a:rPr>
              <a:t>demo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err="1" smtClean="0"/>
              <a:t>Flexibel</a:t>
            </a:r>
            <a:r>
              <a:rPr lang="en-US" b="1" dirty="0" smtClean="0"/>
              <a:t> qua </a:t>
            </a:r>
            <a:r>
              <a:rPr lang="en-US" b="1" dirty="0" err="1" smtClean="0"/>
              <a:t>te</a:t>
            </a:r>
            <a:r>
              <a:rPr lang="en-US" b="1" dirty="0" smtClean="0"/>
              <a:t> </a:t>
            </a:r>
            <a:r>
              <a:rPr lang="en-US" b="1" dirty="0" err="1" smtClean="0"/>
              <a:t>hanteren</a:t>
            </a:r>
            <a:r>
              <a:rPr lang="en-US" b="1" dirty="0" smtClean="0"/>
              <a:t> </a:t>
            </a:r>
            <a:r>
              <a:rPr lang="en-US" b="1" dirty="0" err="1" smtClean="0"/>
              <a:t>vegetatie</a:t>
            </a:r>
            <a:r>
              <a:rPr lang="en-US" b="1" dirty="0" smtClean="0"/>
              <a:t> </a:t>
            </a:r>
            <a:r>
              <a:rPr lang="en-US" b="1" dirty="0" err="1" smtClean="0"/>
              <a:t>eenheden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bijvoorbeeld</a:t>
            </a:r>
            <a:r>
              <a:rPr lang="en-US" dirty="0" smtClean="0"/>
              <a:t> SNL </a:t>
            </a:r>
            <a:r>
              <a:rPr lang="en-US" dirty="0" err="1" smtClean="0"/>
              <a:t>beheertypen</a:t>
            </a:r>
            <a:r>
              <a:rPr lang="en-US" dirty="0" smtClean="0"/>
              <a:t> of </a:t>
            </a:r>
            <a:r>
              <a:rPr lang="en-US" dirty="0" err="1" smtClean="0"/>
              <a:t>habitattypen</a:t>
            </a:r>
            <a:r>
              <a:rPr lang="en-US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Voorzien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b="1" dirty="0" err="1" smtClean="0"/>
              <a:t>gebruikersvriendelijke</a:t>
            </a:r>
            <a:r>
              <a:rPr lang="en-US" b="1" dirty="0" smtClean="0"/>
              <a:t> </a:t>
            </a:r>
            <a:r>
              <a:rPr lang="en-US" b="1" dirty="0" err="1" smtClean="0"/>
              <a:t>schil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6717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3 juni 2014</a:t>
            </a:fld>
            <a:endParaRPr lang="nl-NL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59997"/>
            <a:ext cx="7835900" cy="611187"/>
          </a:xfrm>
        </p:spPr>
        <p:txBody>
          <a:bodyPr/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Voorstel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voor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samenwerking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15052" y="2338965"/>
            <a:ext cx="4509857" cy="2077375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388049" y="2664683"/>
            <a:ext cx="12339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PROBE-2 </a:t>
            </a:r>
            <a:r>
              <a:rPr lang="en-US" dirty="0" smtClean="0"/>
              <a:t>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9439" y="2541870"/>
            <a:ext cx="119602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Repro-</a:t>
            </a:r>
          </a:p>
          <a:p>
            <a:r>
              <a:rPr lang="en-US" sz="1600" dirty="0" err="1" smtClean="0"/>
              <a:t>functies</a:t>
            </a:r>
            <a:endParaRPr lang="en-U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968317" y="3235608"/>
            <a:ext cx="12880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F </a:t>
            </a:r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</a:rPr>
              <a:t>Vochttoestand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N </a:t>
            </a:r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</a:rPr>
              <a:t>Voedselrijkdom</a:t>
            </a:r>
            <a:endParaRPr lang="en-US" sz="1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R </a:t>
            </a:r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</a:rPr>
              <a:t>Zuurgraad</a:t>
            </a:r>
            <a:endParaRPr lang="en-US" sz="1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S </a:t>
            </a:r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</a:rPr>
              <a:t>Saliniteit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946" y="2504112"/>
            <a:ext cx="132772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VSD+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80688" y="2426458"/>
            <a:ext cx="1464319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Visualisatie</a:t>
            </a:r>
            <a:r>
              <a:rPr lang="en-US" sz="1400" dirty="0" smtClean="0"/>
              <a:t> &amp; </a:t>
            </a:r>
            <a:r>
              <a:rPr lang="en-US" sz="1400" dirty="0" err="1" smtClean="0"/>
              <a:t>nabewerkings</a:t>
            </a:r>
            <a:endParaRPr lang="en-US" sz="1400" dirty="0" smtClean="0"/>
          </a:p>
          <a:p>
            <a:r>
              <a:rPr lang="en-US" sz="1400" dirty="0" smtClean="0"/>
              <a:t>module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602426" y="2922842"/>
            <a:ext cx="132772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SUMO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603900" y="3322752"/>
            <a:ext cx="132772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CENTURY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89104" y="2101668"/>
            <a:ext cx="132772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SWAP</a:t>
            </a: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500343" y="1477832"/>
            <a:ext cx="25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 err="1" smtClean="0">
                <a:solidFill>
                  <a:srgbClr val="C00000"/>
                </a:solidFill>
              </a:rPr>
              <a:t>bodem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r>
              <a:rPr lang="en-US" dirty="0" err="1" smtClean="0">
                <a:solidFill>
                  <a:srgbClr val="C00000"/>
                </a:solidFill>
              </a:rPr>
              <a:t>procesmodellen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06871" y="5299252"/>
            <a:ext cx="1322760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(NHI)</a:t>
            </a:r>
          </a:p>
          <a:p>
            <a:r>
              <a:rPr lang="en-US" sz="1600" dirty="0" err="1" smtClean="0"/>
              <a:t>MetaSWAP</a:t>
            </a:r>
            <a:endParaRPr lang="en-US" sz="1600" dirty="0" smtClean="0"/>
          </a:p>
          <a:p>
            <a:r>
              <a:rPr lang="en-US" sz="1600" dirty="0" smtClean="0"/>
              <a:t>MODFLOW</a:t>
            </a:r>
            <a:endParaRPr lang="en-GB" sz="16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352603" y="4682836"/>
            <a:ext cx="2670" cy="2620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ight Brace 17"/>
          <p:cNvSpPr/>
          <p:nvPr/>
        </p:nvSpPr>
        <p:spPr>
          <a:xfrm>
            <a:off x="3080572" y="2001613"/>
            <a:ext cx="284085" cy="2533441"/>
          </a:xfrm>
          <a:prstGeom prst="rightBrace">
            <a:avLst>
              <a:gd name="adj1" fmla="val 8333"/>
              <a:gd name="adj2" fmla="val 34688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435658" y="2871626"/>
            <a:ext cx="47051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91465" y="4908635"/>
            <a:ext cx="3001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(Geo)</a:t>
            </a:r>
            <a:r>
              <a:rPr lang="en-GB" dirty="0" err="1" smtClean="0">
                <a:solidFill>
                  <a:srgbClr val="C00000"/>
                </a:solidFill>
              </a:rPr>
              <a:t>hydrologische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err="1" smtClean="0">
                <a:solidFill>
                  <a:srgbClr val="C00000"/>
                </a:solidFill>
              </a:rPr>
              <a:t>modellen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53665" y="1970085"/>
            <a:ext cx="3228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solidFill>
                  <a:srgbClr val="C00000"/>
                </a:solidFill>
              </a:rPr>
              <a:t>Vegetatie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err="1" smtClean="0">
                <a:solidFill>
                  <a:srgbClr val="C00000"/>
                </a:solidFill>
              </a:rPr>
              <a:t>respons</a:t>
            </a:r>
            <a:r>
              <a:rPr lang="en-GB" dirty="0" smtClean="0">
                <a:solidFill>
                  <a:srgbClr val="C00000"/>
                </a:solidFill>
              </a:rPr>
              <a:t> module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63917" y="3245961"/>
            <a:ext cx="1381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</a:rPr>
              <a:t>Beleidsindicatoren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</a:rPr>
              <a:t>Kaarten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</a:rPr>
              <a:t>Grafieken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</a:rPr>
              <a:t>Tabellen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01735" y="5537516"/>
            <a:ext cx="213064" cy="17755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239904" y="5544867"/>
            <a:ext cx="213064" cy="1775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912328" y="2581621"/>
            <a:ext cx="213064" cy="177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6392019" y="2692321"/>
            <a:ext cx="213064" cy="177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864185" y="2958966"/>
            <a:ext cx="213064" cy="17755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8102354" y="2948561"/>
            <a:ext cx="213064" cy="1775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7513467" y="5395844"/>
            <a:ext cx="213064" cy="177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7514938" y="5619273"/>
            <a:ext cx="213064" cy="17755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7507531" y="5851582"/>
            <a:ext cx="213064" cy="1775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7688054" y="5339613"/>
            <a:ext cx="7924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KWR</a:t>
            </a:r>
          </a:p>
          <a:p>
            <a:r>
              <a:rPr lang="en-US" sz="1400" dirty="0" err="1" smtClean="0"/>
              <a:t>Alterra</a:t>
            </a:r>
            <a:endParaRPr lang="en-US" sz="1400" dirty="0" smtClean="0"/>
          </a:p>
          <a:p>
            <a:r>
              <a:rPr lang="en-US" sz="1400" dirty="0" err="1" smtClean="0"/>
              <a:t>Deltares</a:t>
            </a:r>
            <a:endParaRPr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7377342" y="5277475"/>
            <a:ext cx="1313895" cy="8611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578974" y="2131207"/>
            <a:ext cx="6169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F S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62698" y="2541060"/>
            <a:ext cx="6169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N R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580453" y="2967188"/>
            <a:ext cx="6169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N R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95866" y="3356730"/>
            <a:ext cx="6169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N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40492" y="4957872"/>
            <a:ext cx="2153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Zwaartepunt</a:t>
            </a:r>
            <a:r>
              <a:rPr lang="en-US" sz="1400" dirty="0" smtClean="0"/>
              <a:t> per </a:t>
            </a:r>
            <a:r>
              <a:rPr lang="en-US" sz="1400" dirty="0" err="1" smtClean="0"/>
              <a:t>instituut</a:t>
            </a:r>
            <a:endParaRPr lang="en-GB" sz="1400" dirty="0"/>
          </a:p>
        </p:txBody>
      </p:sp>
      <p:sp>
        <p:nvSpPr>
          <p:cNvPr id="39" name="Down Arrow 38"/>
          <p:cNvSpPr/>
          <p:nvPr/>
        </p:nvSpPr>
        <p:spPr>
          <a:xfrm rot="12728576">
            <a:off x="5433134" y="3857048"/>
            <a:ext cx="639192" cy="1038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4572005" y="4886856"/>
            <a:ext cx="1439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Beschikbaar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voor</a:t>
            </a:r>
            <a:endParaRPr lang="en-US" sz="1400" i="1" dirty="0" smtClean="0"/>
          </a:p>
          <a:p>
            <a:r>
              <a:rPr lang="en-US" sz="1400" i="1" dirty="0" err="1" smtClean="0"/>
              <a:t>waterbeheerders</a:t>
            </a:r>
            <a:endParaRPr lang="en-GB" sz="1400" i="1" dirty="0"/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6666270" y="2844257"/>
            <a:ext cx="160247" cy="169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5211095" y="2863922"/>
            <a:ext cx="160247" cy="169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09716" y="2094276"/>
            <a:ext cx="1388522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65000"/>
                  </a:schemeClr>
                </a:solidFill>
              </a:rPr>
              <a:t>Water</a:t>
            </a:r>
          </a:p>
          <a:p>
            <a:pPr marL="285750" indent="-285750">
              <a:buFontTx/>
              <a:buChar char="-"/>
            </a:pPr>
            <a:r>
              <a:rPr lang="en-US" sz="1400" i="1" dirty="0" err="1" smtClean="0">
                <a:solidFill>
                  <a:schemeClr val="bg1">
                    <a:lumMod val="65000"/>
                  </a:schemeClr>
                </a:solidFill>
              </a:rPr>
              <a:t>Toestand</a:t>
            </a:r>
            <a:endParaRPr lang="en-US" sz="14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i="1" dirty="0" err="1" smtClean="0">
                <a:solidFill>
                  <a:schemeClr val="bg1">
                    <a:lumMod val="65000"/>
                  </a:schemeClr>
                </a:solidFill>
              </a:rPr>
              <a:t>Fluxen</a:t>
            </a:r>
            <a:endParaRPr lang="en-US" sz="14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14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400" i="1" dirty="0" err="1" smtClean="0">
                <a:solidFill>
                  <a:schemeClr val="bg1">
                    <a:lumMod val="65000"/>
                  </a:schemeClr>
                </a:solidFill>
              </a:rPr>
              <a:t>Accumulatie</a:t>
            </a:r>
            <a:endParaRPr lang="en-US" sz="14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14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400" i="1" dirty="0" err="1" smtClean="0">
                <a:solidFill>
                  <a:schemeClr val="bg1">
                    <a:lumMod val="65000"/>
                  </a:schemeClr>
                </a:solidFill>
              </a:rPr>
              <a:t>Mineralisatie</a:t>
            </a:r>
            <a:endParaRPr lang="en-US" sz="14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14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400" i="1" dirty="0" smtClean="0">
                <a:solidFill>
                  <a:schemeClr val="bg1">
                    <a:lumMod val="65000"/>
                  </a:schemeClr>
                </a:solidFill>
              </a:rPr>
              <a:t>Redox-</a:t>
            </a:r>
            <a:r>
              <a:rPr lang="en-US" sz="1400" i="1" dirty="0" err="1" smtClean="0">
                <a:solidFill>
                  <a:schemeClr val="bg1">
                    <a:lumMod val="65000"/>
                  </a:schemeClr>
                </a:solidFill>
              </a:rPr>
              <a:t>reacties</a:t>
            </a:r>
            <a:endParaRPr lang="en-US" sz="14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14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400" i="1" dirty="0" err="1" smtClean="0">
                <a:solidFill>
                  <a:schemeClr val="bg1">
                    <a:lumMod val="65000"/>
                  </a:schemeClr>
                </a:solidFill>
              </a:rPr>
              <a:t>Zouttransport</a:t>
            </a:r>
            <a:endParaRPr lang="en-GB" sz="14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24466" y="1946786"/>
            <a:ext cx="2684206" cy="2597505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1095142" y="2009536"/>
            <a:ext cx="213064" cy="17755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1348059" y="2002139"/>
            <a:ext cx="213064" cy="1775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848534" y="2004063"/>
            <a:ext cx="213064" cy="177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7621480" y="2955960"/>
            <a:ext cx="213064" cy="1775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1608524" y="3733760"/>
            <a:ext cx="132772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OCHESTRA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700490" y="3767738"/>
            <a:ext cx="6169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R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613148" y="4126296"/>
            <a:ext cx="132772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TRANSOL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705114" y="4160274"/>
            <a:ext cx="6169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S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96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3 juni 2014</a:t>
            </a:fld>
            <a:endParaRPr lang="nl-NL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59997"/>
            <a:ext cx="7835900" cy="611187"/>
          </a:xfrm>
        </p:spPr>
        <p:txBody>
          <a:bodyPr/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Beheersvragen</a:t>
            </a:r>
            <a:r>
              <a:rPr lang="en-US" sz="2400" dirty="0">
                <a:solidFill>
                  <a:schemeClr val="bg1"/>
                </a:solidFill>
              </a:rPr>
              <a:t>: </a:t>
            </a:r>
            <a:r>
              <a:rPr lang="en-US" sz="2400" dirty="0" err="1">
                <a:solidFill>
                  <a:schemeClr val="bg1"/>
                </a:solidFill>
              </a:rPr>
              <a:t>waternood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voorstel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/>
            </a:r>
            <a:b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356422"/>
              </p:ext>
            </p:extLst>
          </p:nvPr>
        </p:nvGraphicFramePr>
        <p:xfrm>
          <a:off x="550416" y="1216241"/>
          <a:ext cx="7767960" cy="4585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06174"/>
                <a:gridCol w="1305017"/>
                <a:gridCol w="1615736"/>
                <a:gridCol w="941033"/>
              </a:tblGrid>
              <a:tr h="435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chemeClr val="tx1"/>
                          </a:solidFill>
                          <a:effectLst/>
                        </a:rPr>
                        <a:t>Vragen 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solidFill>
                            <a:schemeClr val="tx1"/>
                          </a:solidFill>
                          <a:effectLst/>
                        </a:rPr>
                        <a:t>WATERNOOD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Gezamenlijk (nieuw) Instrumentatrium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Water/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Natuur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34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1. Welk </a:t>
                      </a:r>
                      <a:r>
                        <a:rPr lang="nl-NL" sz="1400" b="0" dirty="0">
                          <a:solidFill>
                            <a:schemeClr val="tx1"/>
                          </a:solidFill>
                          <a:effectLst/>
                        </a:rPr>
                        <a:t>effect mag ik </a:t>
                      </a: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verwachten </a:t>
                      </a:r>
                      <a:r>
                        <a:rPr lang="nl-NL" sz="1400" b="0" dirty="0">
                          <a:solidFill>
                            <a:schemeClr val="tx1"/>
                          </a:solidFill>
                          <a:effectLst/>
                        </a:rPr>
                        <a:t>van maatregel x op </a:t>
                      </a:r>
                      <a:r>
                        <a:rPr lang="nl-NL" sz="1400" b="0" dirty="0" err="1">
                          <a:solidFill>
                            <a:schemeClr val="tx1"/>
                          </a:solidFill>
                          <a:effectLst/>
                        </a:rPr>
                        <a:t>doeltype</a:t>
                      </a:r>
                      <a:r>
                        <a:rPr lang="nl-NL" sz="14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y?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Ja</a:t>
                      </a:r>
                      <a:endParaRPr lang="en-GB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  <a:latin typeface="+mn-lt"/>
                        </a:rPr>
                        <a:t>Ja, te verbeteren</a:t>
                      </a:r>
                      <a:endParaRPr lang="en-GB" sz="16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W</a:t>
                      </a:r>
                      <a:endParaRPr lang="en-GB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4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2. Kan </a:t>
                      </a:r>
                      <a:r>
                        <a:rPr lang="nl-NL" sz="1400" b="0" dirty="0">
                          <a:solidFill>
                            <a:schemeClr val="tx1"/>
                          </a:solidFill>
                          <a:effectLst/>
                        </a:rPr>
                        <a:t>mijn natuurdoel onder het W+ scenario worden </a:t>
                      </a: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gehaald?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FF0000"/>
                          </a:solidFill>
                          <a:effectLst/>
                        </a:rPr>
                        <a:t>Nee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  <a:latin typeface="+mn-lt"/>
                        </a:rPr>
                        <a:t>Ja, te verbeteren</a:t>
                      </a:r>
                      <a:endParaRPr lang="en-GB" sz="16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W/N</a:t>
                      </a:r>
                      <a:endParaRPr lang="en-GB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2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3. Wat </a:t>
                      </a:r>
                      <a:r>
                        <a:rPr lang="nl-NL" sz="1400" b="0" dirty="0">
                          <a:solidFill>
                            <a:schemeClr val="tx1"/>
                          </a:solidFill>
                          <a:effectLst/>
                        </a:rPr>
                        <a:t>voor natuur mag ik verwachten bij een ander </a:t>
                      </a: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overstromingsregiem?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Ja, zwak</a:t>
                      </a:r>
                      <a:endParaRPr lang="en-GB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  <a:latin typeface="+mn-lt"/>
                        </a:rPr>
                        <a:t>Nog niet</a:t>
                      </a:r>
                      <a:endParaRPr lang="en-GB" sz="16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W</a:t>
                      </a:r>
                      <a:endParaRPr lang="en-GB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4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4. Wat </a:t>
                      </a:r>
                      <a:r>
                        <a:rPr lang="nl-NL" sz="1400" b="0" dirty="0">
                          <a:solidFill>
                            <a:schemeClr val="tx1"/>
                          </a:solidFill>
                          <a:effectLst/>
                        </a:rPr>
                        <a:t>voor type natuur kan ik verwachten (is het meest waarschijnlijk) op een bepaalde plek voor een bepaald scenario 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FF0000"/>
                          </a:solidFill>
                          <a:effectLst/>
                        </a:rPr>
                        <a:t>Nee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  <a:latin typeface="+mn-lt"/>
                        </a:rPr>
                        <a:t>Ja, te verbeteren</a:t>
                      </a:r>
                      <a:endParaRPr lang="en-GB" sz="16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W/N</a:t>
                      </a:r>
                      <a:endParaRPr lang="en-GB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58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5. Wat </a:t>
                      </a:r>
                      <a:r>
                        <a:rPr lang="nl-NL" sz="1400" b="0" dirty="0">
                          <a:solidFill>
                            <a:schemeClr val="tx1"/>
                          </a:solidFill>
                          <a:effectLst/>
                        </a:rPr>
                        <a:t>betekent </a:t>
                      </a: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klimaatverandering </a:t>
                      </a:r>
                      <a:r>
                        <a:rPr lang="nl-NL" sz="1400" b="0" dirty="0">
                          <a:solidFill>
                            <a:schemeClr val="tx1"/>
                          </a:solidFill>
                          <a:effectLst/>
                        </a:rPr>
                        <a:t>voor grondwater </a:t>
                      </a:r>
                      <a:r>
                        <a:rPr lang="nl-NL" sz="1400" b="0" u="sng" dirty="0">
                          <a:solidFill>
                            <a:schemeClr val="tx1"/>
                          </a:solidFill>
                          <a:effectLst/>
                        </a:rPr>
                        <a:t>onafhankelijke</a:t>
                      </a:r>
                      <a:r>
                        <a:rPr lang="nl-NL" sz="1400" b="0" dirty="0">
                          <a:solidFill>
                            <a:schemeClr val="tx1"/>
                          </a:solidFill>
                          <a:effectLst/>
                        </a:rPr>
                        <a:t> natuurdoelen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FF0000"/>
                          </a:solidFill>
                          <a:effectLst/>
                        </a:rPr>
                        <a:t>Nee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  <a:latin typeface="+mn-lt"/>
                        </a:rPr>
                        <a:t>Ja, te verbeteren</a:t>
                      </a:r>
                      <a:endParaRPr lang="en-GB" sz="16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N</a:t>
                      </a:r>
                      <a:endParaRPr lang="en-GB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25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6. Wat </a:t>
                      </a:r>
                      <a:r>
                        <a:rPr lang="nl-NL" sz="1400" b="0" dirty="0">
                          <a:solidFill>
                            <a:schemeClr val="tx1"/>
                          </a:solidFill>
                          <a:effectLst/>
                        </a:rPr>
                        <a:t>zijn effecten van atmosferische depositie op natuurdoelen en beheer op vegetatie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FF0000"/>
                          </a:solidFill>
                          <a:effectLst/>
                        </a:rPr>
                        <a:t>Nee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  <a:latin typeface="+mn-lt"/>
                        </a:rPr>
                        <a:t>Ja, te verbeteren</a:t>
                      </a:r>
                      <a:endParaRPr lang="en-GB" sz="16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N</a:t>
                      </a:r>
                      <a:endParaRPr lang="en-GB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17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3 juni 2014</a:t>
            </a:fld>
            <a:endParaRPr lang="nl-NL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59997"/>
            <a:ext cx="7835900" cy="611187"/>
          </a:xfrm>
        </p:spPr>
        <p:txBody>
          <a:bodyPr/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Wezenlijke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punten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/>
            </a:r>
            <a:b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8288" y="1222828"/>
            <a:ext cx="801820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err="1" smtClean="0"/>
              <a:t>Hydrologische</a:t>
            </a:r>
            <a:r>
              <a:rPr lang="en-US" b="1" dirty="0" smtClean="0"/>
              <a:t> </a:t>
            </a:r>
            <a:r>
              <a:rPr lang="en-US" b="1" dirty="0" err="1" smtClean="0"/>
              <a:t>randvoorwaarden</a:t>
            </a:r>
            <a:r>
              <a:rPr lang="en-US" b="1" dirty="0" smtClean="0"/>
              <a:t> </a:t>
            </a:r>
            <a:r>
              <a:rPr lang="en-US" b="1" dirty="0" err="1" smtClean="0"/>
              <a:t>verbeteren</a:t>
            </a:r>
            <a:r>
              <a:rPr lang="en-US" b="1" dirty="0" smtClean="0"/>
              <a:t> </a:t>
            </a:r>
            <a:r>
              <a:rPr lang="en-US" b="1" dirty="0" err="1" smtClean="0"/>
              <a:t>voor</a:t>
            </a:r>
            <a:r>
              <a:rPr lang="en-US" b="1" dirty="0" smtClean="0"/>
              <a:t> </a:t>
            </a:r>
            <a:r>
              <a:rPr lang="en-US" b="1" dirty="0" err="1" smtClean="0"/>
              <a:t>natuurgebieden</a:t>
            </a:r>
            <a:endParaRPr lang="en-US" b="1" dirty="0" smtClean="0"/>
          </a:p>
          <a:p>
            <a:pPr marL="800100" lvl="1" indent="-342900">
              <a:buFont typeface="+mj-lt"/>
              <a:buAutoNum type="alphaLcPeriod"/>
            </a:pPr>
            <a:r>
              <a:rPr lang="nl-NL" dirty="0" smtClean="0">
                <a:ea typeface="SimSun"/>
                <a:cs typeface="Times New Roman"/>
              </a:rPr>
              <a:t>Regionale modellen - check validiteit </a:t>
            </a:r>
            <a:r>
              <a:rPr lang="nl-NL" dirty="0" err="1" smtClean="0">
                <a:ea typeface="SimSun"/>
                <a:cs typeface="Times New Roman"/>
              </a:rPr>
              <a:t>GXG’s</a:t>
            </a:r>
            <a:r>
              <a:rPr lang="nl-NL" dirty="0" smtClean="0">
                <a:ea typeface="SimSun"/>
                <a:cs typeface="Times New Roman"/>
              </a:rPr>
              <a:t>: </a:t>
            </a:r>
            <a:r>
              <a:rPr lang="nl-NL" i="1" dirty="0" smtClean="0">
                <a:ea typeface="SimSun"/>
                <a:cs typeface="Times New Roman"/>
              </a:rPr>
              <a:t>grootste </a:t>
            </a:r>
            <a:r>
              <a:rPr lang="nl-NL" i="1" dirty="0">
                <a:ea typeface="SimSun"/>
                <a:cs typeface="Times New Roman"/>
              </a:rPr>
              <a:t>verbetering via </a:t>
            </a:r>
            <a:r>
              <a:rPr lang="nl-NL" i="1" dirty="0" smtClean="0">
                <a:ea typeface="SimSun"/>
                <a:cs typeface="Times New Roman"/>
              </a:rPr>
              <a:t>maaiveld + drainage diepte </a:t>
            </a:r>
            <a:endParaRPr lang="nl-NL" i="1" dirty="0">
              <a:ea typeface="SimSun"/>
              <a:cs typeface="Times New Roman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nl-NL" dirty="0">
                <a:ea typeface="SimSun"/>
                <a:cs typeface="Times New Roman"/>
              </a:rPr>
              <a:t>Regenwaterlenzenmodule implementeren</a:t>
            </a:r>
          </a:p>
          <a:p>
            <a:pPr marL="800100" lvl="1" indent="-342900">
              <a:buFont typeface="+mj-lt"/>
              <a:buAutoNum type="alphaLcPeriod"/>
            </a:pPr>
            <a:r>
              <a:rPr lang="nl-NL" dirty="0" smtClean="0">
                <a:ea typeface="SimSun"/>
                <a:cs typeface="Times New Roman"/>
              </a:rPr>
              <a:t>Implementeer koppeling </a:t>
            </a:r>
            <a:r>
              <a:rPr lang="nl-NL" dirty="0" err="1" smtClean="0">
                <a:ea typeface="SimSun"/>
                <a:cs typeface="Times New Roman"/>
              </a:rPr>
              <a:t>MetaSWAP</a:t>
            </a:r>
            <a:r>
              <a:rPr lang="nl-NL" dirty="0" smtClean="0">
                <a:ea typeface="SimSun"/>
                <a:cs typeface="Times New Roman"/>
              </a:rPr>
              <a:t>-MODFLOW (</a:t>
            </a:r>
            <a:r>
              <a:rPr lang="nl-NL" i="1" dirty="0" err="1" smtClean="0">
                <a:ea typeface="SimSun"/>
                <a:cs typeface="Times New Roman"/>
              </a:rPr>
              <a:t>gezamelijke</a:t>
            </a:r>
            <a:r>
              <a:rPr lang="nl-NL" i="1" dirty="0" smtClean="0">
                <a:ea typeface="SimSun"/>
                <a:cs typeface="Times New Roman"/>
              </a:rPr>
              <a:t> </a:t>
            </a:r>
            <a:r>
              <a:rPr lang="nl-NL" i="1" dirty="0">
                <a:ea typeface="SimSun"/>
                <a:cs typeface="Times New Roman"/>
              </a:rPr>
              <a:t>NHI-</a:t>
            </a:r>
            <a:r>
              <a:rPr lang="nl-NL" i="1" dirty="0" err="1">
                <a:ea typeface="SimSun"/>
                <a:cs typeface="Times New Roman"/>
              </a:rPr>
              <a:t>toolbox</a:t>
            </a:r>
            <a:r>
              <a:rPr lang="nl-NL" i="1" dirty="0" smtClean="0">
                <a:ea typeface="SimSun"/>
                <a:cs typeface="Times New Roman"/>
              </a:rPr>
              <a:t>?</a:t>
            </a:r>
            <a:r>
              <a:rPr lang="nl-NL" dirty="0" smtClean="0">
                <a:ea typeface="SimSun"/>
                <a:cs typeface="Times New Roman"/>
              </a:rPr>
              <a:t>)</a:t>
            </a:r>
          </a:p>
          <a:p>
            <a:pPr marL="800100" lvl="1" indent="-342900">
              <a:buFont typeface="+mj-lt"/>
              <a:buAutoNum type="alphaLcPeriod"/>
            </a:pPr>
            <a:r>
              <a:rPr lang="nl-NL" u="sng" dirty="0" smtClean="0">
                <a:ea typeface="SimSun"/>
                <a:cs typeface="Times New Roman"/>
              </a:rPr>
              <a:t>Later</a:t>
            </a:r>
            <a:r>
              <a:rPr lang="nl-NL" dirty="0">
                <a:ea typeface="SimSun"/>
                <a:cs typeface="Times New Roman"/>
              </a:rPr>
              <a:t>: </a:t>
            </a:r>
            <a:r>
              <a:rPr lang="nl-NL" dirty="0" smtClean="0">
                <a:ea typeface="SimSun"/>
                <a:cs typeface="Times New Roman"/>
              </a:rPr>
              <a:t>Verbeter interactie met oppervlaktewater</a:t>
            </a:r>
            <a:endParaRPr lang="nl-NL" dirty="0">
              <a:ea typeface="SimSun"/>
              <a:cs typeface="Times New Roman"/>
            </a:endParaRPr>
          </a:p>
          <a:p>
            <a:pPr marL="1257300" lvl="2" indent="-342900">
              <a:buFont typeface="+mj-lt"/>
              <a:buAutoNum type="alphaLcPeriod"/>
            </a:pPr>
            <a:r>
              <a:rPr lang="nl-NL" dirty="0">
                <a:ea typeface="SimSun"/>
                <a:cs typeface="Times New Roman"/>
              </a:rPr>
              <a:t>Oppervlaktewaterbeschikbaarheid</a:t>
            </a:r>
          </a:p>
          <a:p>
            <a:pPr marL="1257300" lvl="2" indent="-342900">
              <a:buFont typeface="+mj-lt"/>
              <a:buAutoNum type="alphaLcPeriod"/>
            </a:pPr>
            <a:r>
              <a:rPr lang="nl-NL" dirty="0">
                <a:ea typeface="SimSun"/>
                <a:cs typeface="Times New Roman"/>
              </a:rPr>
              <a:t>Overstromingen in </a:t>
            </a:r>
            <a:r>
              <a:rPr lang="nl-NL" dirty="0" smtClean="0">
                <a:ea typeface="SimSun"/>
                <a:cs typeface="Times New Roman"/>
              </a:rPr>
              <a:t>beekdalen</a:t>
            </a:r>
          </a:p>
          <a:p>
            <a:pPr marL="1257300" lvl="2" indent="-342900">
              <a:buFont typeface="+mj-lt"/>
              <a:buAutoNum type="alphaLcPeriod"/>
            </a:pPr>
            <a:endParaRPr lang="nl-NL" dirty="0">
              <a:ea typeface="SimSun"/>
              <a:cs typeface="Times New Roman"/>
            </a:endParaRPr>
          </a:p>
          <a:p>
            <a:pPr marL="342900" indent="-342900">
              <a:buFont typeface="+mj-lt"/>
              <a:buAutoNum type="arabicPeriod"/>
            </a:pPr>
            <a:r>
              <a:rPr lang="nl-NL" b="1" dirty="0" smtClean="0">
                <a:ea typeface="SimSun"/>
                <a:cs typeface="Times New Roman"/>
              </a:rPr>
              <a:t>Verbetering </a:t>
            </a:r>
            <a:r>
              <a:rPr lang="nl-NL" b="1" dirty="0" err="1" smtClean="0">
                <a:ea typeface="SimSun"/>
                <a:cs typeface="Times New Roman"/>
              </a:rPr>
              <a:t>voedselrijkdommodule</a:t>
            </a:r>
            <a:endParaRPr lang="nl-NL" b="1" dirty="0" smtClean="0">
              <a:ea typeface="SimSun"/>
              <a:cs typeface="Times New Roman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nl-NL" dirty="0" smtClean="0">
                <a:ea typeface="SimSun"/>
                <a:cs typeface="Times New Roman"/>
              </a:rPr>
              <a:t>Beschouwing relaties in procesmodellen: focus op zowel N als P</a:t>
            </a:r>
          </a:p>
          <a:p>
            <a:pPr marL="800100" lvl="1" indent="-342900">
              <a:buFont typeface="+mj-lt"/>
              <a:buAutoNum type="alphaLcPeriod"/>
            </a:pPr>
            <a:r>
              <a:rPr lang="nl-NL" dirty="0" smtClean="0">
                <a:ea typeface="SimSun"/>
                <a:cs typeface="Times New Roman"/>
              </a:rPr>
              <a:t>Procesrelaties en </a:t>
            </a:r>
            <a:r>
              <a:rPr lang="nl-NL" dirty="0" err="1" smtClean="0">
                <a:ea typeface="SimSun"/>
                <a:cs typeface="Times New Roman"/>
              </a:rPr>
              <a:t>parametrisering</a:t>
            </a:r>
            <a:r>
              <a:rPr lang="nl-NL" dirty="0" smtClean="0">
                <a:ea typeface="SimSun"/>
                <a:cs typeface="Times New Roman"/>
              </a:rPr>
              <a:t> aanpassen: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nl-NL" dirty="0" smtClean="0">
                <a:ea typeface="SimSun"/>
                <a:cs typeface="Times New Roman"/>
              </a:rPr>
              <a:t>Bestaande data operationaliseren, opschonen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nl-NL" dirty="0" smtClean="0">
                <a:ea typeface="SimSun"/>
                <a:cs typeface="Times New Roman"/>
              </a:rPr>
              <a:t>Nieuwe data toevoegen </a:t>
            </a:r>
          </a:p>
          <a:p>
            <a:pPr marL="800100" lvl="1" indent="-342900">
              <a:buFont typeface="+mj-lt"/>
              <a:buAutoNum type="alphaLcPeriod"/>
            </a:pPr>
            <a:r>
              <a:rPr lang="nl-NL" dirty="0" smtClean="0">
                <a:ea typeface="SimSun"/>
                <a:cs typeface="Times New Roman"/>
              </a:rPr>
              <a:t>Gekoppelde modellering zuurgraad, voedselrijkdom en kwel</a:t>
            </a:r>
          </a:p>
          <a:p>
            <a:pPr marL="800100" lvl="1" indent="-342900">
              <a:buFont typeface="+mj-lt"/>
              <a:buAutoNum type="alphaLcPeriod"/>
            </a:pPr>
            <a:endParaRPr lang="nl-NL" dirty="0" smtClean="0">
              <a:ea typeface="SimSun"/>
              <a:cs typeface="Times New Roman"/>
            </a:endParaRPr>
          </a:p>
          <a:p>
            <a:pPr marL="800100" lvl="1" indent="-342900">
              <a:buFont typeface="+mj-lt"/>
              <a:buAutoNum type="alphaLcPeriod"/>
            </a:pPr>
            <a:endParaRPr lang="nl-NL" dirty="0">
              <a:ea typeface="SimSun"/>
              <a:cs typeface="Times New Roman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95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3 juni 2014</a:t>
            </a:fld>
            <a:endParaRPr lang="nl-NL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59997"/>
            <a:ext cx="7835900" cy="611187"/>
          </a:xfrm>
        </p:spPr>
        <p:txBody>
          <a:bodyPr/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Wezenlijke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punten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  <a:t/>
            </a:r>
            <a:br>
              <a:rPr lang="en-GB" dirty="0">
                <a:solidFill>
                  <a:schemeClr val="bg1"/>
                </a:solidFill>
                <a:latin typeface="Calibri"/>
                <a:ea typeface="SimSun"/>
                <a:cs typeface="Times New Roman"/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8288" y="1222828"/>
            <a:ext cx="801820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err="1" smtClean="0"/>
              <a:t>Hydrologische</a:t>
            </a:r>
            <a:r>
              <a:rPr lang="en-US" b="1" dirty="0" smtClean="0"/>
              <a:t> </a:t>
            </a:r>
            <a:r>
              <a:rPr lang="en-US" b="1" dirty="0" err="1" smtClean="0"/>
              <a:t>randvoorwaarden</a:t>
            </a:r>
            <a:r>
              <a:rPr lang="en-US" b="1" dirty="0" smtClean="0"/>
              <a:t> </a:t>
            </a:r>
            <a:r>
              <a:rPr lang="en-US" b="1" dirty="0" err="1" smtClean="0"/>
              <a:t>verbeteren</a:t>
            </a:r>
            <a:r>
              <a:rPr lang="en-US" b="1" dirty="0" smtClean="0"/>
              <a:t> </a:t>
            </a:r>
            <a:r>
              <a:rPr lang="en-US" b="1" dirty="0" err="1" smtClean="0"/>
              <a:t>voor</a:t>
            </a:r>
            <a:r>
              <a:rPr lang="en-US" b="1" dirty="0" smtClean="0"/>
              <a:t> </a:t>
            </a:r>
            <a:r>
              <a:rPr lang="en-US" b="1" dirty="0" err="1" smtClean="0"/>
              <a:t>natuurgebieden</a:t>
            </a:r>
            <a:endParaRPr lang="en-US" b="1" dirty="0" smtClean="0"/>
          </a:p>
          <a:p>
            <a:pPr marL="800100" lvl="1" indent="-342900">
              <a:buFont typeface="+mj-lt"/>
              <a:buAutoNum type="alphaLcPeriod"/>
            </a:pPr>
            <a:r>
              <a:rPr lang="nl-NL" dirty="0" smtClean="0">
                <a:ea typeface="SimSun"/>
                <a:cs typeface="Times New Roman"/>
              </a:rPr>
              <a:t>Regionale modellen - check validiteit </a:t>
            </a:r>
            <a:r>
              <a:rPr lang="nl-NL" dirty="0" err="1" smtClean="0">
                <a:ea typeface="SimSun"/>
                <a:cs typeface="Times New Roman"/>
              </a:rPr>
              <a:t>GXG’s</a:t>
            </a:r>
            <a:r>
              <a:rPr lang="nl-NL" dirty="0" smtClean="0">
                <a:ea typeface="SimSun"/>
                <a:cs typeface="Times New Roman"/>
              </a:rPr>
              <a:t>: </a:t>
            </a:r>
            <a:r>
              <a:rPr lang="nl-NL" i="1" dirty="0" smtClean="0">
                <a:ea typeface="SimSun"/>
                <a:cs typeface="Times New Roman"/>
              </a:rPr>
              <a:t>grootste </a:t>
            </a:r>
            <a:r>
              <a:rPr lang="nl-NL" i="1" dirty="0">
                <a:ea typeface="SimSun"/>
                <a:cs typeface="Times New Roman"/>
              </a:rPr>
              <a:t>verbetering via </a:t>
            </a:r>
            <a:r>
              <a:rPr lang="nl-NL" i="1" dirty="0" smtClean="0">
                <a:ea typeface="SimSun"/>
                <a:cs typeface="Times New Roman"/>
              </a:rPr>
              <a:t>maaiveld + drainage diepte </a:t>
            </a:r>
            <a:endParaRPr lang="nl-NL" i="1" dirty="0">
              <a:ea typeface="SimSun"/>
              <a:cs typeface="Times New Roman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nl-NL" dirty="0">
                <a:ea typeface="SimSun"/>
                <a:cs typeface="Times New Roman"/>
              </a:rPr>
              <a:t>Regenwaterlenzenmodule </a:t>
            </a:r>
            <a:r>
              <a:rPr lang="nl-NL" dirty="0" smtClean="0">
                <a:ea typeface="SimSun"/>
                <a:cs typeface="Times New Roman"/>
              </a:rPr>
              <a:t>implementeren </a:t>
            </a:r>
            <a:endParaRPr lang="nl-NL" dirty="0">
              <a:ea typeface="SimSun"/>
              <a:cs typeface="Times New Roman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nl-NL" dirty="0" smtClean="0">
                <a:ea typeface="SimSun"/>
                <a:cs typeface="Times New Roman"/>
              </a:rPr>
              <a:t>Implementeer koppeling </a:t>
            </a:r>
            <a:r>
              <a:rPr lang="nl-NL" dirty="0" err="1" smtClean="0">
                <a:ea typeface="SimSun"/>
                <a:cs typeface="Times New Roman"/>
              </a:rPr>
              <a:t>MetaSWAP</a:t>
            </a:r>
            <a:r>
              <a:rPr lang="nl-NL" dirty="0" smtClean="0">
                <a:ea typeface="SimSun"/>
                <a:cs typeface="Times New Roman"/>
              </a:rPr>
              <a:t>-MODFLOW (</a:t>
            </a:r>
            <a:r>
              <a:rPr lang="nl-NL" i="1" dirty="0" err="1" smtClean="0">
                <a:ea typeface="SimSun"/>
                <a:cs typeface="Times New Roman"/>
              </a:rPr>
              <a:t>gezamelijke</a:t>
            </a:r>
            <a:r>
              <a:rPr lang="nl-NL" i="1" dirty="0" smtClean="0">
                <a:ea typeface="SimSun"/>
                <a:cs typeface="Times New Roman"/>
              </a:rPr>
              <a:t> </a:t>
            </a:r>
            <a:r>
              <a:rPr lang="nl-NL" i="1" dirty="0">
                <a:ea typeface="SimSun"/>
                <a:cs typeface="Times New Roman"/>
              </a:rPr>
              <a:t>NHI-</a:t>
            </a:r>
            <a:r>
              <a:rPr lang="nl-NL" i="1" dirty="0" err="1">
                <a:ea typeface="SimSun"/>
                <a:cs typeface="Times New Roman"/>
              </a:rPr>
              <a:t>toolbox</a:t>
            </a:r>
            <a:r>
              <a:rPr lang="nl-NL" i="1" dirty="0" smtClean="0">
                <a:ea typeface="SimSun"/>
                <a:cs typeface="Times New Roman"/>
              </a:rPr>
              <a:t>?</a:t>
            </a:r>
            <a:r>
              <a:rPr lang="nl-NL" dirty="0" smtClean="0">
                <a:ea typeface="SimSun"/>
                <a:cs typeface="Times New Roman"/>
              </a:rPr>
              <a:t>)</a:t>
            </a:r>
          </a:p>
          <a:p>
            <a:pPr marL="800100" lvl="1" indent="-342900">
              <a:buFont typeface="+mj-lt"/>
              <a:buAutoNum type="alphaLcPeriod"/>
            </a:pPr>
            <a:r>
              <a:rPr lang="nl-NL" u="sng" dirty="0" smtClean="0">
                <a:ea typeface="SimSun"/>
                <a:cs typeface="Times New Roman"/>
              </a:rPr>
              <a:t>Later</a:t>
            </a:r>
            <a:r>
              <a:rPr lang="nl-NL" dirty="0">
                <a:ea typeface="SimSun"/>
                <a:cs typeface="Times New Roman"/>
              </a:rPr>
              <a:t>: </a:t>
            </a:r>
            <a:r>
              <a:rPr lang="nl-NL" dirty="0" smtClean="0">
                <a:ea typeface="SimSun"/>
                <a:cs typeface="Times New Roman"/>
              </a:rPr>
              <a:t>Verbeter interactie met oppervlaktewater</a:t>
            </a:r>
            <a:endParaRPr lang="nl-NL" dirty="0">
              <a:ea typeface="SimSun"/>
              <a:cs typeface="Times New Roman"/>
            </a:endParaRPr>
          </a:p>
          <a:p>
            <a:pPr marL="1257300" lvl="2" indent="-342900">
              <a:buFont typeface="+mj-lt"/>
              <a:buAutoNum type="alphaLcPeriod"/>
            </a:pPr>
            <a:r>
              <a:rPr lang="nl-NL" dirty="0">
                <a:ea typeface="SimSun"/>
                <a:cs typeface="Times New Roman"/>
              </a:rPr>
              <a:t>Oppervlaktewaterbeschikbaarheid</a:t>
            </a:r>
          </a:p>
          <a:p>
            <a:pPr marL="1257300" lvl="2" indent="-342900">
              <a:buFont typeface="+mj-lt"/>
              <a:buAutoNum type="alphaLcPeriod"/>
            </a:pPr>
            <a:r>
              <a:rPr lang="nl-NL" dirty="0">
                <a:ea typeface="SimSun"/>
                <a:cs typeface="Times New Roman"/>
              </a:rPr>
              <a:t>Overstromingen in </a:t>
            </a:r>
            <a:r>
              <a:rPr lang="nl-NL" dirty="0" smtClean="0">
                <a:ea typeface="SimSun"/>
                <a:cs typeface="Times New Roman"/>
              </a:rPr>
              <a:t>beekdalen</a:t>
            </a:r>
          </a:p>
          <a:p>
            <a:pPr marL="1257300" lvl="2" indent="-342900">
              <a:buFont typeface="+mj-lt"/>
              <a:buAutoNum type="alphaLcPeriod"/>
            </a:pPr>
            <a:endParaRPr lang="nl-NL" dirty="0">
              <a:ea typeface="SimSun"/>
              <a:cs typeface="Times New Roman"/>
            </a:endParaRPr>
          </a:p>
          <a:p>
            <a:pPr marL="342900" indent="-342900">
              <a:buFont typeface="+mj-lt"/>
              <a:buAutoNum type="arabicPeriod"/>
            </a:pPr>
            <a:r>
              <a:rPr lang="nl-NL" b="1" dirty="0" smtClean="0">
                <a:ea typeface="SimSun"/>
                <a:cs typeface="Times New Roman"/>
              </a:rPr>
              <a:t>Verbetering </a:t>
            </a:r>
            <a:r>
              <a:rPr lang="nl-NL" b="1" dirty="0" err="1" smtClean="0">
                <a:ea typeface="SimSun"/>
                <a:cs typeface="Times New Roman"/>
              </a:rPr>
              <a:t>voedselrijkdommodule</a:t>
            </a:r>
            <a:endParaRPr lang="nl-NL" b="1" dirty="0" smtClean="0">
              <a:ea typeface="SimSun"/>
              <a:cs typeface="Times New Roman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nl-NL" dirty="0" smtClean="0">
                <a:ea typeface="SimSun"/>
                <a:cs typeface="Times New Roman"/>
              </a:rPr>
              <a:t>Beschouwing relaties in procesmodellen: focus op zowel N als P</a:t>
            </a:r>
          </a:p>
          <a:p>
            <a:pPr marL="800100" lvl="1" indent="-342900">
              <a:buFont typeface="+mj-lt"/>
              <a:buAutoNum type="alphaLcPeriod"/>
            </a:pPr>
            <a:r>
              <a:rPr lang="nl-NL" dirty="0" smtClean="0">
                <a:ea typeface="SimSun"/>
                <a:cs typeface="Times New Roman"/>
              </a:rPr>
              <a:t>Procesrelaties en </a:t>
            </a:r>
            <a:r>
              <a:rPr lang="nl-NL" dirty="0" err="1" smtClean="0">
                <a:ea typeface="SimSun"/>
                <a:cs typeface="Times New Roman"/>
              </a:rPr>
              <a:t>parametrisering</a:t>
            </a:r>
            <a:r>
              <a:rPr lang="nl-NL" dirty="0" smtClean="0">
                <a:ea typeface="SimSun"/>
                <a:cs typeface="Times New Roman"/>
              </a:rPr>
              <a:t> aanpassen: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nl-NL" dirty="0" smtClean="0">
                <a:ea typeface="SimSun"/>
                <a:cs typeface="Times New Roman"/>
              </a:rPr>
              <a:t>Bestaande data operationaliseren, opschonen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nl-NL" dirty="0" smtClean="0">
                <a:ea typeface="SimSun"/>
                <a:cs typeface="Times New Roman"/>
              </a:rPr>
              <a:t>Nieuwe data toevoegen </a:t>
            </a:r>
          </a:p>
          <a:p>
            <a:pPr marL="800100" lvl="1" indent="-342900">
              <a:buFont typeface="+mj-lt"/>
              <a:buAutoNum type="alphaLcPeriod"/>
            </a:pPr>
            <a:r>
              <a:rPr lang="nl-NL" dirty="0" smtClean="0">
                <a:ea typeface="SimSun"/>
                <a:cs typeface="Times New Roman"/>
              </a:rPr>
              <a:t>Gekoppelde modellering zuurgraad, voedselrijkdom en kwel</a:t>
            </a:r>
          </a:p>
          <a:p>
            <a:pPr marL="800100" lvl="1" indent="-342900">
              <a:buFont typeface="+mj-lt"/>
              <a:buAutoNum type="alphaLcPeriod"/>
            </a:pPr>
            <a:endParaRPr lang="nl-NL" dirty="0" smtClean="0">
              <a:ea typeface="SimSun"/>
              <a:cs typeface="Times New Roman"/>
            </a:endParaRPr>
          </a:p>
          <a:p>
            <a:pPr marL="800100" lvl="1" indent="-342900">
              <a:buFont typeface="+mj-lt"/>
              <a:buAutoNum type="alphaLcPeriod"/>
            </a:pPr>
            <a:endParaRPr lang="nl-NL" dirty="0">
              <a:ea typeface="SimSun"/>
              <a:cs typeface="Times New Roman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4035" y="1536977"/>
            <a:ext cx="90281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75kE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50kE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25 </a:t>
            </a:r>
            <a:r>
              <a:rPr lang="en-US" dirty="0" err="1" smtClean="0">
                <a:solidFill>
                  <a:srgbClr val="FF0000"/>
                </a:solidFill>
              </a:rPr>
              <a:t>kE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100 </a:t>
            </a:r>
            <a:r>
              <a:rPr lang="en-US" dirty="0" err="1" smtClean="0">
                <a:solidFill>
                  <a:srgbClr val="FF0000"/>
                </a:solidFill>
              </a:rPr>
              <a:t>kE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50 </a:t>
            </a:r>
            <a:r>
              <a:rPr lang="en-US" dirty="0" err="1" smtClean="0">
                <a:solidFill>
                  <a:srgbClr val="FF0000"/>
                </a:solidFill>
              </a:rPr>
              <a:t>kE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100 </a:t>
            </a:r>
            <a:r>
              <a:rPr lang="en-US" dirty="0" err="1" smtClean="0">
                <a:solidFill>
                  <a:srgbClr val="FF0000"/>
                </a:solidFill>
              </a:rPr>
              <a:t>kE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50 </a:t>
            </a:r>
            <a:r>
              <a:rPr lang="en-US" dirty="0" err="1" smtClean="0">
                <a:solidFill>
                  <a:srgbClr val="FF0000"/>
                </a:solidFill>
              </a:rPr>
              <a:t>kE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</a:spPr>
      <a:bodyPr wrap="none" rtlCol="0">
        <a:spAutoFit/>
      </a:bodyPr>
      <a:lstStyle>
        <a:defPPr>
          <a:defRPr sz="1300" dirty="0" smtClean="0"/>
        </a:defPPr>
      </a:lstStyle>
    </a:txDef>
  </a:objectDefaults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5764</TotalTime>
  <Words>791</Words>
  <Application>Microsoft Office PowerPoint</Application>
  <PresentationFormat>On-screen Show (4:3)</PresentationFormat>
  <Paragraphs>211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blank</vt:lpstr>
      <vt:lpstr>Effectmodule terrestrische natuur Vervolg / lonkend perspectief</vt:lpstr>
      <vt:lpstr>Belang van modelbenadering versus expert oordeel  </vt:lpstr>
      <vt:lpstr>Belang van samenvoegen van de modellen   </vt:lpstr>
      <vt:lpstr>Belang verbetering hydrologische modellen   </vt:lpstr>
      <vt:lpstr>We gaan voor … lonkend perspectief </vt:lpstr>
      <vt:lpstr>Voorstel voor samenwerking </vt:lpstr>
      <vt:lpstr>Beheersvragen: waternood vs voorstel   </vt:lpstr>
      <vt:lpstr>Wezenlijke punten   </vt:lpstr>
      <vt:lpstr>Wezenlijke punten   </vt:lpstr>
      <vt:lpstr>Andere punten   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 van zaken  werkzaamheden</dc:title>
  <dc:creator>drs. Remco van Ek</dc:creator>
  <cp:lastModifiedBy>Remco van Ek</cp:lastModifiedBy>
  <cp:revision>509</cp:revision>
  <cp:lastPrinted>2007-11-21T13:24:47Z</cp:lastPrinted>
  <dcterms:created xsi:type="dcterms:W3CDTF">2013-02-19T14:41:05Z</dcterms:created>
  <dcterms:modified xsi:type="dcterms:W3CDTF">2014-06-03T11:23:35Z</dcterms:modified>
</cp:coreProperties>
</file>