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59" r:id="rId5"/>
    <p:sldId id="267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60" r:id="rId14"/>
    <p:sldId id="274" r:id="rId15"/>
    <p:sldId id="275" r:id="rId16"/>
    <p:sldId id="276" r:id="rId17"/>
    <p:sldId id="277" r:id="rId18"/>
    <p:sldId id="278" r:id="rId19"/>
    <p:sldId id="280" r:id="rId20"/>
    <p:sldId id="279" r:id="rId21"/>
    <p:sldId id="261" r:id="rId22"/>
    <p:sldId id="281" r:id="rId23"/>
    <p:sldId id="262" r:id="rId24"/>
    <p:sldId id="282" r:id="rId25"/>
    <p:sldId id="283" r:id="rId26"/>
    <p:sldId id="288" r:id="rId27"/>
    <p:sldId id="287" r:id="rId28"/>
    <p:sldId id="284" r:id="rId29"/>
    <p:sldId id="285" r:id="rId30"/>
    <p:sldId id="289" r:id="rId31"/>
    <p:sldId id="290" r:id="rId32"/>
    <p:sldId id="293" r:id="rId33"/>
    <p:sldId id="291" r:id="rId34"/>
    <p:sldId id="292" r:id="rId35"/>
    <p:sldId id="263" r:id="rId36"/>
    <p:sldId id="297" r:id="rId37"/>
    <p:sldId id="294" r:id="rId38"/>
    <p:sldId id="295" r:id="rId39"/>
    <p:sldId id="296" r:id="rId40"/>
    <p:sldId id="298" r:id="rId41"/>
    <p:sldId id="264" r:id="rId42"/>
    <p:sldId id="300" r:id="rId43"/>
    <p:sldId id="265" r:id="rId44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6633"/>
    <a:srgbClr val="D2D2D2"/>
    <a:srgbClr val="DCDCDC"/>
    <a:srgbClr val="C8C8C8"/>
    <a:srgbClr val="FEFEFE"/>
    <a:srgbClr val="FFFFFE"/>
    <a:srgbClr val="B2B2B2"/>
    <a:srgbClr val="A6A698"/>
    <a:srgbClr val="008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8" autoAdjust="0"/>
  </p:normalViewPr>
  <p:slideViewPr>
    <p:cSldViewPr snapToGrid="0">
      <p:cViewPr varScale="1">
        <p:scale>
          <a:sx n="98" d="100"/>
          <a:sy n="98" d="100"/>
        </p:scale>
        <p:origin x="-12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-2400" y="-114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34BC86-26B2-4E97-84BC-86D2BECDFB93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ECE614-CF06-4360-A034-A4F9B9C4995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29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7936C7-6A70-449E-955C-4D17B497A807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2684D4-5C03-4A46-9CBF-D8F1FEEB246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7324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/>
            </a:lvl1pPr>
          </a:lstStyle>
          <a:p>
            <a:fld id="{160C8537-CD5B-4F6A-8990-14BC11FCC3F8}" type="datetime4">
              <a:rPr lang="nl-NL"/>
              <a:pPr/>
              <a:t>5 november 2012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91F89-4BA7-4C49-BB83-D4DCEE9C4456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18E87-0CAE-4287-929D-B4842452C8B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68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72B385-FD84-40AD-B908-87ABF84FD2B9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78DCF-9440-4728-B0F5-FDF8D942C7C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58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61030A-D9DC-426C-A4D0-5E7AEAC0AFF5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C096-3EE4-4BEC-940C-289F6535919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10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BC86C5-C2DA-4EDA-978F-153C5DCCD893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D835F-19BB-40F0-A624-FCF442D9343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39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A4A45C-8E2C-4CC1-BAFB-88DD43DE8E64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EC3BE-B9AC-4CC1-B14D-FDB303D2EBD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48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801291-FFFF-4F4C-A168-DA7A6385C733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18990-E9C6-47B7-89CA-82525F27E0F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34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829E7-E8E5-4B14-BE56-71B664FDC8B4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DB34A-53C9-4D7D-8EBA-7309284EFFD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807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22F8CD-E568-4F97-8364-BEB69C552994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D0F2F-A621-435F-B4D2-0418B1EB607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68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9A1269-1AEE-4084-8D63-4001D443C445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E9F8B-D355-436C-A5FF-D203EE356B4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79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AFB461-D481-48BC-950A-0FE646C02DF3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10FE2-BC66-4C11-B2D2-0546B1B667B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89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0"/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</a:defRPr>
            </a:lvl1pPr>
          </a:lstStyle>
          <a:p>
            <a:fld id="{66F9FA89-AA74-4661-B676-D671F0EF0075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8BBF"/>
                </a:solidFill>
              </a:defRPr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</a:defRPr>
            </a:lvl1pPr>
          </a:lstStyle>
          <a:p>
            <a:fld id="{DC5A28C5-F21B-4021-BE2C-2B9D4123791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3" name="Picture 9" descr="D111-00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pic>
        <p:nvPicPr>
          <p:cNvPr id="1042" name="Picture 18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emco.vanek@deltares.n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emf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fld id="{0F1C1D6C-4B74-4CA6-AD23-50FFC11087F7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 and nature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Remco van Ek, </a:t>
            </a:r>
            <a:r>
              <a:rPr lang="en-US" dirty="0" smtClean="0">
                <a:hlinkClick r:id="rId2"/>
              </a:rPr>
              <a:t>remco.vanek@deltares.nl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smtClean="0"/>
              <a:t>2. Nature </a:t>
            </a:r>
            <a:r>
              <a:rPr lang="en-US" dirty="0"/>
              <a:t>protection in the Netherlands</a:t>
            </a:r>
          </a:p>
        </p:txBody>
      </p:sp>
      <p:pic>
        <p:nvPicPr>
          <p:cNvPr id="6146" name="Picture 2" descr="http://www.compendiumvoordeleefomgeving.nl/content/figuren/nl/1298_001k_clo_05_n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9"/>
          <a:stretch/>
        </p:blipFill>
        <p:spPr bwMode="auto">
          <a:xfrm>
            <a:off x="759078" y="1581913"/>
            <a:ext cx="6138515" cy="48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96913" y="1203960"/>
            <a:ext cx="7874000" cy="37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b="1" dirty="0" smtClean="0"/>
              <a:t>Ecological Main Framework – 7200 km2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947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3. Nature </a:t>
            </a:r>
            <a:r>
              <a:rPr lang="en-US" dirty="0"/>
              <a:t>and water quantity: desiccation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5775" y="1506474"/>
            <a:ext cx="8102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V&amp;W Syntax (Adobe)" pitchFamily="34" charset="0"/>
              <a:buNone/>
            </a:pPr>
            <a:r>
              <a:rPr lang="en-GB" b="1" smtClean="0"/>
              <a:t>Since 1950’s</a:t>
            </a:r>
          </a:p>
          <a:p>
            <a:endParaRPr lang="en-GB" smtClean="0"/>
          </a:p>
          <a:p>
            <a:r>
              <a:rPr lang="en-GB" smtClean="0"/>
              <a:t>Agriculture (drainage, irrigation, manure)</a:t>
            </a:r>
          </a:p>
          <a:p>
            <a:endParaRPr lang="en-GB" smtClean="0"/>
          </a:p>
          <a:p>
            <a:r>
              <a:rPr lang="en-GB" smtClean="0"/>
              <a:t>Abstractions (increase 300 -&gt; 1300 Mm</a:t>
            </a:r>
            <a:r>
              <a:rPr lang="en-GB" baseline="30000" smtClean="0"/>
              <a:t>3</a:t>
            </a:r>
            <a:r>
              <a:rPr lang="en-GB" smtClean="0"/>
              <a:t>/yr)</a:t>
            </a:r>
          </a:p>
          <a:p>
            <a:endParaRPr lang="en-GB" smtClean="0"/>
          </a:p>
          <a:p>
            <a:r>
              <a:rPr lang="en-GB" smtClean="0"/>
              <a:t>Decrease in recharge</a:t>
            </a:r>
          </a:p>
          <a:p>
            <a:pPr lvl="1"/>
            <a:r>
              <a:rPr lang="en-GB" smtClean="0"/>
              <a:t>Increase in urban area – sewage systems</a:t>
            </a:r>
          </a:p>
          <a:p>
            <a:pPr lvl="1"/>
            <a:r>
              <a:rPr lang="en-GB" smtClean="0"/>
              <a:t>Increase in forested areas – increase in evapotranspiration</a:t>
            </a:r>
          </a:p>
          <a:p>
            <a:pPr lvl="1"/>
            <a:r>
              <a:rPr lang="en-GB" smtClean="0"/>
              <a:t>Increase in high yield crops – increase in water consumption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5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3. Nature </a:t>
            </a:r>
            <a:r>
              <a:rPr lang="en-US" dirty="0"/>
              <a:t>and water quantity: desiccation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5775" y="1771650"/>
            <a:ext cx="8102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V&amp;W Syntax (Adobe)" pitchFamily="34" charset="0"/>
              <a:buNone/>
            </a:pPr>
            <a:r>
              <a:rPr lang="en-GB" b="1" dirty="0" smtClean="0"/>
              <a:t>Hydrological impacts</a:t>
            </a:r>
          </a:p>
          <a:p>
            <a:endParaRPr lang="en-GB" b="1" dirty="0" smtClean="0"/>
          </a:p>
          <a:p>
            <a:r>
              <a:rPr lang="en-GB" dirty="0" smtClean="0"/>
              <a:t>Decrease in phreatic groundwater level </a:t>
            </a:r>
          </a:p>
          <a:p>
            <a:pPr lvl="1"/>
            <a:r>
              <a:rPr lang="en-GB" dirty="0" smtClean="0"/>
              <a:t>Approx. 30 cm over large areas</a:t>
            </a:r>
          </a:p>
          <a:p>
            <a:pPr lvl="1"/>
            <a:r>
              <a:rPr lang="en-GB" dirty="0" smtClean="0"/>
              <a:t>Locally &gt; 1 m (pumping wells)</a:t>
            </a:r>
          </a:p>
          <a:p>
            <a:endParaRPr lang="en-GB" dirty="0" smtClean="0"/>
          </a:p>
          <a:p>
            <a:r>
              <a:rPr lang="en-GB" dirty="0" smtClean="0"/>
              <a:t>Decrease in hydraulic head</a:t>
            </a:r>
          </a:p>
          <a:p>
            <a:pPr lvl="1"/>
            <a:r>
              <a:rPr lang="en-GB" dirty="0" smtClean="0"/>
              <a:t>Decrease in upward seepage flux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57150" indent="0"/>
            <a:r>
              <a:rPr lang="en-US" dirty="0" smtClean="0"/>
              <a:t>Decrease in water levels in lower part of NL</a:t>
            </a:r>
          </a:p>
          <a:p>
            <a:pPr lvl="1"/>
            <a:r>
              <a:rPr lang="en-US" dirty="0" smtClean="0"/>
              <a:t>Increase inlet of ‘system alien’ water</a:t>
            </a:r>
          </a:p>
          <a:p>
            <a:pPr lvl="1"/>
            <a:r>
              <a:rPr lang="en-US" dirty="0" smtClean="0"/>
              <a:t>Adverse effects on water quality</a:t>
            </a:r>
            <a:endParaRPr lang="en-GB" dirty="0" smtClean="0"/>
          </a:p>
          <a:p>
            <a:pPr>
              <a:buFont typeface="V&amp;W Syntax (Adobe)" pitchFamily="34" charset="0"/>
              <a:buNone/>
            </a:pPr>
            <a:endParaRPr lang="en-GB" dirty="0"/>
          </a:p>
        </p:txBody>
      </p:sp>
      <p:pic>
        <p:nvPicPr>
          <p:cNvPr id="6" name="Picture 4" descr="C:\Documents and Settings\Remco van Ek\Bureaublad\Rome\phrea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30" y="1036986"/>
            <a:ext cx="2360498" cy="29096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ocuments and Settings\Remco van Ek\Bureaublad\Rome\hea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136" y="3527298"/>
            <a:ext cx="2359000" cy="29077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3. Nature </a:t>
            </a:r>
            <a:r>
              <a:rPr lang="en-US" dirty="0"/>
              <a:t>and water quantity: desiccation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2087" y="1029146"/>
            <a:ext cx="7229475" cy="5321299"/>
            <a:chOff x="692087" y="1029146"/>
            <a:chExt cx="7229475" cy="5321299"/>
          </a:xfrm>
        </p:grpSpPr>
        <p:pic>
          <p:nvPicPr>
            <p:cNvPr id="6" name="Picture 59" descr="C:\Documents and Settings\ekr\Desktop\Roemenie\ecohyd1.t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93"/>
            <a:stretch/>
          </p:blipFill>
          <p:spPr bwMode="auto">
            <a:xfrm>
              <a:off x="692087" y="1029146"/>
              <a:ext cx="7229475" cy="524510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7" name="Text Box 61"/>
            <p:cNvSpPr txBox="1">
              <a:spLocks noChangeArrowheads="1"/>
            </p:cNvSpPr>
            <p:nvPr/>
          </p:nvSpPr>
          <p:spPr bwMode="auto">
            <a:xfrm>
              <a:off x="2414525" y="4791520"/>
              <a:ext cx="1155700" cy="3365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</a:rPr>
                <a:t>Inundation</a:t>
              </a:r>
            </a:p>
          </p:txBody>
        </p:sp>
        <p:sp>
          <p:nvSpPr>
            <p:cNvPr id="8" name="Text Box 62"/>
            <p:cNvSpPr txBox="1">
              <a:spLocks noChangeArrowheads="1"/>
            </p:cNvSpPr>
            <p:nvPr/>
          </p:nvSpPr>
          <p:spPr bwMode="auto">
            <a:xfrm>
              <a:off x="2303400" y="5540820"/>
              <a:ext cx="1465263" cy="733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GB" sz="1600">
                  <a:solidFill>
                    <a:srgbClr val="000000"/>
                  </a:solidFill>
                </a:rPr>
                <a:t>Regional </a:t>
              </a:r>
            </a:p>
            <a:p>
              <a:pPr algn="l"/>
              <a:r>
                <a:rPr lang="en-GB" sz="1600">
                  <a:solidFill>
                    <a:srgbClr val="000000"/>
                  </a:solidFill>
                </a:rPr>
                <a:t>upward seepage</a:t>
              </a:r>
            </a:p>
            <a:p>
              <a:pPr algn="l"/>
              <a:endParaRPr lang="en-GB" sz="1600">
                <a:solidFill>
                  <a:srgbClr val="000000"/>
                </a:solidFill>
              </a:endParaRPr>
            </a:p>
          </p:txBody>
        </p:sp>
        <p:sp>
          <p:nvSpPr>
            <p:cNvPr id="9" name="Text Box 63"/>
            <p:cNvSpPr txBox="1">
              <a:spLocks noChangeArrowheads="1"/>
            </p:cNvSpPr>
            <p:nvPr/>
          </p:nvSpPr>
          <p:spPr bwMode="auto">
            <a:xfrm>
              <a:off x="5021200" y="5553520"/>
              <a:ext cx="1465263" cy="488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GB" sz="1600">
                  <a:solidFill>
                    <a:srgbClr val="000000"/>
                  </a:solidFill>
                </a:rPr>
                <a:t>Local </a:t>
              </a:r>
            </a:p>
            <a:p>
              <a:pPr algn="l"/>
              <a:r>
                <a:rPr lang="en-GB" sz="1600">
                  <a:solidFill>
                    <a:srgbClr val="000000"/>
                  </a:solidFill>
                </a:rPr>
                <a:t>upward seepage</a:t>
              </a:r>
            </a:p>
          </p:txBody>
        </p:sp>
        <p:sp>
          <p:nvSpPr>
            <p:cNvPr id="10" name="Text Box 64"/>
            <p:cNvSpPr txBox="1">
              <a:spLocks noChangeArrowheads="1"/>
            </p:cNvSpPr>
            <p:nvPr/>
          </p:nvSpPr>
          <p:spPr bwMode="auto">
            <a:xfrm rot="17860690">
              <a:off x="6443600" y="4702620"/>
              <a:ext cx="92551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GB" sz="1600">
                  <a:solidFill>
                    <a:srgbClr val="000000"/>
                  </a:solidFill>
                </a:rPr>
                <a:t>Infiltration</a:t>
              </a:r>
            </a:p>
          </p:txBody>
        </p:sp>
        <p:sp>
          <p:nvSpPr>
            <p:cNvPr id="11" name="Text Box 65"/>
            <p:cNvSpPr txBox="1">
              <a:spLocks noChangeArrowheads="1"/>
            </p:cNvSpPr>
            <p:nvPr/>
          </p:nvSpPr>
          <p:spPr bwMode="auto">
            <a:xfrm>
              <a:off x="741300" y="5617020"/>
              <a:ext cx="1543050" cy="733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GB" sz="1600" dirty="0">
                  <a:solidFill>
                    <a:srgbClr val="000000"/>
                  </a:solidFill>
                </a:rPr>
                <a:t>Downstream       </a:t>
              </a:r>
            </a:p>
            <a:p>
              <a:pPr algn="l"/>
              <a:endParaRPr lang="en-GB" sz="1600" dirty="0">
                <a:solidFill>
                  <a:srgbClr val="000000"/>
                </a:solidFill>
              </a:endParaRPr>
            </a:p>
            <a:p>
              <a:pPr algn="l"/>
              <a:endParaRPr lang="en-GB" sz="16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66"/>
            <p:cNvSpPr txBox="1">
              <a:spLocks noChangeArrowheads="1"/>
            </p:cNvSpPr>
            <p:nvPr/>
          </p:nvSpPr>
          <p:spPr bwMode="auto">
            <a:xfrm>
              <a:off x="1503300" y="2456307"/>
              <a:ext cx="2065338" cy="488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endParaRPr lang="en-GB" sz="1600">
                <a:solidFill>
                  <a:srgbClr val="000000"/>
                </a:solidFill>
              </a:endParaRPr>
            </a:p>
            <a:p>
              <a:pPr algn="l"/>
              <a:r>
                <a:rPr lang="nl-NL" sz="1600">
                  <a:solidFill>
                    <a:srgbClr val="000000"/>
                  </a:solidFill>
                </a:rPr>
                <a:t>  </a:t>
              </a:r>
              <a:r>
                <a:rPr lang="en-GB" sz="1600">
                  <a:solidFill>
                    <a:srgbClr val="000000"/>
                  </a:solidFill>
                </a:rPr>
                <a:t>Upstream                   </a:t>
              </a:r>
            </a:p>
          </p:txBody>
        </p:sp>
        <p:sp>
          <p:nvSpPr>
            <p:cNvPr id="13" name="Text Box 67"/>
            <p:cNvSpPr txBox="1">
              <a:spLocks noChangeArrowheads="1"/>
            </p:cNvSpPr>
            <p:nvPr/>
          </p:nvSpPr>
          <p:spPr bwMode="auto">
            <a:xfrm>
              <a:off x="2125600" y="1160907"/>
              <a:ext cx="1744663" cy="977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5000"/>
                </a:lnSpc>
              </a:pPr>
              <a:r>
                <a:rPr lang="nl-NL" sz="1400">
                  <a:solidFill>
                    <a:srgbClr val="000000"/>
                  </a:solidFill>
                </a:rPr>
                <a:t>High s</a:t>
              </a:r>
              <a:r>
                <a:rPr lang="en-GB" sz="1400">
                  <a:solidFill>
                    <a:srgbClr val="000000"/>
                  </a:solidFill>
                </a:rPr>
                <a:t>edge vegetation</a:t>
              </a:r>
            </a:p>
            <a:p>
              <a:pPr algn="l">
                <a:lnSpc>
                  <a:spcPct val="115000"/>
                </a:lnSpc>
              </a:pPr>
              <a:r>
                <a:rPr lang="en-GB" sz="1400">
                  <a:solidFill>
                    <a:srgbClr val="000000"/>
                  </a:solidFill>
                </a:rPr>
                <a:t>Caltha pal</a:t>
              </a:r>
              <a:r>
                <a:rPr lang="nl-NL" sz="1400">
                  <a:solidFill>
                    <a:srgbClr val="000000"/>
                  </a:solidFill>
                </a:rPr>
                <a:t>. meadow</a:t>
              </a:r>
              <a:endParaRPr lang="en-GB" sz="1400">
                <a:solidFill>
                  <a:srgbClr val="000000"/>
                </a:solidFill>
              </a:endParaRPr>
            </a:p>
            <a:p>
              <a:pPr algn="l">
                <a:lnSpc>
                  <a:spcPct val="115000"/>
                </a:lnSpc>
              </a:pPr>
              <a:r>
                <a:rPr lang="en-GB" sz="1400">
                  <a:solidFill>
                    <a:srgbClr val="000000"/>
                  </a:solidFill>
                </a:rPr>
                <a:t>Juncus vegetation</a:t>
              </a:r>
            </a:p>
            <a:p>
              <a:pPr algn="l">
                <a:lnSpc>
                  <a:spcPct val="115000"/>
                </a:lnSpc>
              </a:pPr>
              <a:r>
                <a:rPr lang="nl-NL" sz="1400">
                  <a:solidFill>
                    <a:srgbClr val="000000"/>
                  </a:solidFill>
                </a:rPr>
                <a:t>Low sedge vegetation</a:t>
              </a: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14" name="Text Box 68"/>
            <p:cNvSpPr txBox="1">
              <a:spLocks noChangeArrowheads="1"/>
            </p:cNvSpPr>
            <p:nvPr/>
          </p:nvSpPr>
          <p:spPr bwMode="auto">
            <a:xfrm>
              <a:off x="4424300" y="1160907"/>
              <a:ext cx="1662113" cy="733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5000"/>
                </a:lnSpc>
              </a:pPr>
              <a:r>
                <a:rPr lang="en-GB" sz="1400">
                  <a:solidFill>
                    <a:srgbClr val="000000"/>
                  </a:solidFill>
                </a:rPr>
                <a:t>Wet heat</a:t>
              </a:r>
              <a:r>
                <a:rPr lang="nl-NL" sz="1400">
                  <a:solidFill>
                    <a:srgbClr val="000000"/>
                  </a:solidFill>
                </a:rPr>
                <a:t>h</a:t>
              </a:r>
              <a:r>
                <a:rPr lang="en-GB" sz="1400">
                  <a:solidFill>
                    <a:srgbClr val="000000"/>
                  </a:solidFill>
                </a:rPr>
                <a:t>land          </a:t>
              </a:r>
            </a:p>
            <a:p>
              <a:pPr algn="l">
                <a:lnSpc>
                  <a:spcPct val="115000"/>
                </a:lnSpc>
              </a:pPr>
              <a:r>
                <a:rPr lang="en-GB" sz="1400">
                  <a:solidFill>
                    <a:srgbClr val="000000"/>
                  </a:solidFill>
                </a:rPr>
                <a:t>Moist heat</a:t>
              </a:r>
              <a:r>
                <a:rPr lang="nl-NL" sz="1400">
                  <a:solidFill>
                    <a:srgbClr val="000000"/>
                  </a:solidFill>
                </a:rPr>
                <a:t>h</a:t>
              </a:r>
              <a:r>
                <a:rPr lang="en-GB" sz="1400">
                  <a:solidFill>
                    <a:srgbClr val="000000"/>
                  </a:solidFill>
                </a:rPr>
                <a:t>land</a:t>
              </a:r>
            </a:p>
            <a:p>
              <a:pPr algn="l">
                <a:lnSpc>
                  <a:spcPct val="115000"/>
                </a:lnSpc>
              </a:pPr>
              <a:r>
                <a:rPr lang="en-GB" sz="1400">
                  <a:solidFill>
                    <a:srgbClr val="000000"/>
                  </a:solidFill>
                </a:rPr>
                <a:t>Dry heathland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9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3. Nature </a:t>
            </a:r>
            <a:r>
              <a:rPr lang="en-US" dirty="0"/>
              <a:t>and water quantity: desiccation</a:t>
            </a:r>
          </a:p>
        </p:txBody>
      </p:sp>
      <p:sp>
        <p:nvSpPr>
          <p:cNvPr id="6" name="Rectangle 63"/>
          <p:cNvSpPr>
            <a:spLocks noChangeArrowheads="1"/>
          </p:cNvSpPr>
          <p:nvPr/>
        </p:nvSpPr>
        <p:spPr bwMode="auto">
          <a:xfrm>
            <a:off x="1866900" y="3436112"/>
            <a:ext cx="5727700" cy="546100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62"/>
          <p:cNvSpPr>
            <a:spLocks noChangeArrowheads="1"/>
          </p:cNvSpPr>
          <p:nvPr/>
        </p:nvSpPr>
        <p:spPr bwMode="auto">
          <a:xfrm>
            <a:off x="1866900" y="3982212"/>
            <a:ext cx="5727700" cy="673100"/>
          </a:xfrm>
          <a:prstGeom prst="rect">
            <a:avLst/>
          </a:prstGeom>
          <a:solidFill>
            <a:srgbClr val="99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1866900" y="4655312"/>
            <a:ext cx="5727700" cy="130810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535619" y="1188276"/>
            <a:ext cx="4039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Botanical composition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916488" y="1901000"/>
            <a:ext cx="200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1400"/>
              <a:t>Vegetation</a:t>
            </a:r>
            <a:r>
              <a:rPr lang="en-GB" sz="1400"/>
              <a:t> competition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646488" y="2307400"/>
            <a:ext cx="1455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Plant physiology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195513" y="2942400"/>
            <a:ext cx="858837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Aeration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3181350" y="2942400"/>
            <a:ext cx="1490663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Moisture supply 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873625" y="2942400"/>
            <a:ext cx="728663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Acidity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5715000" y="2942400"/>
            <a:ext cx="1339850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Nutrient status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3373438" y="4044125"/>
            <a:ext cx="1187450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/>
              <a:t>Moisture content 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828925" y="4387025"/>
            <a:ext cx="749300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/>
              <a:t>Capillary </a:t>
            </a:r>
          </a:p>
          <a:p>
            <a:r>
              <a:rPr lang="en-GB" sz="1000"/>
              <a:t>properties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4175125" y="3688525"/>
            <a:ext cx="922338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/>
              <a:t>Lime content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5403850" y="3688525"/>
            <a:ext cx="814388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/>
              <a:t>Soil fertility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503988" y="3688525"/>
            <a:ext cx="877887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/>
              <a:t>Fertilitzation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5949950" y="4755325"/>
            <a:ext cx="960438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/>
              <a:t>Surface water</a:t>
            </a:r>
          </a:p>
          <a:p>
            <a:pPr algn="l"/>
            <a:r>
              <a:rPr lang="en-GB" sz="1000"/>
              <a:t>quality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4819650" y="4755325"/>
            <a:ext cx="936625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/>
              <a:t>Groundwater</a:t>
            </a:r>
          </a:p>
          <a:p>
            <a:pPr algn="l"/>
            <a:r>
              <a:rPr lang="en-GB" sz="1000"/>
              <a:t>quality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998663" y="5457000"/>
            <a:ext cx="12684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Groundwater </a:t>
            </a:r>
          </a:p>
          <a:p>
            <a:r>
              <a:rPr lang="en-GB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level</a:t>
            </a: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4749800" y="5457000"/>
            <a:ext cx="8270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Upward</a:t>
            </a:r>
          </a:p>
          <a:p>
            <a:r>
              <a:rPr lang="en-GB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seepage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5843588" y="5457000"/>
            <a:ext cx="1036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Inundation</a:t>
            </a:r>
          </a:p>
        </p:txBody>
      </p:sp>
      <p:sp>
        <p:nvSpPr>
          <p:cNvPr id="26" name="Line 31"/>
          <p:cNvSpPr>
            <a:spLocks noChangeShapeType="1"/>
          </p:cNvSpPr>
          <p:nvPr/>
        </p:nvSpPr>
        <p:spPr bwMode="auto">
          <a:xfrm flipV="1">
            <a:off x="5257800" y="3258312"/>
            <a:ext cx="0" cy="148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Line 32"/>
          <p:cNvSpPr>
            <a:spLocks noChangeShapeType="1"/>
          </p:cNvSpPr>
          <p:nvPr/>
        </p:nvSpPr>
        <p:spPr bwMode="auto">
          <a:xfrm flipV="1">
            <a:off x="6350000" y="3245612"/>
            <a:ext cx="0" cy="149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Line 33"/>
          <p:cNvSpPr>
            <a:spLocks noChangeShapeType="1"/>
          </p:cNvSpPr>
          <p:nvPr/>
        </p:nvSpPr>
        <p:spPr bwMode="auto">
          <a:xfrm flipH="1" flipV="1">
            <a:off x="2578100" y="3245612"/>
            <a:ext cx="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Line 34"/>
          <p:cNvSpPr>
            <a:spLocks noChangeShapeType="1"/>
          </p:cNvSpPr>
          <p:nvPr/>
        </p:nvSpPr>
        <p:spPr bwMode="auto">
          <a:xfrm flipH="1" flipV="1">
            <a:off x="2984500" y="4802950"/>
            <a:ext cx="0" cy="563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Line 35"/>
          <p:cNvSpPr>
            <a:spLocks noChangeShapeType="1"/>
          </p:cNvSpPr>
          <p:nvPr/>
        </p:nvSpPr>
        <p:spPr bwMode="auto">
          <a:xfrm flipV="1">
            <a:off x="3937000" y="3258312"/>
            <a:ext cx="0" cy="784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 flipH="1" flipV="1">
            <a:off x="2984500" y="3804412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Line 37"/>
          <p:cNvSpPr>
            <a:spLocks noChangeShapeType="1"/>
          </p:cNvSpPr>
          <p:nvPr/>
        </p:nvSpPr>
        <p:spPr bwMode="auto">
          <a:xfrm rot="16200000" flipV="1">
            <a:off x="3460750" y="3328162"/>
            <a:ext cx="0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Line 38"/>
          <p:cNvSpPr>
            <a:spLocks noChangeShapeType="1"/>
          </p:cNvSpPr>
          <p:nvPr/>
        </p:nvSpPr>
        <p:spPr bwMode="auto">
          <a:xfrm flipV="1">
            <a:off x="5257800" y="5163312"/>
            <a:ext cx="0" cy="292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Line 39"/>
          <p:cNvSpPr>
            <a:spLocks noChangeShapeType="1"/>
          </p:cNvSpPr>
          <p:nvPr/>
        </p:nvSpPr>
        <p:spPr bwMode="auto">
          <a:xfrm flipV="1">
            <a:off x="6350000" y="5163312"/>
            <a:ext cx="0" cy="292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Line 41"/>
          <p:cNvSpPr>
            <a:spLocks noChangeShapeType="1"/>
          </p:cNvSpPr>
          <p:nvPr/>
        </p:nvSpPr>
        <p:spPr bwMode="auto">
          <a:xfrm flipH="1" flipV="1">
            <a:off x="5788025" y="3517075"/>
            <a:ext cx="0" cy="180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 flipH="1" flipV="1">
            <a:off x="6907213" y="3521837"/>
            <a:ext cx="0" cy="179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 rot="5400000">
            <a:off x="4927601" y="3190049"/>
            <a:ext cx="0" cy="657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Line 44"/>
          <p:cNvSpPr>
            <a:spLocks noChangeShapeType="1"/>
          </p:cNvSpPr>
          <p:nvPr/>
        </p:nvSpPr>
        <p:spPr bwMode="auto">
          <a:xfrm rot="5400000">
            <a:off x="6070601" y="3237674"/>
            <a:ext cx="0" cy="561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" name="Line 45"/>
          <p:cNvSpPr>
            <a:spLocks noChangeShapeType="1"/>
          </p:cNvSpPr>
          <p:nvPr/>
        </p:nvSpPr>
        <p:spPr bwMode="auto">
          <a:xfrm rot="5400000">
            <a:off x="6632576" y="3237674"/>
            <a:ext cx="0" cy="561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" name="Line 46"/>
          <p:cNvSpPr>
            <a:spLocks noChangeShapeType="1"/>
          </p:cNvSpPr>
          <p:nvPr/>
        </p:nvSpPr>
        <p:spPr bwMode="auto">
          <a:xfrm flipV="1">
            <a:off x="4305300" y="1658112"/>
            <a:ext cx="0" cy="669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" name="Line 47"/>
          <p:cNvSpPr>
            <a:spLocks noChangeShapeType="1"/>
          </p:cNvSpPr>
          <p:nvPr/>
        </p:nvSpPr>
        <p:spPr bwMode="auto">
          <a:xfrm rot="5400000">
            <a:off x="4635501" y="1729549"/>
            <a:ext cx="0" cy="657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" name="Line 48"/>
          <p:cNvSpPr>
            <a:spLocks noChangeShapeType="1"/>
          </p:cNvSpPr>
          <p:nvPr/>
        </p:nvSpPr>
        <p:spPr bwMode="auto">
          <a:xfrm flipV="1">
            <a:off x="2628900" y="2521712"/>
            <a:ext cx="102870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" name="Line 49"/>
          <p:cNvSpPr>
            <a:spLocks noChangeShapeType="1"/>
          </p:cNvSpPr>
          <p:nvPr/>
        </p:nvSpPr>
        <p:spPr bwMode="auto">
          <a:xfrm flipH="1" flipV="1">
            <a:off x="5105400" y="2521712"/>
            <a:ext cx="102870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" name="Line 50"/>
          <p:cNvSpPr>
            <a:spLocks noChangeShapeType="1"/>
          </p:cNvSpPr>
          <p:nvPr/>
        </p:nvSpPr>
        <p:spPr bwMode="auto">
          <a:xfrm flipV="1">
            <a:off x="3911600" y="2597912"/>
            <a:ext cx="190500" cy="27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" name="Line 51"/>
          <p:cNvSpPr>
            <a:spLocks noChangeShapeType="1"/>
          </p:cNvSpPr>
          <p:nvPr/>
        </p:nvSpPr>
        <p:spPr bwMode="auto">
          <a:xfrm flipH="1" flipV="1">
            <a:off x="4787900" y="2585212"/>
            <a:ext cx="190500" cy="27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" name="Line 60"/>
          <p:cNvSpPr>
            <a:spLocks noChangeShapeType="1"/>
          </p:cNvSpPr>
          <p:nvPr/>
        </p:nvSpPr>
        <p:spPr bwMode="auto">
          <a:xfrm flipH="1" flipV="1">
            <a:off x="4591050" y="3517075"/>
            <a:ext cx="0" cy="180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630238" y="4682300"/>
            <a:ext cx="1006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1400" b="1"/>
              <a:t>Hydrology</a:t>
            </a:r>
            <a:endParaRPr lang="en-GB" sz="1400" b="1"/>
          </a:p>
        </p:txBody>
      </p:sp>
      <p:sp>
        <p:nvSpPr>
          <p:cNvPr id="48" name="Text Box 65"/>
          <p:cNvSpPr txBox="1">
            <a:spLocks noChangeArrowheads="1"/>
          </p:cNvSpPr>
          <p:nvPr/>
        </p:nvSpPr>
        <p:spPr bwMode="auto">
          <a:xfrm>
            <a:off x="641350" y="4123500"/>
            <a:ext cx="476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1400" b="1"/>
              <a:t>Soil</a:t>
            </a:r>
            <a:endParaRPr lang="en-GB" sz="1400" b="1"/>
          </a:p>
        </p:txBody>
      </p:sp>
      <p:sp>
        <p:nvSpPr>
          <p:cNvPr id="49" name="Text Box 66"/>
          <p:cNvSpPr txBox="1">
            <a:spLocks noChangeArrowheads="1"/>
          </p:cNvSpPr>
          <p:nvPr/>
        </p:nvSpPr>
        <p:spPr bwMode="auto">
          <a:xfrm>
            <a:off x="601663" y="3564700"/>
            <a:ext cx="1228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1400" b="1"/>
              <a:t>Management</a:t>
            </a:r>
            <a:endParaRPr lang="en-GB" sz="1400" b="1"/>
          </a:p>
        </p:txBody>
      </p:sp>
      <p:sp>
        <p:nvSpPr>
          <p:cNvPr id="50" name="Text Box 67"/>
          <p:cNvSpPr txBox="1">
            <a:spLocks noChangeArrowheads="1"/>
          </p:cNvSpPr>
          <p:nvPr/>
        </p:nvSpPr>
        <p:spPr bwMode="auto">
          <a:xfrm>
            <a:off x="617538" y="2891600"/>
            <a:ext cx="1522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1600" b="1">
                <a:solidFill>
                  <a:srgbClr val="FF0000"/>
                </a:solidFill>
              </a:rPr>
              <a:t>Site conditions</a:t>
            </a:r>
            <a:endParaRPr lang="en-GB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3. Nature </a:t>
            </a:r>
            <a:r>
              <a:rPr lang="en-US" dirty="0"/>
              <a:t>and water quantity: desiccation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5775" y="1479042"/>
            <a:ext cx="8102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V&amp;W Syntax (Adobe)" pitchFamily="34" charset="0"/>
              <a:buNone/>
            </a:pPr>
            <a:r>
              <a:rPr lang="en-GB" b="1" smtClean="0"/>
              <a:t>Hydrological impacts </a:t>
            </a:r>
            <a:r>
              <a:rPr lang="en-GB" b="1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en-GB" b="1" smtClean="0"/>
              <a:t> site conditions</a:t>
            </a:r>
            <a:endParaRPr lang="en-GB"/>
          </a:p>
        </p:txBody>
      </p:sp>
      <p:sp>
        <p:nvSpPr>
          <p:cNvPr id="7" name="Line 72"/>
          <p:cNvSpPr>
            <a:spLocks noChangeShapeType="1"/>
          </p:cNvSpPr>
          <p:nvPr/>
        </p:nvSpPr>
        <p:spPr bwMode="auto">
          <a:xfrm flipV="1">
            <a:off x="1674813" y="3938080"/>
            <a:ext cx="0" cy="1830387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48"/>
          <p:cNvSpPr>
            <a:spLocks noChangeShapeType="1"/>
          </p:cNvSpPr>
          <p:nvPr/>
        </p:nvSpPr>
        <p:spPr bwMode="auto">
          <a:xfrm>
            <a:off x="3343275" y="3688842"/>
            <a:ext cx="1588" cy="1289050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Line 64"/>
          <p:cNvSpPr>
            <a:spLocks noChangeShapeType="1"/>
          </p:cNvSpPr>
          <p:nvPr/>
        </p:nvSpPr>
        <p:spPr bwMode="auto">
          <a:xfrm flipV="1">
            <a:off x="4975225" y="5751005"/>
            <a:ext cx="1065213" cy="0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850900" y="2056892"/>
            <a:ext cx="1844675" cy="560388"/>
          </a:xfrm>
          <a:prstGeom prst="roundRect">
            <a:avLst>
              <a:gd name="adj" fmla="val 24917"/>
            </a:avLst>
          </a:prstGeom>
          <a:solidFill>
            <a:srgbClr val="FFFF00"/>
          </a:solidFill>
          <a:ln w="333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222375" y="2120392"/>
            <a:ext cx="12366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HYDROLOGICAL</a:t>
            </a:r>
            <a:endParaRPr lang="nl-NL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498600" y="2309305"/>
            <a:ext cx="6588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CHANGE</a:t>
            </a:r>
            <a:endParaRPr lang="nl-NL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498850" y="2056892"/>
            <a:ext cx="922338" cy="560388"/>
          </a:xfrm>
          <a:prstGeom prst="roundRect">
            <a:avLst>
              <a:gd name="adj" fmla="val 24917"/>
            </a:avLst>
          </a:prstGeom>
          <a:solidFill>
            <a:srgbClr val="FFFF00"/>
          </a:solidFill>
          <a:ln w="333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552825" y="2120392"/>
            <a:ext cx="8572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PHYS. SIOL</a:t>
            </a:r>
            <a:endParaRPr lang="nl-NL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609975" y="2318830"/>
            <a:ext cx="7445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PROCESS</a:t>
            </a:r>
            <a:endParaRPr lang="nl-NL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5915025" y="2056892"/>
            <a:ext cx="1843088" cy="560388"/>
          </a:xfrm>
          <a:prstGeom prst="roundRect">
            <a:avLst>
              <a:gd name="adj" fmla="val 24917"/>
            </a:avLst>
          </a:prstGeom>
          <a:solidFill>
            <a:srgbClr val="FFFF00"/>
          </a:solidFill>
          <a:ln w="333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6245225" y="2120392"/>
            <a:ext cx="13287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ENVIRONMENTAL</a:t>
            </a:r>
            <a:endParaRPr lang="nl-NL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588125" y="2309305"/>
            <a:ext cx="609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STRESS</a:t>
            </a:r>
            <a:endParaRPr lang="nl-NL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5911850" y="4619117"/>
            <a:ext cx="1843088" cy="45085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6429375" y="4749292"/>
            <a:ext cx="9159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Acidification</a:t>
            </a:r>
            <a:endParaRPr lang="nl-NL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227388" y="2918905"/>
            <a:ext cx="1752600" cy="319087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3435350" y="2987167"/>
            <a:ext cx="13557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  m</a:t>
            </a:r>
            <a:r>
              <a:rPr lang="nl-NL" sz="1200" b="1">
                <a:solidFill>
                  <a:srgbClr val="000000"/>
                </a:solidFill>
                <a:latin typeface="Arial" charset="0"/>
              </a:rPr>
              <a:t>oisture supply</a:t>
            </a:r>
            <a:endParaRPr lang="nl-NL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1009650" y="2918905"/>
            <a:ext cx="1392238" cy="102235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1117600" y="3134805"/>
            <a:ext cx="11382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Lowering of the</a:t>
            </a:r>
            <a:endParaRPr lang="nl-NL"/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1220788" y="3323717"/>
            <a:ext cx="9239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groundwater</a:t>
            </a:r>
            <a:endParaRPr lang="nl-NL"/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1498600" y="3511042"/>
            <a:ext cx="338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level</a:t>
            </a:r>
            <a:endParaRPr lang="nl-NL"/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5911850" y="3084005"/>
            <a:ext cx="1817688" cy="43180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6451600" y="3201480"/>
            <a:ext cx="854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Desiccation</a:t>
            </a:r>
            <a:endParaRPr lang="nl-NL"/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5911850" y="4052380"/>
            <a:ext cx="1843088" cy="45085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6356350" y="4173030"/>
            <a:ext cx="10779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Eutrophication</a:t>
            </a:r>
            <a:endParaRPr lang="nl-NL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2409825" y="3147505"/>
            <a:ext cx="696913" cy="0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3065463" y="3098292"/>
            <a:ext cx="161925" cy="95250"/>
          </a:xfrm>
          <a:custGeom>
            <a:avLst/>
            <a:gdLst>
              <a:gd name="T0" fmla="*/ 0 w 102"/>
              <a:gd name="T1" fmla="*/ 0 h 60"/>
              <a:gd name="T2" fmla="*/ 0 w 102"/>
              <a:gd name="T3" fmla="*/ 60 h 60"/>
              <a:gd name="T4" fmla="*/ 102 w 102"/>
              <a:gd name="T5" fmla="*/ 30 h 60"/>
              <a:gd name="T6" fmla="*/ 0 w 102"/>
              <a:gd name="T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" h="60">
                <a:moveTo>
                  <a:pt x="0" y="0"/>
                </a:moveTo>
                <a:lnTo>
                  <a:pt x="0" y="60"/>
                </a:lnTo>
                <a:lnTo>
                  <a:pt x="102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4979988" y="3147505"/>
            <a:ext cx="811212" cy="0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31"/>
          <p:cNvSpPr>
            <a:spLocks/>
          </p:cNvSpPr>
          <p:nvPr/>
        </p:nvSpPr>
        <p:spPr bwMode="auto">
          <a:xfrm>
            <a:off x="5749925" y="3098292"/>
            <a:ext cx="161925" cy="95250"/>
          </a:xfrm>
          <a:custGeom>
            <a:avLst/>
            <a:gdLst>
              <a:gd name="T0" fmla="*/ 0 w 102"/>
              <a:gd name="T1" fmla="*/ 0 h 60"/>
              <a:gd name="T2" fmla="*/ 0 w 102"/>
              <a:gd name="T3" fmla="*/ 60 h 60"/>
              <a:gd name="T4" fmla="*/ 102 w 102"/>
              <a:gd name="T5" fmla="*/ 30 h 60"/>
              <a:gd name="T6" fmla="*/ 0 w 102"/>
              <a:gd name="T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" h="60">
                <a:moveTo>
                  <a:pt x="0" y="0"/>
                </a:moveTo>
                <a:lnTo>
                  <a:pt x="0" y="60"/>
                </a:lnTo>
                <a:lnTo>
                  <a:pt x="102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227388" y="3372930"/>
            <a:ext cx="1752600" cy="319087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625850" y="3447542"/>
            <a:ext cx="7699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</a:t>
            </a:r>
            <a:r>
              <a:rPr lang="nl-NL" sz="1200" b="1">
                <a:solidFill>
                  <a:srgbClr val="000000"/>
                </a:solidFill>
                <a:latin typeface="Arial" charset="0"/>
              </a:rPr>
              <a:t>  aeration</a:t>
            </a:r>
          </a:p>
        </p:txBody>
      </p:sp>
      <p:sp>
        <p:nvSpPr>
          <p:cNvPr id="37" name="Rectangle 38"/>
          <p:cNvSpPr>
            <a:spLocks noChangeArrowheads="1"/>
          </p:cNvSpPr>
          <p:nvPr/>
        </p:nvSpPr>
        <p:spPr bwMode="auto">
          <a:xfrm>
            <a:off x="3694113" y="4165092"/>
            <a:ext cx="1752600" cy="319088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3986213" y="4242880"/>
            <a:ext cx="1349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</a:t>
            </a:r>
            <a:r>
              <a:rPr lang="nl-NL" sz="1200" b="1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39" name="Rectangle 40"/>
          <p:cNvSpPr>
            <a:spLocks noChangeArrowheads="1"/>
          </p:cNvSpPr>
          <p:nvPr/>
        </p:nvSpPr>
        <p:spPr bwMode="auto">
          <a:xfrm>
            <a:off x="4179888" y="4242880"/>
            <a:ext cx="10255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mineralization</a:t>
            </a:r>
            <a:endParaRPr lang="nl-NL"/>
          </a:p>
        </p:txBody>
      </p:sp>
      <p:sp>
        <p:nvSpPr>
          <p:cNvPr id="40" name="Rectangle 41"/>
          <p:cNvSpPr>
            <a:spLocks noChangeArrowheads="1"/>
          </p:cNvSpPr>
          <p:nvPr/>
        </p:nvSpPr>
        <p:spPr bwMode="auto">
          <a:xfrm>
            <a:off x="3694113" y="4731830"/>
            <a:ext cx="1752600" cy="319087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" name="Rectangle 42"/>
          <p:cNvSpPr>
            <a:spLocks noChangeArrowheads="1"/>
          </p:cNvSpPr>
          <p:nvPr/>
        </p:nvSpPr>
        <p:spPr bwMode="auto">
          <a:xfrm>
            <a:off x="3794125" y="4809617"/>
            <a:ext cx="1608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 </a:t>
            </a:r>
            <a:r>
              <a:rPr lang="nl-NL" sz="1200" b="1">
                <a:solidFill>
                  <a:srgbClr val="000000"/>
                </a:solidFill>
                <a:latin typeface="Arial" charset="0"/>
              </a:rPr>
              <a:t>oxidation processes</a:t>
            </a:r>
            <a:endParaRPr lang="nl-NL"/>
          </a:p>
        </p:txBody>
      </p:sp>
      <p:sp>
        <p:nvSpPr>
          <p:cNvPr id="42" name="Rectangle 43"/>
          <p:cNvSpPr>
            <a:spLocks noChangeArrowheads="1"/>
          </p:cNvSpPr>
          <p:nvPr/>
        </p:nvSpPr>
        <p:spPr bwMode="auto">
          <a:xfrm>
            <a:off x="3227388" y="5412867"/>
            <a:ext cx="1752600" cy="568325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3" name="Rectangle 44"/>
          <p:cNvSpPr>
            <a:spLocks noChangeArrowheads="1"/>
          </p:cNvSpPr>
          <p:nvPr/>
        </p:nvSpPr>
        <p:spPr bwMode="auto">
          <a:xfrm>
            <a:off x="3314700" y="5519230"/>
            <a:ext cx="160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Increased influence of</a:t>
            </a:r>
            <a:endParaRPr lang="nl-NL"/>
          </a:p>
        </p:txBody>
      </p:sp>
      <p:sp>
        <p:nvSpPr>
          <p:cNvPr id="44" name="Rectangle 45"/>
          <p:cNvSpPr>
            <a:spLocks noChangeArrowheads="1"/>
          </p:cNvSpPr>
          <p:nvPr/>
        </p:nvSpPr>
        <p:spPr bwMode="auto">
          <a:xfrm>
            <a:off x="3765550" y="5708142"/>
            <a:ext cx="676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1200" b="1">
                <a:solidFill>
                  <a:srgbClr val="000000"/>
                </a:solidFill>
                <a:latin typeface="Arial" charset="0"/>
              </a:rPr>
              <a:t>rainwater</a:t>
            </a:r>
            <a:endParaRPr lang="nl-NL"/>
          </a:p>
        </p:txBody>
      </p:sp>
      <p:sp>
        <p:nvSpPr>
          <p:cNvPr id="45" name="Freeform 47"/>
          <p:cNvSpPr>
            <a:spLocks/>
          </p:cNvSpPr>
          <p:nvPr/>
        </p:nvSpPr>
        <p:spPr bwMode="auto">
          <a:xfrm>
            <a:off x="3995738" y="4009517"/>
            <a:ext cx="96837" cy="155575"/>
          </a:xfrm>
          <a:custGeom>
            <a:avLst/>
            <a:gdLst>
              <a:gd name="T0" fmla="*/ 61 w 61"/>
              <a:gd name="T1" fmla="*/ 0 h 98"/>
              <a:gd name="T2" fmla="*/ 0 w 61"/>
              <a:gd name="T3" fmla="*/ 0 h 98"/>
              <a:gd name="T4" fmla="*/ 31 w 61"/>
              <a:gd name="T5" fmla="*/ 98 h 98"/>
              <a:gd name="T6" fmla="*/ 61 w 61"/>
              <a:gd name="T7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98">
                <a:moveTo>
                  <a:pt x="61" y="0"/>
                </a:moveTo>
                <a:lnTo>
                  <a:pt x="0" y="0"/>
                </a:lnTo>
                <a:lnTo>
                  <a:pt x="31" y="98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" name="Line 49"/>
          <p:cNvSpPr>
            <a:spLocks noChangeShapeType="1"/>
          </p:cNvSpPr>
          <p:nvPr/>
        </p:nvSpPr>
        <p:spPr bwMode="auto">
          <a:xfrm>
            <a:off x="3343275" y="4958842"/>
            <a:ext cx="222250" cy="1588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Freeform 50"/>
          <p:cNvSpPr>
            <a:spLocks/>
          </p:cNvSpPr>
          <p:nvPr/>
        </p:nvSpPr>
        <p:spPr bwMode="auto">
          <a:xfrm>
            <a:off x="3524250" y="4911217"/>
            <a:ext cx="163513" cy="95250"/>
          </a:xfrm>
          <a:custGeom>
            <a:avLst/>
            <a:gdLst>
              <a:gd name="T0" fmla="*/ 0 w 103"/>
              <a:gd name="T1" fmla="*/ 0 h 60"/>
              <a:gd name="T2" fmla="*/ 0 w 103"/>
              <a:gd name="T3" fmla="*/ 60 h 60"/>
              <a:gd name="T4" fmla="*/ 103 w 103"/>
              <a:gd name="T5" fmla="*/ 30 h 60"/>
              <a:gd name="T6" fmla="*/ 0 w 103"/>
              <a:gd name="T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3" h="60">
                <a:moveTo>
                  <a:pt x="0" y="0"/>
                </a:moveTo>
                <a:lnTo>
                  <a:pt x="0" y="60"/>
                </a:lnTo>
                <a:lnTo>
                  <a:pt x="10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" name="Freeform 53"/>
          <p:cNvSpPr>
            <a:spLocks/>
          </p:cNvSpPr>
          <p:nvPr/>
        </p:nvSpPr>
        <p:spPr bwMode="auto">
          <a:xfrm>
            <a:off x="3065463" y="5704967"/>
            <a:ext cx="161925" cy="95250"/>
          </a:xfrm>
          <a:custGeom>
            <a:avLst/>
            <a:gdLst>
              <a:gd name="T0" fmla="*/ 0 w 102"/>
              <a:gd name="T1" fmla="*/ 0 h 60"/>
              <a:gd name="T2" fmla="*/ 0 w 102"/>
              <a:gd name="T3" fmla="*/ 60 h 60"/>
              <a:gd name="T4" fmla="*/ 102 w 102"/>
              <a:gd name="T5" fmla="*/ 30 h 60"/>
              <a:gd name="T6" fmla="*/ 0 w 102"/>
              <a:gd name="T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" h="60">
                <a:moveTo>
                  <a:pt x="0" y="0"/>
                </a:moveTo>
                <a:lnTo>
                  <a:pt x="0" y="60"/>
                </a:lnTo>
                <a:lnTo>
                  <a:pt x="102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" name="Line 55"/>
          <p:cNvSpPr>
            <a:spLocks noChangeShapeType="1"/>
          </p:cNvSpPr>
          <p:nvPr/>
        </p:nvSpPr>
        <p:spPr bwMode="auto">
          <a:xfrm flipV="1">
            <a:off x="6029325" y="5193792"/>
            <a:ext cx="0" cy="576263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Freeform 56"/>
          <p:cNvSpPr>
            <a:spLocks/>
          </p:cNvSpPr>
          <p:nvPr/>
        </p:nvSpPr>
        <p:spPr bwMode="auto">
          <a:xfrm>
            <a:off x="5980113" y="5071555"/>
            <a:ext cx="96837" cy="157162"/>
          </a:xfrm>
          <a:custGeom>
            <a:avLst/>
            <a:gdLst>
              <a:gd name="T0" fmla="*/ 0 w 61"/>
              <a:gd name="T1" fmla="*/ 99 h 99"/>
              <a:gd name="T2" fmla="*/ 61 w 61"/>
              <a:gd name="T3" fmla="*/ 99 h 99"/>
              <a:gd name="T4" fmla="*/ 30 w 61"/>
              <a:gd name="T5" fmla="*/ 0 h 99"/>
              <a:gd name="T6" fmla="*/ 0 w 61"/>
              <a:gd name="T7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99">
                <a:moveTo>
                  <a:pt x="0" y="99"/>
                </a:moveTo>
                <a:lnTo>
                  <a:pt x="61" y="99"/>
                </a:lnTo>
                <a:lnTo>
                  <a:pt x="30" y="0"/>
                </a:lnTo>
                <a:lnTo>
                  <a:pt x="0" y="99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1" name="Line 57"/>
          <p:cNvSpPr>
            <a:spLocks noChangeShapeType="1"/>
          </p:cNvSpPr>
          <p:nvPr/>
        </p:nvSpPr>
        <p:spPr bwMode="auto">
          <a:xfrm>
            <a:off x="5449888" y="4320667"/>
            <a:ext cx="338137" cy="1588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Freeform 58"/>
          <p:cNvSpPr>
            <a:spLocks/>
          </p:cNvSpPr>
          <p:nvPr/>
        </p:nvSpPr>
        <p:spPr bwMode="auto">
          <a:xfrm>
            <a:off x="5746750" y="4273042"/>
            <a:ext cx="163513" cy="95250"/>
          </a:xfrm>
          <a:custGeom>
            <a:avLst/>
            <a:gdLst>
              <a:gd name="T0" fmla="*/ 0 w 103"/>
              <a:gd name="T1" fmla="*/ 0 h 60"/>
              <a:gd name="T2" fmla="*/ 0 w 103"/>
              <a:gd name="T3" fmla="*/ 60 h 60"/>
              <a:gd name="T4" fmla="*/ 103 w 103"/>
              <a:gd name="T5" fmla="*/ 30 h 60"/>
              <a:gd name="T6" fmla="*/ 0 w 103"/>
              <a:gd name="T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3" h="60">
                <a:moveTo>
                  <a:pt x="0" y="0"/>
                </a:moveTo>
                <a:lnTo>
                  <a:pt x="0" y="60"/>
                </a:lnTo>
                <a:lnTo>
                  <a:pt x="10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3" name="Line 59"/>
          <p:cNvSpPr>
            <a:spLocks noChangeShapeType="1"/>
          </p:cNvSpPr>
          <p:nvPr/>
        </p:nvSpPr>
        <p:spPr bwMode="auto">
          <a:xfrm>
            <a:off x="5449888" y="4958842"/>
            <a:ext cx="338137" cy="1588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" name="Freeform 60"/>
          <p:cNvSpPr>
            <a:spLocks/>
          </p:cNvSpPr>
          <p:nvPr/>
        </p:nvSpPr>
        <p:spPr bwMode="auto">
          <a:xfrm>
            <a:off x="5741988" y="4911217"/>
            <a:ext cx="163512" cy="95250"/>
          </a:xfrm>
          <a:custGeom>
            <a:avLst/>
            <a:gdLst>
              <a:gd name="T0" fmla="*/ 0 w 103"/>
              <a:gd name="T1" fmla="*/ 0 h 60"/>
              <a:gd name="T2" fmla="*/ 0 w 103"/>
              <a:gd name="T3" fmla="*/ 60 h 60"/>
              <a:gd name="T4" fmla="*/ 103 w 103"/>
              <a:gd name="T5" fmla="*/ 30 h 60"/>
              <a:gd name="T6" fmla="*/ 0 w 103"/>
              <a:gd name="T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3" h="60">
                <a:moveTo>
                  <a:pt x="0" y="0"/>
                </a:moveTo>
                <a:lnTo>
                  <a:pt x="0" y="60"/>
                </a:lnTo>
                <a:lnTo>
                  <a:pt x="10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5" name="Line 65"/>
          <p:cNvSpPr>
            <a:spLocks noChangeShapeType="1"/>
          </p:cNvSpPr>
          <p:nvPr/>
        </p:nvSpPr>
        <p:spPr bwMode="auto">
          <a:xfrm flipV="1">
            <a:off x="4979988" y="3471355"/>
            <a:ext cx="811212" cy="0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Freeform 66"/>
          <p:cNvSpPr>
            <a:spLocks/>
          </p:cNvSpPr>
          <p:nvPr/>
        </p:nvSpPr>
        <p:spPr bwMode="auto">
          <a:xfrm>
            <a:off x="5749925" y="3422142"/>
            <a:ext cx="161925" cy="95250"/>
          </a:xfrm>
          <a:custGeom>
            <a:avLst/>
            <a:gdLst>
              <a:gd name="T0" fmla="*/ 0 w 102"/>
              <a:gd name="T1" fmla="*/ 0 h 60"/>
              <a:gd name="T2" fmla="*/ 0 w 102"/>
              <a:gd name="T3" fmla="*/ 60 h 60"/>
              <a:gd name="T4" fmla="*/ 102 w 102"/>
              <a:gd name="T5" fmla="*/ 30 h 60"/>
              <a:gd name="T6" fmla="*/ 0 w 102"/>
              <a:gd name="T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" h="60">
                <a:moveTo>
                  <a:pt x="0" y="0"/>
                </a:moveTo>
                <a:lnTo>
                  <a:pt x="0" y="60"/>
                </a:lnTo>
                <a:lnTo>
                  <a:pt x="102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7" name="Line 67"/>
          <p:cNvSpPr>
            <a:spLocks noChangeShapeType="1"/>
          </p:cNvSpPr>
          <p:nvPr/>
        </p:nvSpPr>
        <p:spPr bwMode="auto">
          <a:xfrm>
            <a:off x="2409825" y="3499930"/>
            <a:ext cx="696913" cy="0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" name="Freeform 68"/>
          <p:cNvSpPr>
            <a:spLocks/>
          </p:cNvSpPr>
          <p:nvPr/>
        </p:nvSpPr>
        <p:spPr bwMode="auto">
          <a:xfrm>
            <a:off x="3065463" y="3450717"/>
            <a:ext cx="161925" cy="95250"/>
          </a:xfrm>
          <a:custGeom>
            <a:avLst/>
            <a:gdLst>
              <a:gd name="T0" fmla="*/ 0 w 102"/>
              <a:gd name="T1" fmla="*/ 0 h 60"/>
              <a:gd name="T2" fmla="*/ 0 w 102"/>
              <a:gd name="T3" fmla="*/ 60 h 60"/>
              <a:gd name="T4" fmla="*/ 102 w 102"/>
              <a:gd name="T5" fmla="*/ 30 h 60"/>
              <a:gd name="T6" fmla="*/ 0 w 102"/>
              <a:gd name="T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" h="60">
                <a:moveTo>
                  <a:pt x="0" y="0"/>
                </a:moveTo>
                <a:lnTo>
                  <a:pt x="0" y="60"/>
                </a:lnTo>
                <a:lnTo>
                  <a:pt x="102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" name="Line 69"/>
          <p:cNvSpPr>
            <a:spLocks noChangeShapeType="1"/>
          </p:cNvSpPr>
          <p:nvPr/>
        </p:nvSpPr>
        <p:spPr bwMode="auto">
          <a:xfrm flipV="1">
            <a:off x="1671638" y="5751005"/>
            <a:ext cx="1416050" cy="0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" name="Line 71"/>
          <p:cNvSpPr>
            <a:spLocks noChangeShapeType="1"/>
          </p:cNvSpPr>
          <p:nvPr/>
        </p:nvSpPr>
        <p:spPr bwMode="auto">
          <a:xfrm flipV="1">
            <a:off x="4051300" y="3692017"/>
            <a:ext cx="0" cy="323850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5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3. Nature </a:t>
            </a:r>
            <a:r>
              <a:rPr lang="en-US" dirty="0"/>
              <a:t>and water quantity: desiccation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485775" y="1770063"/>
            <a:ext cx="81026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V&amp;W Syntax (Adobe)" pitchFamily="34" charset="0"/>
              <a:buNone/>
            </a:pPr>
            <a:r>
              <a:rPr lang="en-GB" sz="2000" b="1" dirty="0"/>
              <a:t>Ecological impacts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V&amp;W Syntax (Adobe)" pitchFamily="34" charset="0"/>
              <a:buChar char="•"/>
            </a:pPr>
            <a:endParaRPr lang="en-GB" sz="2000" b="1" dirty="0"/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V&amp;W Syntax (Adobe)" pitchFamily="34" charset="0"/>
              <a:buChar char="•"/>
            </a:pPr>
            <a:r>
              <a:rPr lang="en-GB" sz="2000" dirty="0"/>
              <a:t>75% of all nature </a:t>
            </a:r>
            <a:r>
              <a:rPr lang="nl-NL" sz="2000" dirty="0" err="1"/>
              <a:t>protection</a:t>
            </a:r>
            <a:r>
              <a:rPr lang="nl-NL" sz="2000" dirty="0"/>
              <a:t> </a:t>
            </a:r>
            <a:r>
              <a:rPr lang="nl-NL" sz="2000" dirty="0" err="1"/>
              <a:t>areas</a:t>
            </a:r>
            <a:r>
              <a:rPr lang="en-GB" sz="2000" dirty="0"/>
              <a:t> </a:t>
            </a:r>
            <a:r>
              <a:rPr lang="nl-NL" sz="2000" dirty="0"/>
              <a:t>are </a:t>
            </a:r>
            <a:r>
              <a:rPr lang="en-GB" sz="2000" dirty="0"/>
              <a:t>moderate or severely affected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V&amp;W Syntax (Adobe)" pitchFamily="34" charset="0"/>
              <a:buChar char="•"/>
            </a:pPr>
            <a:endParaRPr lang="en-GB" sz="2000" dirty="0"/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V&amp;W Syntax (Adobe)" pitchFamily="34" charset="0"/>
              <a:buChar char="•"/>
            </a:pPr>
            <a:r>
              <a:rPr lang="en-GB" sz="2000" dirty="0"/>
              <a:t>Some effects are irreversible…</a:t>
            </a:r>
          </a:p>
        </p:txBody>
      </p: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342900" y="4187825"/>
            <a:ext cx="8534400" cy="19431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63" name="Picture 5" descr="C:\Documents and Settings\Remco van Ek\Bureaublad\Rome\voo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76725"/>
            <a:ext cx="8418513" cy="17986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3498850" y="4237038"/>
            <a:ext cx="18669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nl-NL" sz="1800">
                <a:solidFill>
                  <a:srgbClr val="000000"/>
                </a:solidFill>
              </a:rPr>
              <a:t>Upward seepage</a:t>
            </a:r>
          </a:p>
        </p:txBody>
      </p:sp>
    </p:spTree>
    <p:extLst>
      <p:ext uri="{BB962C8B-B14F-4D97-AF65-F5344CB8AC3E}">
        <p14:creationId xmlns:p14="http://schemas.microsoft.com/office/powerpoint/2010/main" val="9675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3. Nature </a:t>
            </a:r>
            <a:r>
              <a:rPr lang="en-US" dirty="0"/>
              <a:t>and water quantity: desiccation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5775" y="1770063"/>
            <a:ext cx="81026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V&amp;W Syntax (Adobe)" pitchFamily="34" charset="0"/>
              <a:buNone/>
            </a:pPr>
            <a:r>
              <a:rPr lang="en-GB" sz="2000" b="1" dirty="0"/>
              <a:t>Ecological impacts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V&amp;W Syntax (Adobe)" pitchFamily="34" charset="0"/>
              <a:buChar char="•"/>
            </a:pPr>
            <a:endParaRPr lang="en-GB" sz="2000" b="1" dirty="0"/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V&amp;W Syntax (Adobe)" pitchFamily="34" charset="0"/>
              <a:buChar char="•"/>
            </a:pPr>
            <a:r>
              <a:rPr lang="en-GB" sz="2000" dirty="0"/>
              <a:t>75% of all nature </a:t>
            </a:r>
            <a:r>
              <a:rPr lang="nl-NL" sz="2000" dirty="0" err="1"/>
              <a:t>protection</a:t>
            </a:r>
            <a:r>
              <a:rPr lang="nl-NL" sz="2000" dirty="0"/>
              <a:t> </a:t>
            </a:r>
            <a:r>
              <a:rPr lang="nl-NL" sz="2000" dirty="0" err="1"/>
              <a:t>areas</a:t>
            </a:r>
            <a:r>
              <a:rPr lang="en-GB" sz="2000" dirty="0"/>
              <a:t> </a:t>
            </a:r>
            <a:r>
              <a:rPr lang="nl-NL" sz="2000" dirty="0"/>
              <a:t>are </a:t>
            </a:r>
            <a:r>
              <a:rPr lang="en-GB" sz="2000" dirty="0"/>
              <a:t>moderate or severely affected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V&amp;W Syntax (Adobe)" pitchFamily="34" charset="0"/>
              <a:buChar char="•"/>
            </a:pPr>
            <a:endParaRPr lang="en-GB" sz="2000" dirty="0"/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V&amp;W Syntax (Adobe)" pitchFamily="34" charset="0"/>
              <a:buChar char="•"/>
            </a:pPr>
            <a:r>
              <a:rPr lang="en-GB" sz="2000" dirty="0"/>
              <a:t>Some effects are irreversible…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42900" y="4187825"/>
            <a:ext cx="8534400" cy="19446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8" name="Picture 5" descr="C:\Documents and Settings\Remco van Ek\Bureaublad\Rome\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r="4916" b="12862"/>
          <a:stretch>
            <a:fillRect/>
          </a:stretch>
        </p:blipFill>
        <p:spPr bwMode="auto">
          <a:xfrm>
            <a:off x="428625" y="4546600"/>
            <a:ext cx="8380413" cy="15811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497263" y="4235450"/>
            <a:ext cx="122396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nl-NL" sz="1800">
                <a:solidFill>
                  <a:srgbClr val="000000"/>
                </a:solidFill>
              </a:rPr>
              <a:t>Infiltration</a:t>
            </a:r>
          </a:p>
        </p:txBody>
      </p:sp>
    </p:spTree>
    <p:extLst>
      <p:ext uri="{BB962C8B-B14F-4D97-AF65-F5344CB8AC3E}">
        <p14:creationId xmlns:p14="http://schemas.microsoft.com/office/powerpoint/2010/main" val="9675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4. Nature </a:t>
            </a:r>
            <a:r>
              <a:rPr lang="en-US" dirty="0"/>
              <a:t>and water quality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b="1" dirty="0" smtClean="0"/>
              <a:t>Since WWII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Increase intensive agriculture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Increase in number of cows, pigs </a:t>
            </a:r>
            <a:r>
              <a:rPr lang="en-US" dirty="0" smtClean="0">
                <a:sym typeface="Wingdings" pitchFamily="2" charset="2"/>
              </a:rPr>
              <a:t> manure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itchFamily="2" charset="2"/>
              </a:rPr>
              <a:t>Eutrophication of surface waters  Alga bloom (</a:t>
            </a:r>
            <a:r>
              <a:rPr lang="en-US" dirty="0" err="1" smtClean="0">
                <a:sym typeface="Wingdings" pitchFamily="2" charset="2"/>
              </a:rPr>
              <a:t>Microcystes</a:t>
            </a:r>
            <a:r>
              <a:rPr lang="en-US" dirty="0" smtClean="0">
                <a:sym typeface="Wingdings" pitchFamily="2" charset="2"/>
              </a:rPr>
              <a:t>), Duck weed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sym typeface="Wingdings" pitchFamily="2" charset="2"/>
            </a:endParaRPr>
          </a:p>
          <a:p>
            <a:pPr marL="0" indent="0"/>
            <a:endParaRPr lang="en-US" dirty="0" smtClean="0">
              <a:sym typeface="Wingdings" pitchFamily="2" charset="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" y="339013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02" y="3390138"/>
            <a:ext cx="3817954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2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4. Nature </a:t>
            </a:r>
            <a:r>
              <a:rPr lang="en-US" dirty="0"/>
              <a:t>and water quality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Water Framework Directive (2000/60/EC)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" y="1782238"/>
            <a:ext cx="6775069" cy="467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2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Introduction on myself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Nature protection in the Netherlands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Nature and water quantity: desiccation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Nature and water </a:t>
            </a:r>
            <a:r>
              <a:rPr lang="en-US" dirty="0" smtClean="0"/>
              <a:t>quality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Nature and climate change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Ecosystem services, management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Knowledge development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Lessons learned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4. Nature </a:t>
            </a:r>
            <a:r>
              <a:rPr lang="en-US" dirty="0"/>
              <a:t>and water quality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b="1" dirty="0"/>
              <a:t>Since WWII</a:t>
            </a:r>
          </a:p>
          <a:p>
            <a:pPr marL="0" indent="0"/>
            <a:r>
              <a:rPr lang="en-US" dirty="0" smtClean="0"/>
              <a:t>4. NO3 pollution upper groundwater</a:t>
            </a:r>
          </a:p>
          <a:p>
            <a:pPr marL="0" indent="0"/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50 mg/l = Threshold value</a:t>
            </a:r>
          </a:p>
          <a:p>
            <a:pPr marL="0" indent="0"/>
            <a:endParaRPr lang="en-US" dirty="0"/>
          </a:p>
        </p:txBody>
      </p:sp>
      <p:grpSp>
        <p:nvGrpSpPr>
          <p:cNvPr id="5" name="Group 1028"/>
          <p:cNvGrpSpPr>
            <a:grpSpLocks/>
          </p:cNvGrpSpPr>
          <p:nvPr/>
        </p:nvGrpSpPr>
        <p:grpSpPr bwMode="auto">
          <a:xfrm>
            <a:off x="5312664" y="1681862"/>
            <a:ext cx="3596386" cy="4316602"/>
            <a:chOff x="2554" y="652"/>
            <a:chExt cx="2695" cy="3162"/>
          </a:xfrm>
        </p:grpSpPr>
        <p:sp>
          <p:nvSpPr>
            <p:cNvPr id="6" name="Rectangle 1029"/>
            <p:cNvSpPr>
              <a:spLocks noChangeArrowheads="1"/>
            </p:cNvSpPr>
            <p:nvPr/>
          </p:nvSpPr>
          <p:spPr bwMode="auto">
            <a:xfrm>
              <a:off x="2630" y="1064"/>
              <a:ext cx="103" cy="1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7" name="Picture 1030" descr="C:\Documents and Settings\Remco van Ek\Bureaublad\14022006\grji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" y="834"/>
              <a:ext cx="2573" cy="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31" descr="C:\Documents and Settings\Remco van Ek\Bureaublad\14022006\nitrate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" b="1225"/>
            <a:stretch>
              <a:fillRect/>
            </a:stretch>
          </p:blipFill>
          <p:spPr bwMode="auto">
            <a:xfrm>
              <a:off x="2600" y="881"/>
              <a:ext cx="2581" cy="2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032"/>
            <p:cNvSpPr txBox="1">
              <a:spLocks noChangeArrowheads="1"/>
            </p:cNvSpPr>
            <p:nvPr/>
          </p:nvSpPr>
          <p:spPr bwMode="auto">
            <a:xfrm>
              <a:off x="2722" y="1060"/>
              <a:ext cx="764" cy="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Font typeface="V&amp;W Syntax (Adobe)" pitchFamily="34" charset="0"/>
                <a:buNone/>
              </a:pPr>
              <a:r>
                <a:rPr lang="nl-NL" sz="1400" dirty="0"/>
                <a:t>Geen data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Font typeface="V&amp;W Syntax (Adobe)" pitchFamily="34" charset="0"/>
                <a:buNone/>
              </a:pPr>
              <a:r>
                <a:rPr lang="nl-NL" sz="1400" dirty="0"/>
                <a:t>0 - 25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Font typeface="V&amp;W Syntax (Adobe)" pitchFamily="34" charset="0"/>
                <a:buNone/>
              </a:pPr>
              <a:r>
                <a:rPr lang="nl-NL" sz="1400" dirty="0"/>
                <a:t>25 -50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Font typeface="V&amp;W Syntax (Adobe)" pitchFamily="34" charset="0"/>
                <a:buNone/>
              </a:pPr>
              <a:r>
                <a:rPr lang="nl-NL" sz="1400" dirty="0"/>
                <a:t>50 - 100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Font typeface="V&amp;W Syntax (Adobe)" pitchFamily="34" charset="0"/>
                <a:buNone/>
              </a:pPr>
              <a:r>
                <a:rPr lang="nl-NL" sz="1400" dirty="0"/>
                <a:t>100 - 150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Font typeface="V&amp;W Syntax (Adobe)" pitchFamily="34" charset="0"/>
                <a:buNone/>
              </a:pPr>
              <a:r>
                <a:rPr lang="nl-NL" sz="1400" dirty="0"/>
                <a:t>&gt; 150</a:t>
              </a:r>
            </a:p>
          </p:txBody>
        </p:sp>
        <p:sp>
          <p:nvSpPr>
            <p:cNvPr id="10" name="Text Box 1033"/>
            <p:cNvSpPr txBox="1">
              <a:spLocks noChangeArrowheads="1"/>
            </p:cNvSpPr>
            <p:nvPr/>
          </p:nvSpPr>
          <p:spPr bwMode="auto">
            <a:xfrm>
              <a:off x="2554" y="652"/>
              <a:ext cx="2195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Font typeface="V&amp;W Syntax (Adobe)" pitchFamily="34" charset="0"/>
                <a:buNone/>
              </a:pPr>
              <a:r>
                <a:rPr lang="nl-NL" sz="1400" dirty="0" err="1" smtClean="0"/>
                <a:t>Nitrate</a:t>
              </a:r>
              <a:r>
                <a:rPr lang="nl-NL" sz="1400" dirty="0" smtClean="0"/>
                <a:t> </a:t>
              </a:r>
              <a:r>
                <a:rPr lang="nl-NL" sz="1400" dirty="0" err="1" smtClean="0"/>
                <a:t>conc</a:t>
              </a:r>
              <a:r>
                <a:rPr lang="nl-NL" sz="1400" dirty="0" smtClean="0"/>
                <a:t> in </a:t>
              </a:r>
              <a:r>
                <a:rPr lang="nl-NL" sz="1400" dirty="0" err="1" smtClean="0"/>
                <a:t>upper</a:t>
              </a:r>
              <a:r>
                <a:rPr lang="nl-NL" sz="1400" dirty="0" smtClean="0"/>
                <a:t>  </a:t>
              </a:r>
              <a:r>
                <a:rPr lang="nl-NL" sz="1400" dirty="0" err="1" smtClean="0"/>
                <a:t>groundwater</a:t>
              </a:r>
              <a:endParaRPr lang="nl-NL" sz="1400" dirty="0"/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Font typeface="V&amp;W Syntax (Adobe)" pitchFamily="34" charset="0"/>
                <a:buNone/>
              </a:pPr>
              <a:r>
                <a:rPr lang="nl-NL" sz="1400" dirty="0"/>
                <a:t>mg/l</a:t>
              </a:r>
            </a:p>
          </p:txBody>
        </p:sp>
      </p:grpSp>
      <p:sp>
        <p:nvSpPr>
          <p:cNvPr id="3" name="Freeform 2"/>
          <p:cNvSpPr/>
          <p:nvPr/>
        </p:nvSpPr>
        <p:spPr>
          <a:xfrm>
            <a:off x="731520" y="3282696"/>
            <a:ext cx="4069080" cy="1069848"/>
          </a:xfrm>
          <a:custGeom>
            <a:avLst/>
            <a:gdLst>
              <a:gd name="connsiteX0" fmla="*/ 0 w 4069080"/>
              <a:gd name="connsiteY0" fmla="*/ 0 h 1069848"/>
              <a:gd name="connsiteX1" fmla="*/ 1069848 w 4069080"/>
              <a:gd name="connsiteY1" fmla="*/ 54864 h 1069848"/>
              <a:gd name="connsiteX2" fmla="*/ 1645920 w 4069080"/>
              <a:gd name="connsiteY2" fmla="*/ 192024 h 1069848"/>
              <a:gd name="connsiteX3" fmla="*/ 1874520 w 4069080"/>
              <a:gd name="connsiteY3" fmla="*/ 411480 h 1069848"/>
              <a:gd name="connsiteX4" fmla="*/ 2139696 w 4069080"/>
              <a:gd name="connsiteY4" fmla="*/ 749808 h 1069848"/>
              <a:gd name="connsiteX5" fmla="*/ 2734056 w 4069080"/>
              <a:gd name="connsiteY5" fmla="*/ 996696 h 1069848"/>
              <a:gd name="connsiteX6" fmla="*/ 3072384 w 4069080"/>
              <a:gd name="connsiteY6" fmla="*/ 1024128 h 1069848"/>
              <a:gd name="connsiteX7" fmla="*/ 3392424 w 4069080"/>
              <a:gd name="connsiteY7" fmla="*/ 1033272 h 1069848"/>
              <a:gd name="connsiteX8" fmla="*/ 3877056 w 4069080"/>
              <a:gd name="connsiteY8" fmla="*/ 1060704 h 1069848"/>
              <a:gd name="connsiteX9" fmla="*/ 4069080 w 4069080"/>
              <a:gd name="connsiteY9" fmla="*/ 1069848 h 106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80" h="1069848">
                <a:moveTo>
                  <a:pt x="0" y="0"/>
                </a:moveTo>
                <a:cubicBezTo>
                  <a:pt x="397764" y="11430"/>
                  <a:pt x="795528" y="22860"/>
                  <a:pt x="1069848" y="54864"/>
                </a:cubicBezTo>
                <a:cubicBezTo>
                  <a:pt x="1344168" y="86868"/>
                  <a:pt x="1511808" y="132588"/>
                  <a:pt x="1645920" y="192024"/>
                </a:cubicBezTo>
                <a:cubicBezTo>
                  <a:pt x="1780032" y="251460"/>
                  <a:pt x="1792224" y="318516"/>
                  <a:pt x="1874520" y="411480"/>
                </a:cubicBezTo>
                <a:cubicBezTo>
                  <a:pt x="1956816" y="504444"/>
                  <a:pt x="1996440" y="652272"/>
                  <a:pt x="2139696" y="749808"/>
                </a:cubicBezTo>
                <a:cubicBezTo>
                  <a:pt x="2282952" y="847344"/>
                  <a:pt x="2578608" y="950976"/>
                  <a:pt x="2734056" y="996696"/>
                </a:cubicBezTo>
                <a:cubicBezTo>
                  <a:pt x="2889504" y="1042416"/>
                  <a:pt x="2962656" y="1018032"/>
                  <a:pt x="3072384" y="1024128"/>
                </a:cubicBezTo>
                <a:cubicBezTo>
                  <a:pt x="3182112" y="1030224"/>
                  <a:pt x="3258312" y="1027176"/>
                  <a:pt x="3392424" y="1033272"/>
                </a:cubicBezTo>
                <a:cubicBezTo>
                  <a:pt x="3526536" y="1039368"/>
                  <a:pt x="3877056" y="1060704"/>
                  <a:pt x="3877056" y="1060704"/>
                </a:cubicBezTo>
                <a:lnTo>
                  <a:pt x="4069080" y="1069848"/>
                </a:lnTo>
              </a:path>
            </a:pathLst>
          </a:custGeom>
          <a:noFill/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755904" y="3735324"/>
            <a:ext cx="4069080" cy="687324"/>
          </a:xfrm>
          <a:custGeom>
            <a:avLst/>
            <a:gdLst>
              <a:gd name="connsiteX0" fmla="*/ 0 w 4069080"/>
              <a:gd name="connsiteY0" fmla="*/ 0 h 1069848"/>
              <a:gd name="connsiteX1" fmla="*/ 1069848 w 4069080"/>
              <a:gd name="connsiteY1" fmla="*/ 54864 h 1069848"/>
              <a:gd name="connsiteX2" fmla="*/ 1645920 w 4069080"/>
              <a:gd name="connsiteY2" fmla="*/ 192024 h 1069848"/>
              <a:gd name="connsiteX3" fmla="*/ 1874520 w 4069080"/>
              <a:gd name="connsiteY3" fmla="*/ 411480 h 1069848"/>
              <a:gd name="connsiteX4" fmla="*/ 2139696 w 4069080"/>
              <a:gd name="connsiteY4" fmla="*/ 749808 h 1069848"/>
              <a:gd name="connsiteX5" fmla="*/ 2734056 w 4069080"/>
              <a:gd name="connsiteY5" fmla="*/ 996696 h 1069848"/>
              <a:gd name="connsiteX6" fmla="*/ 3072384 w 4069080"/>
              <a:gd name="connsiteY6" fmla="*/ 1024128 h 1069848"/>
              <a:gd name="connsiteX7" fmla="*/ 3392424 w 4069080"/>
              <a:gd name="connsiteY7" fmla="*/ 1033272 h 1069848"/>
              <a:gd name="connsiteX8" fmla="*/ 3877056 w 4069080"/>
              <a:gd name="connsiteY8" fmla="*/ 1060704 h 1069848"/>
              <a:gd name="connsiteX9" fmla="*/ 4069080 w 4069080"/>
              <a:gd name="connsiteY9" fmla="*/ 1069848 h 106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80" h="1069848">
                <a:moveTo>
                  <a:pt x="0" y="0"/>
                </a:moveTo>
                <a:cubicBezTo>
                  <a:pt x="397764" y="11430"/>
                  <a:pt x="795528" y="22860"/>
                  <a:pt x="1069848" y="54864"/>
                </a:cubicBezTo>
                <a:cubicBezTo>
                  <a:pt x="1344168" y="86868"/>
                  <a:pt x="1511808" y="132588"/>
                  <a:pt x="1645920" y="192024"/>
                </a:cubicBezTo>
                <a:cubicBezTo>
                  <a:pt x="1780032" y="251460"/>
                  <a:pt x="1792224" y="318516"/>
                  <a:pt x="1874520" y="411480"/>
                </a:cubicBezTo>
                <a:cubicBezTo>
                  <a:pt x="1956816" y="504444"/>
                  <a:pt x="1996440" y="652272"/>
                  <a:pt x="2139696" y="749808"/>
                </a:cubicBezTo>
                <a:cubicBezTo>
                  <a:pt x="2282952" y="847344"/>
                  <a:pt x="2578608" y="950976"/>
                  <a:pt x="2734056" y="996696"/>
                </a:cubicBezTo>
                <a:cubicBezTo>
                  <a:pt x="2889504" y="1042416"/>
                  <a:pt x="2962656" y="1018032"/>
                  <a:pt x="3072384" y="1024128"/>
                </a:cubicBezTo>
                <a:cubicBezTo>
                  <a:pt x="3182112" y="1030224"/>
                  <a:pt x="3258312" y="1027176"/>
                  <a:pt x="3392424" y="1033272"/>
                </a:cubicBezTo>
                <a:cubicBezTo>
                  <a:pt x="3526536" y="1039368"/>
                  <a:pt x="3877056" y="1060704"/>
                  <a:pt x="3877056" y="1060704"/>
                </a:cubicBezTo>
                <a:lnTo>
                  <a:pt x="4069080" y="1069848"/>
                </a:lnTo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urved Up Arrow 24"/>
          <p:cNvSpPr/>
          <p:nvPr/>
        </p:nvSpPr>
        <p:spPr>
          <a:xfrm rot="740533">
            <a:off x="962510" y="4202384"/>
            <a:ext cx="2763037" cy="96225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" y="3775448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</a:t>
            </a:r>
            <a:r>
              <a:rPr lang="en-US" b="1" baseline="-25000" dirty="0" smtClean="0"/>
              <a:t>3</a:t>
            </a:r>
            <a:endParaRPr lang="en-GB" b="1" baseline="-25000" dirty="0"/>
          </a:p>
        </p:txBody>
      </p:sp>
      <p:sp>
        <p:nvSpPr>
          <p:cNvPr id="27" name="Oval 26"/>
          <p:cNvSpPr/>
          <p:nvPr/>
        </p:nvSpPr>
        <p:spPr>
          <a:xfrm>
            <a:off x="512064" y="4572000"/>
            <a:ext cx="1975104" cy="18288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957072" y="451256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FeS</a:t>
            </a:r>
            <a:endParaRPr lang="en-GB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033753" y="4825238"/>
            <a:ext cx="603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</a:t>
            </a:r>
          </a:p>
          <a:p>
            <a:r>
              <a:rPr lang="en-US" b="1" dirty="0" smtClean="0"/>
              <a:t>SO</a:t>
            </a:r>
            <a:r>
              <a:rPr lang="en-US" b="1" baseline="-25000" dirty="0" smtClean="0"/>
              <a:t>4</a:t>
            </a:r>
            <a:endParaRPr lang="en-GB" b="1" baseline="-250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645920" y="3918203"/>
            <a:ext cx="230492" cy="504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499616" y="34676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</a:t>
            </a:r>
            <a:r>
              <a:rPr lang="en-US" b="1" baseline="-25000" dirty="0" smtClean="0"/>
              <a:t>2</a:t>
            </a:r>
            <a:r>
              <a:rPr lang="en-US" b="1" dirty="0" smtClean="0"/>
              <a:t> </a:t>
            </a:r>
            <a:r>
              <a:rPr lang="en-US" b="1" baseline="-25000" dirty="0" smtClean="0"/>
              <a:t>(g)</a:t>
            </a:r>
            <a:endParaRPr lang="en-GB" b="1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3186661" y="3698927"/>
            <a:ext cx="2366353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Fe</a:t>
            </a:r>
            <a:r>
              <a:rPr lang="en-US" sz="1600" b="1" baseline="-25000" dirty="0" smtClean="0"/>
              <a:t>3</a:t>
            </a:r>
            <a:r>
              <a:rPr lang="en-US" sz="1600" b="1" dirty="0" smtClean="0"/>
              <a:t>PO</a:t>
            </a:r>
            <a:r>
              <a:rPr lang="en-US" sz="1600" b="1" baseline="-25000" dirty="0" smtClean="0"/>
              <a:t>4</a:t>
            </a:r>
            <a:r>
              <a:rPr lang="en-US" sz="1600" b="1" dirty="0" smtClean="0"/>
              <a:t> + SO</a:t>
            </a:r>
            <a:r>
              <a:rPr lang="en-US" sz="1600" b="1" baseline="-25000" dirty="0" smtClean="0"/>
              <a:t>4</a:t>
            </a:r>
            <a:r>
              <a:rPr lang="en-US" sz="1600" b="1" dirty="0" smtClean="0"/>
              <a:t> + </a:t>
            </a:r>
            <a:r>
              <a:rPr lang="en-US" sz="1600" b="1" dirty="0" smtClean="0">
                <a:sym typeface="Wingdings" pitchFamily="2" charset="2"/>
              </a:rPr>
              <a:t>H</a:t>
            </a:r>
            <a:r>
              <a:rPr lang="en-US" sz="1600" b="1" baseline="-25000" dirty="0" smtClean="0">
                <a:sym typeface="Wingdings" pitchFamily="2" charset="2"/>
              </a:rPr>
              <a:t>2</a:t>
            </a:r>
            <a:r>
              <a:rPr lang="en-US" sz="1600" b="1" dirty="0" smtClean="0">
                <a:sym typeface="Wingdings" pitchFamily="2" charset="2"/>
              </a:rPr>
              <a:t>O </a:t>
            </a:r>
          </a:p>
          <a:p>
            <a:r>
              <a:rPr lang="en-US" sz="1600" b="1" dirty="0" smtClean="0">
                <a:sym typeface="Wingdings" pitchFamily="2" charset="2"/>
              </a:rPr>
              <a:t> Fe</a:t>
            </a:r>
            <a:r>
              <a:rPr lang="en-US" sz="1600" b="1" baseline="30000" dirty="0" smtClean="0">
                <a:sym typeface="Wingdings" pitchFamily="2" charset="2"/>
              </a:rPr>
              <a:t>2+</a:t>
            </a:r>
            <a:r>
              <a:rPr lang="en-US" sz="1600" b="1" dirty="0" smtClean="0">
                <a:sym typeface="Wingdings" pitchFamily="2" charset="2"/>
              </a:rPr>
              <a:t> + PO</a:t>
            </a:r>
            <a:r>
              <a:rPr lang="en-US" sz="1600" b="1" baseline="-25000" dirty="0" smtClean="0">
                <a:sym typeface="Wingdings" pitchFamily="2" charset="2"/>
              </a:rPr>
              <a:t>4(</a:t>
            </a:r>
            <a:r>
              <a:rPr lang="en-US" sz="1600" b="1" baseline="-25000" dirty="0" err="1" smtClean="0">
                <a:sym typeface="Wingdings" pitchFamily="2" charset="2"/>
              </a:rPr>
              <a:t>aq</a:t>
            </a:r>
            <a:r>
              <a:rPr lang="en-US" sz="1600" b="1" baseline="-25000" dirty="0" smtClean="0">
                <a:sym typeface="Wingdings" pitchFamily="2" charset="2"/>
              </a:rPr>
              <a:t>)</a:t>
            </a:r>
            <a:r>
              <a:rPr lang="en-US" sz="1600" b="1" dirty="0" smtClean="0">
                <a:sym typeface="Wingdings" pitchFamily="2" charset="2"/>
              </a:rPr>
              <a:t> + H</a:t>
            </a:r>
            <a:r>
              <a:rPr lang="en-US" sz="1600" b="1" baseline="-25000" dirty="0" smtClean="0">
                <a:sym typeface="Wingdings" pitchFamily="2" charset="2"/>
              </a:rPr>
              <a:t>2</a:t>
            </a:r>
            <a:r>
              <a:rPr lang="en-US" sz="1600" b="1" dirty="0" smtClean="0">
                <a:sym typeface="Wingdings" pitchFamily="2" charset="2"/>
              </a:rPr>
              <a:t>S</a:t>
            </a:r>
            <a:endParaRPr lang="en-US" sz="1600" b="1" dirty="0"/>
          </a:p>
          <a:p>
            <a:endParaRPr lang="en-GB" sz="1600" b="1" baseline="-25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22" y="5327609"/>
            <a:ext cx="1829371" cy="14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58" y="5329944"/>
            <a:ext cx="1783580" cy="140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5" name="TextBox 16384"/>
          <p:cNvSpPr txBox="1"/>
          <p:nvPr/>
        </p:nvSpPr>
        <p:spPr>
          <a:xfrm>
            <a:off x="512064" y="2725148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NO3 can lead to high SO4 load!!!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1902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4. Nature </a:t>
            </a:r>
            <a:r>
              <a:rPr lang="en-US" dirty="0"/>
              <a:t>and water quality</a:t>
            </a:r>
          </a:p>
        </p:txBody>
      </p:sp>
      <p:sp>
        <p:nvSpPr>
          <p:cNvPr id="7" name="Rectangle 31"/>
          <p:cNvSpPr txBox="1">
            <a:spLocks noChangeArrowheads="1"/>
          </p:cNvSpPr>
          <p:nvPr/>
        </p:nvSpPr>
        <p:spPr bwMode="auto">
          <a:xfrm>
            <a:off x="447675" y="1307085"/>
            <a:ext cx="8507413" cy="50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V&amp;W Syntax (Adobe)" pitchFamily="34" charset="0"/>
              <a:buNone/>
            </a:pPr>
            <a:r>
              <a:rPr lang="en-GB" b="1" dirty="0" smtClean="0"/>
              <a:t>Interaction between groundwater and surface water:</a:t>
            </a:r>
          </a:p>
          <a:p>
            <a:pPr marL="457200" indent="-457200">
              <a:buFont typeface="V&amp;W Syntax (Adobe)" pitchFamily="34" charset="0"/>
              <a:buNone/>
            </a:pPr>
            <a:endParaRPr lang="en-GB" dirty="0"/>
          </a:p>
        </p:txBody>
      </p:sp>
      <p:sp>
        <p:nvSpPr>
          <p:cNvPr id="8" name="Freeform 3" descr="Zig zag"/>
          <p:cNvSpPr>
            <a:spLocks/>
          </p:cNvSpPr>
          <p:nvPr/>
        </p:nvSpPr>
        <p:spPr bwMode="auto">
          <a:xfrm>
            <a:off x="5408105" y="3786124"/>
            <a:ext cx="98425" cy="85725"/>
          </a:xfrm>
          <a:custGeom>
            <a:avLst/>
            <a:gdLst>
              <a:gd name="T0" fmla="*/ 0 w 105"/>
              <a:gd name="T1" fmla="*/ 0 h 83"/>
              <a:gd name="T2" fmla="*/ 30 w 105"/>
              <a:gd name="T3" fmla="*/ 83 h 83"/>
              <a:gd name="T4" fmla="*/ 75 w 105"/>
              <a:gd name="T5" fmla="*/ 60 h 83"/>
              <a:gd name="T6" fmla="*/ 105 w 105"/>
              <a:gd name="T7" fmla="*/ 0 h 83"/>
              <a:gd name="T8" fmla="*/ 0 w 105"/>
              <a:gd name="T9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" h="83">
                <a:moveTo>
                  <a:pt x="0" y="0"/>
                </a:moveTo>
                <a:lnTo>
                  <a:pt x="30" y="83"/>
                </a:lnTo>
                <a:lnTo>
                  <a:pt x="75" y="60"/>
                </a:lnTo>
                <a:lnTo>
                  <a:pt x="105" y="0"/>
                </a:lnTo>
                <a:lnTo>
                  <a:pt x="0" y="0"/>
                </a:lnTo>
                <a:close/>
              </a:path>
            </a:pathLst>
          </a:custGeom>
          <a:pattFill prst="zigZag">
            <a:fgClr>
              <a:srgbClr val="3D3DF5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4" descr="Zig zag"/>
          <p:cNvSpPr>
            <a:spLocks/>
          </p:cNvSpPr>
          <p:nvPr/>
        </p:nvSpPr>
        <p:spPr bwMode="auto">
          <a:xfrm>
            <a:off x="5246180" y="3247962"/>
            <a:ext cx="407987" cy="546100"/>
          </a:xfrm>
          <a:custGeom>
            <a:avLst/>
            <a:gdLst>
              <a:gd name="T0" fmla="*/ 0 w 374"/>
              <a:gd name="T1" fmla="*/ 7 h 591"/>
              <a:gd name="T2" fmla="*/ 0 w 374"/>
              <a:gd name="T3" fmla="*/ 75 h 591"/>
              <a:gd name="T4" fmla="*/ 119 w 374"/>
              <a:gd name="T5" fmla="*/ 583 h 591"/>
              <a:gd name="T6" fmla="*/ 254 w 374"/>
              <a:gd name="T7" fmla="*/ 591 h 591"/>
              <a:gd name="T8" fmla="*/ 374 w 374"/>
              <a:gd name="T9" fmla="*/ 0 h 591"/>
              <a:gd name="T10" fmla="*/ 0 w 374"/>
              <a:gd name="T11" fmla="*/ 7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4" h="591">
                <a:moveTo>
                  <a:pt x="0" y="7"/>
                </a:moveTo>
                <a:cubicBezTo>
                  <a:pt x="0" y="30"/>
                  <a:pt x="0" y="52"/>
                  <a:pt x="0" y="75"/>
                </a:cubicBezTo>
                <a:lnTo>
                  <a:pt x="119" y="583"/>
                </a:lnTo>
                <a:lnTo>
                  <a:pt x="254" y="591"/>
                </a:lnTo>
                <a:lnTo>
                  <a:pt x="374" y="0"/>
                </a:lnTo>
                <a:lnTo>
                  <a:pt x="0" y="7"/>
                </a:lnTo>
                <a:close/>
              </a:path>
            </a:pathLst>
          </a:custGeom>
          <a:pattFill prst="zigZag">
            <a:fgClr>
              <a:srgbClr val="3D3DF5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5" descr="Zig zag"/>
          <p:cNvSpPr>
            <a:spLocks/>
          </p:cNvSpPr>
          <p:nvPr/>
        </p:nvSpPr>
        <p:spPr bwMode="auto">
          <a:xfrm>
            <a:off x="4969955" y="2563749"/>
            <a:ext cx="862012" cy="708025"/>
          </a:xfrm>
          <a:custGeom>
            <a:avLst/>
            <a:gdLst>
              <a:gd name="T0" fmla="*/ 45 w 793"/>
              <a:gd name="T1" fmla="*/ 7 h 822"/>
              <a:gd name="T2" fmla="*/ 98 w 793"/>
              <a:gd name="T3" fmla="*/ 119 h 822"/>
              <a:gd name="T4" fmla="*/ 180 w 793"/>
              <a:gd name="T5" fmla="*/ 448 h 822"/>
              <a:gd name="T6" fmla="*/ 247 w 793"/>
              <a:gd name="T7" fmla="*/ 822 h 822"/>
              <a:gd name="T8" fmla="*/ 629 w 793"/>
              <a:gd name="T9" fmla="*/ 822 h 822"/>
              <a:gd name="T10" fmla="*/ 718 w 793"/>
              <a:gd name="T11" fmla="*/ 269 h 822"/>
              <a:gd name="T12" fmla="*/ 771 w 793"/>
              <a:gd name="T13" fmla="*/ 74 h 822"/>
              <a:gd name="T14" fmla="*/ 793 w 793"/>
              <a:gd name="T15" fmla="*/ 0 h 822"/>
              <a:gd name="T16" fmla="*/ 0 w 793"/>
              <a:gd name="T17" fmla="*/ 0 h 8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93" h="822">
                <a:moveTo>
                  <a:pt x="45" y="7"/>
                </a:moveTo>
                <a:lnTo>
                  <a:pt x="98" y="119"/>
                </a:lnTo>
                <a:lnTo>
                  <a:pt x="180" y="448"/>
                </a:lnTo>
                <a:lnTo>
                  <a:pt x="247" y="822"/>
                </a:lnTo>
                <a:lnTo>
                  <a:pt x="629" y="822"/>
                </a:lnTo>
                <a:lnTo>
                  <a:pt x="718" y="269"/>
                </a:lnTo>
                <a:lnTo>
                  <a:pt x="771" y="74"/>
                </a:lnTo>
                <a:lnTo>
                  <a:pt x="793" y="0"/>
                </a:lnTo>
                <a:lnTo>
                  <a:pt x="0" y="0"/>
                </a:lnTo>
              </a:path>
            </a:pathLst>
          </a:custGeom>
          <a:pattFill prst="zigZag">
            <a:fgClr>
              <a:srgbClr val="3D3DF5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1517142" y="2133537"/>
            <a:ext cx="4759325" cy="1776412"/>
            <a:chOff x="2790" y="3885"/>
            <a:chExt cx="3600" cy="727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5175" y="3955"/>
              <a:ext cx="1215" cy="657"/>
            </a:xfrm>
            <a:custGeom>
              <a:avLst/>
              <a:gdLst>
                <a:gd name="T0" fmla="*/ 0 w 1215"/>
                <a:gd name="T1" fmla="*/ 80 h 657"/>
                <a:gd name="T2" fmla="*/ 285 w 1215"/>
                <a:gd name="T3" fmla="*/ 140 h 657"/>
                <a:gd name="T4" fmla="*/ 600 w 1215"/>
                <a:gd name="T5" fmla="*/ 650 h 657"/>
                <a:gd name="T6" fmla="*/ 900 w 1215"/>
                <a:gd name="T7" fmla="*/ 95 h 657"/>
                <a:gd name="T8" fmla="*/ 1215 w 1215"/>
                <a:gd name="T9" fmla="*/ 8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5" h="657">
                  <a:moveTo>
                    <a:pt x="0" y="80"/>
                  </a:moveTo>
                  <a:cubicBezTo>
                    <a:pt x="92" y="62"/>
                    <a:pt x="185" y="45"/>
                    <a:pt x="285" y="140"/>
                  </a:cubicBezTo>
                  <a:cubicBezTo>
                    <a:pt x="385" y="235"/>
                    <a:pt x="498" y="657"/>
                    <a:pt x="600" y="650"/>
                  </a:cubicBezTo>
                  <a:cubicBezTo>
                    <a:pt x="702" y="643"/>
                    <a:pt x="797" y="190"/>
                    <a:pt x="900" y="95"/>
                  </a:cubicBezTo>
                  <a:cubicBezTo>
                    <a:pt x="1003" y="0"/>
                    <a:pt x="1158" y="80"/>
                    <a:pt x="1215" y="8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 flipV="1">
              <a:off x="2790" y="3885"/>
              <a:ext cx="2385" cy="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1577467" y="2346262"/>
            <a:ext cx="4294188" cy="212725"/>
            <a:chOff x="2760" y="4005"/>
            <a:chExt cx="3285" cy="60"/>
          </a:xfrm>
        </p:grpSpPr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5460" y="4065"/>
              <a:ext cx="585" cy="0"/>
            </a:xfrm>
            <a:prstGeom prst="line">
              <a:avLst/>
            </a:prstGeom>
            <a:noFill/>
            <a:ln w="38100" cap="rnd">
              <a:solidFill>
                <a:srgbClr val="3366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 flipV="1">
              <a:off x="2760" y="4005"/>
              <a:ext cx="2685" cy="60"/>
            </a:xfrm>
            <a:prstGeom prst="line">
              <a:avLst/>
            </a:prstGeom>
            <a:noFill/>
            <a:ln w="38100" cap="rnd">
              <a:solidFill>
                <a:srgbClr val="3366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1494917" y="2987612"/>
            <a:ext cx="4176713" cy="284162"/>
            <a:chOff x="793" y="1344"/>
            <a:chExt cx="3221" cy="181"/>
          </a:xfrm>
        </p:grpSpPr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H="1">
              <a:off x="3606" y="1525"/>
              <a:ext cx="408" cy="0"/>
            </a:xfrm>
            <a:prstGeom prst="line">
              <a:avLst/>
            </a:prstGeom>
            <a:noFill/>
            <a:ln w="38100" cap="rnd">
              <a:solidFill>
                <a:srgbClr val="3366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793" y="1344"/>
              <a:ext cx="2813" cy="181"/>
            </a:xfrm>
            <a:custGeom>
              <a:avLst/>
              <a:gdLst>
                <a:gd name="T0" fmla="*/ 2813 w 2813"/>
                <a:gd name="T1" fmla="*/ 181 h 181"/>
                <a:gd name="T2" fmla="*/ 998 w 2813"/>
                <a:gd name="T3" fmla="*/ 45 h 181"/>
                <a:gd name="T4" fmla="*/ 0 w 2813"/>
                <a:gd name="T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13" h="181">
                  <a:moveTo>
                    <a:pt x="2813" y="181"/>
                  </a:moveTo>
                  <a:cubicBezTo>
                    <a:pt x="2140" y="128"/>
                    <a:pt x="1467" y="75"/>
                    <a:pt x="998" y="45"/>
                  </a:cubicBezTo>
                  <a:cubicBezTo>
                    <a:pt x="529" y="15"/>
                    <a:pt x="166" y="7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3366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AutoShape 17"/>
          <p:cNvSpPr>
            <a:spLocks noChangeArrowheads="1"/>
          </p:cNvSpPr>
          <p:nvPr/>
        </p:nvSpPr>
        <p:spPr bwMode="auto">
          <a:xfrm rot="340628">
            <a:off x="2637917" y="2479612"/>
            <a:ext cx="2395538" cy="642937"/>
          </a:xfrm>
          <a:custGeom>
            <a:avLst/>
            <a:gdLst>
              <a:gd name="G0" fmla="+- 16095 0 0"/>
              <a:gd name="G1" fmla="+- 5869 0 0"/>
              <a:gd name="G2" fmla="+- 21600 0 5869"/>
              <a:gd name="G3" fmla="+- 10800 0 5869"/>
              <a:gd name="G4" fmla="+- 21600 0 16095"/>
              <a:gd name="G5" fmla="*/ G4 G3 10800"/>
              <a:gd name="G6" fmla="+- 21600 0 G5"/>
              <a:gd name="T0" fmla="*/ 16095 w 21600"/>
              <a:gd name="T1" fmla="*/ 0 h 21600"/>
              <a:gd name="T2" fmla="*/ 0 w 21600"/>
              <a:gd name="T3" fmla="*/ 10800 h 21600"/>
              <a:gd name="T4" fmla="*/ 1609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095" y="0"/>
                </a:moveTo>
                <a:lnTo>
                  <a:pt x="16095" y="5869"/>
                </a:lnTo>
                <a:lnTo>
                  <a:pt x="3375" y="5869"/>
                </a:lnTo>
                <a:lnTo>
                  <a:pt x="3375" y="15731"/>
                </a:lnTo>
                <a:lnTo>
                  <a:pt x="16095" y="15731"/>
                </a:lnTo>
                <a:lnTo>
                  <a:pt x="1609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869"/>
                </a:moveTo>
                <a:lnTo>
                  <a:pt x="1350" y="15731"/>
                </a:lnTo>
                <a:lnTo>
                  <a:pt x="2700" y="15731"/>
                </a:lnTo>
                <a:lnTo>
                  <a:pt x="2700" y="5869"/>
                </a:lnTo>
                <a:close/>
              </a:path>
              <a:path w="21600" h="21600">
                <a:moveTo>
                  <a:pt x="0" y="5869"/>
                </a:moveTo>
                <a:lnTo>
                  <a:pt x="0" y="15731"/>
                </a:lnTo>
                <a:lnTo>
                  <a:pt x="675" y="15731"/>
                </a:lnTo>
                <a:lnTo>
                  <a:pt x="675" y="58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 rot="16200000">
            <a:off x="5148548" y="4113943"/>
            <a:ext cx="581025" cy="261938"/>
          </a:xfrm>
          <a:custGeom>
            <a:avLst/>
            <a:gdLst>
              <a:gd name="G0" fmla="+- 16095 0 0"/>
              <a:gd name="G1" fmla="+- 5869 0 0"/>
              <a:gd name="G2" fmla="+- 21600 0 5869"/>
              <a:gd name="G3" fmla="+- 10800 0 5869"/>
              <a:gd name="G4" fmla="+- 21600 0 16095"/>
              <a:gd name="G5" fmla="*/ G4 G3 10800"/>
              <a:gd name="G6" fmla="+- 21600 0 G5"/>
              <a:gd name="T0" fmla="*/ 16095 w 21600"/>
              <a:gd name="T1" fmla="*/ 0 h 21600"/>
              <a:gd name="T2" fmla="*/ 0 w 21600"/>
              <a:gd name="T3" fmla="*/ 10800 h 21600"/>
              <a:gd name="T4" fmla="*/ 1609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095" y="0"/>
                </a:moveTo>
                <a:lnTo>
                  <a:pt x="16095" y="5869"/>
                </a:lnTo>
                <a:lnTo>
                  <a:pt x="3375" y="5869"/>
                </a:lnTo>
                <a:lnTo>
                  <a:pt x="3375" y="15731"/>
                </a:lnTo>
                <a:lnTo>
                  <a:pt x="16095" y="15731"/>
                </a:lnTo>
                <a:lnTo>
                  <a:pt x="1609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869"/>
                </a:moveTo>
                <a:lnTo>
                  <a:pt x="1350" y="15731"/>
                </a:lnTo>
                <a:lnTo>
                  <a:pt x="2700" y="15731"/>
                </a:lnTo>
                <a:lnTo>
                  <a:pt x="2700" y="5869"/>
                </a:lnTo>
                <a:close/>
              </a:path>
              <a:path w="21600" h="21600">
                <a:moveTo>
                  <a:pt x="0" y="5869"/>
                </a:moveTo>
                <a:lnTo>
                  <a:pt x="0" y="15731"/>
                </a:lnTo>
                <a:lnTo>
                  <a:pt x="675" y="15731"/>
                </a:lnTo>
                <a:lnTo>
                  <a:pt x="675" y="5869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48755" y="2487549"/>
            <a:ext cx="213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Upper groundwater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6373305" y="2276412"/>
            <a:ext cx="193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Rapid discharge</a:t>
            </a: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5735130" y="3617849"/>
            <a:ext cx="1617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Base flow</a:t>
            </a: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5827205" y="3013012"/>
            <a:ext cx="257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Moderate discharge</a:t>
            </a: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4273042" y="4489323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dirty="0">
                <a:solidFill>
                  <a:schemeClr val="tx2"/>
                </a:solidFill>
                <a:latin typeface="Arial" pitchFamily="34" charset="0"/>
              </a:rPr>
              <a:t>Deep groundwater</a:t>
            </a:r>
          </a:p>
        </p:txBody>
      </p:sp>
      <p:grpSp>
        <p:nvGrpSpPr>
          <p:cNvPr id="27" name="Group 38"/>
          <p:cNvGrpSpPr>
            <a:grpSpLocks/>
          </p:cNvGrpSpPr>
          <p:nvPr/>
        </p:nvGrpSpPr>
        <p:grpSpPr bwMode="auto">
          <a:xfrm flipV="1">
            <a:off x="1336167" y="3695637"/>
            <a:ext cx="4194175" cy="90487"/>
            <a:chOff x="36" y="2948"/>
            <a:chExt cx="3816" cy="291"/>
          </a:xfrm>
        </p:grpSpPr>
        <p:sp>
          <p:nvSpPr>
            <p:cNvPr id="28" name="Line 39"/>
            <p:cNvSpPr>
              <a:spLocks noChangeShapeType="1"/>
            </p:cNvSpPr>
            <p:nvPr/>
          </p:nvSpPr>
          <p:spPr bwMode="auto">
            <a:xfrm flipH="1" flipV="1">
              <a:off x="3710" y="2948"/>
              <a:ext cx="142" cy="6"/>
            </a:xfrm>
            <a:prstGeom prst="line">
              <a:avLst/>
            </a:prstGeom>
            <a:noFill/>
            <a:ln w="38100" cap="rnd">
              <a:solidFill>
                <a:srgbClr val="3366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40"/>
            <p:cNvSpPr>
              <a:spLocks/>
            </p:cNvSpPr>
            <p:nvPr/>
          </p:nvSpPr>
          <p:spPr bwMode="auto">
            <a:xfrm>
              <a:off x="36" y="2955"/>
              <a:ext cx="3674" cy="284"/>
            </a:xfrm>
            <a:custGeom>
              <a:avLst/>
              <a:gdLst>
                <a:gd name="T0" fmla="*/ 3674 w 3674"/>
                <a:gd name="T1" fmla="*/ 0 h 284"/>
                <a:gd name="T2" fmla="*/ 2313 w 3674"/>
                <a:gd name="T3" fmla="*/ 75 h 284"/>
                <a:gd name="T4" fmla="*/ 360 w 3674"/>
                <a:gd name="T5" fmla="*/ 247 h 284"/>
                <a:gd name="T6" fmla="*/ 151 w 3674"/>
                <a:gd name="T7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74" h="284">
                  <a:moveTo>
                    <a:pt x="3674" y="0"/>
                  </a:moveTo>
                  <a:cubicBezTo>
                    <a:pt x="3269" y="17"/>
                    <a:pt x="2865" y="34"/>
                    <a:pt x="2313" y="75"/>
                  </a:cubicBezTo>
                  <a:cubicBezTo>
                    <a:pt x="1761" y="116"/>
                    <a:pt x="720" y="212"/>
                    <a:pt x="360" y="247"/>
                  </a:cubicBezTo>
                  <a:cubicBezTo>
                    <a:pt x="0" y="282"/>
                    <a:pt x="186" y="278"/>
                    <a:pt x="151" y="284"/>
                  </a:cubicBezTo>
                </a:path>
              </a:pathLst>
            </a:custGeom>
            <a:noFill/>
            <a:ln w="38100" cap="rnd">
              <a:solidFill>
                <a:srgbClr val="3366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AutoShape 41"/>
          <p:cNvSpPr>
            <a:spLocks noChangeArrowheads="1"/>
          </p:cNvSpPr>
          <p:nvPr/>
        </p:nvSpPr>
        <p:spPr bwMode="auto">
          <a:xfrm rot="91187">
            <a:off x="3552317" y="3317812"/>
            <a:ext cx="1666875" cy="369887"/>
          </a:xfrm>
          <a:custGeom>
            <a:avLst/>
            <a:gdLst>
              <a:gd name="G0" fmla="+- 16095 0 0"/>
              <a:gd name="G1" fmla="+- 5869 0 0"/>
              <a:gd name="G2" fmla="+- 21600 0 5869"/>
              <a:gd name="G3" fmla="+- 10800 0 5869"/>
              <a:gd name="G4" fmla="+- 21600 0 16095"/>
              <a:gd name="G5" fmla="*/ G4 G3 10800"/>
              <a:gd name="G6" fmla="+- 21600 0 G5"/>
              <a:gd name="T0" fmla="*/ 16095 w 21600"/>
              <a:gd name="T1" fmla="*/ 0 h 21600"/>
              <a:gd name="T2" fmla="*/ 0 w 21600"/>
              <a:gd name="T3" fmla="*/ 10800 h 21600"/>
              <a:gd name="T4" fmla="*/ 1609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095" y="0"/>
                </a:moveTo>
                <a:lnTo>
                  <a:pt x="16095" y="5869"/>
                </a:lnTo>
                <a:lnTo>
                  <a:pt x="3375" y="5869"/>
                </a:lnTo>
                <a:lnTo>
                  <a:pt x="3375" y="15731"/>
                </a:lnTo>
                <a:lnTo>
                  <a:pt x="16095" y="15731"/>
                </a:lnTo>
                <a:lnTo>
                  <a:pt x="1609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869"/>
                </a:moveTo>
                <a:lnTo>
                  <a:pt x="1350" y="15731"/>
                </a:lnTo>
                <a:lnTo>
                  <a:pt x="2700" y="15731"/>
                </a:lnTo>
                <a:lnTo>
                  <a:pt x="2700" y="5869"/>
                </a:lnTo>
                <a:close/>
              </a:path>
              <a:path w="21600" h="21600">
                <a:moveTo>
                  <a:pt x="0" y="5869"/>
                </a:moveTo>
                <a:lnTo>
                  <a:pt x="0" y="15731"/>
                </a:lnTo>
                <a:lnTo>
                  <a:pt x="675" y="15731"/>
                </a:lnTo>
                <a:lnTo>
                  <a:pt x="675" y="5869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1215517" y="3265424"/>
            <a:ext cx="231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Shallow groundwater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5" y="4516850"/>
            <a:ext cx="5531421" cy="234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6139072" y="4999228"/>
            <a:ext cx="2441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200" dirty="0">
                <a:solidFill>
                  <a:schemeClr val="tx2"/>
                </a:solidFill>
              </a:rPr>
              <a:t>Class 1: </a:t>
            </a:r>
            <a:r>
              <a:rPr lang="nl-NL" sz="1200" dirty="0">
                <a:solidFill>
                  <a:schemeClr val="tx2"/>
                </a:solidFill>
              </a:rPr>
              <a:t>   </a:t>
            </a:r>
            <a:r>
              <a:rPr lang="en-GB" sz="1200" dirty="0">
                <a:solidFill>
                  <a:schemeClr val="tx2"/>
                </a:solidFill>
              </a:rPr>
              <a:t>100% base flow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200" dirty="0">
                <a:solidFill>
                  <a:schemeClr val="tx2"/>
                </a:solidFill>
              </a:rPr>
              <a:t>Class 2: </a:t>
            </a:r>
            <a:r>
              <a:rPr lang="nl-NL" sz="1200" dirty="0">
                <a:solidFill>
                  <a:schemeClr val="tx2"/>
                </a:solidFill>
              </a:rPr>
              <a:t>  </a:t>
            </a:r>
            <a:r>
              <a:rPr lang="en-GB" sz="1200" dirty="0">
                <a:solidFill>
                  <a:schemeClr val="tx2"/>
                </a:solidFill>
              </a:rPr>
              <a:t>0-20% rapid discharge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200" dirty="0">
                <a:solidFill>
                  <a:schemeClr val="tx2"/>
                </a:solidFill>
              </a:rPr>
              <a:t>Class 3: 20-40% rapid discharge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200" dirty="0">
                <a:solidFill>
                  <a:schemeClr val="tx2"/>
                </a:solidFill>
              </a:rPr>
              <a:t>Class 4: 40-60% rapid discharge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146683" y="5724358"/>
            <a:ext cx="2627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200" dirty="0">
                <a:solidFill>
                  <a:schemeClr val="tx2"/>
                </a:solidFill>
              </a:rPr>
              <a:t>Class 5: </a:t>
            </a:r>
            <a:r>
              <a:rPr lang="nl-NL" sz="1200" dirty="0">
                <a:solidFill>
                  <a:schemeClr val="tx2"/>
                </a:solidFill>
              </a:rPr>
              <a:t>  </a:t>
            </a:r>
            <a:r>
              <a:rPr lang="en-GB" sz="1200" dirty="0">
                <a:solidFill>
                  <a:schemeClr val="tx2"/>
                </a:solidFill>
              </a:rPr>
              <a:t>60-80% rapid discharge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200" dirty="0">
                <a:solidFill>
                  <a:schemeClr val="tx2"/>
                </a:solidFill>
              </a:rPr>
              <a:t>Class 6: </a:t>
            </a:r>
            <a:r>
              <a:rPr lang="nl-NL" sz="1200" dirty="0">
                <a:solidFill>
                  <a:schemeClr val="tx2"/>
                </a:solidFill>
              </a:rPr>
              <a:t>  </a:t>
            </a:r>
            <a:r>
              <a:rPr lang="en-GB" sz="1200" dirty="0">
                <a:solidFill>
                  <a:schemeClr val="tx2"/>
                </a:solidFill>
              </a:rPr>
              <a:t>80-90% rapid discharge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200" dirty="0">
                <a:solidFill>
                  <a:schemeClr val="tx2"/>
                </a:solidFill>
              </a:rPr>
              <a:t>Class 7: 90-100% rapid discharge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4. Nature </a:t>
            </a:r>
            <a:r>
              <a:rPr lang="en-US" dirty="0"/>
              <a:t>and water quality</a:t>
            </a:r>
          </a:p>
        </p:txBody>
      </p:sp>
      <p:sp>
        <p:nvSpPr>
          <p:cNvPr id="7" name="Rectangle 31"/>
          <p:cNvSpPr txBox="1">
            <a:spLocks noChangeArrowheads="1"/>
          </p:cNvSpPr>
          <p:nvPr/>
        </p:nvSpPr>
        <p:spPr bwMode="auto">
          <a:xfrm>
            <a:off x="447675" y="1307085"/>
            <a:ext cx="8507413" cy="50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V&amp;W Syntax (Adobe)" pitchFamily="34" charset="0"/>
              <a:buNone/>
            </a:pPr>
            <a:r>
              <a:rPr lang="en-GB" b="1" dirty="0" smtClean="0"/>
              <a:t>Interaction between groundwater and surface water:</a:t>
            </a:r>
          </a:p>
          <a:p>
            <a:pPr marL="457200" indent="-457200">
              <a:buFont typeface="V&amp;W Syntax (Adobe)" pitchFamily="34" charset="0"/>
              <a:buNone/>
            </a:pP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" y="2057083"/>
            <a:ext cx="91440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96" y="-219456"/>
            <a:ext cx="3346704" cy="141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98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 bwMode="auto">
          <a:xfrm>
            <a:off x="447675" y="1307085"/>
            <a:ext cx="8507413" cy="50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V&amp;W Syntax (Adobe)" pitchFamily="34" charset="0"/>
              <a:buNone/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What will happen to our climate? In 2050? 2100?</a:t>
            </a:r>
          </a:p>
          <a:p>
            <a:pPr marL="457200" indent="-457200">
              <a:buFont typeface="V&amp;W Syntax (Adobe)" pitchFamily="34" charset="0"/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" y="1737359"/>
            <a:ext cx="6190488" cy="464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9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63" y="954834"/>
            <a:ext cx="7483185" cy="572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7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14" y="1263347"/>
            <a:ext cx="7972550" cy="477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7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74440" y="4270446"/>
            <a:ext cx="8791740" cy="1981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669277" y="1459148"/>
            <a:ext cx="4396903" cy="2811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72374" y="1459153"/>
            <a:ext cx="4396903" cy="2811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72766" y="1478604"/>
            <a:ext cx="307007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1. Envelop </a:t>
            </a:r>
            <a:r>
              <a:rPr lang="nl-NL" dirty="0" err="1" smtClean="0"/>
              <a:t>models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sz="900" dirty="0" smtClean="0"/>
          </a:p>
          <a:p>
            <a:r>
              <a:rPr lang="nl-NL" dirty="0" smtClean="0"/>
              <a:t>2. </a:t>
            </a:r>
            <a:r>
              <a:rPr lang="nl-NL" dirty="0" err="1" smtClean="0"/>
              <a:t>Models</a:t>
            </a:r>
            <a:r>
              <a:rPr lang="nl-NL" dirty="0" smtClean="0"/>
              <a:t> on Site </a:t>
            </a:r>
            <a:r>
              <a:rPr lang="nl-NL" dirty="0" err="1" smtClean="0"/>
              <a:t>conditions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7" y="1911351"/>
            <a:ext cx="3992474" cy="208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2" y="4786015"/>
            <a:ext cx="7143574" cy="125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515581" y="5933866"/>
            <a:ext cx="99222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370305" y="5933866"/>
            <a:ext cx="99222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50990" y="1485084"/>
            <a:ext cx="224933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</a:t>
            </a:r>
            <a:r>
              <a:rPr lang="nl-NL" dirty="0" smtClean="0"/>
              <a:t>. Expert </a:t>
            </a:r>
            <a:r>
              <a:rPr lang="nl-NL" dirty="0" err="1" smtClean="0"/>
              <a:t>judgement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45" y="1819066"/>
            <a:ext cx="2038966" cy="237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7530" y="1819065"/>
            <a:ext cx="80791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1200" dirty="0" err="1" smtClean="0"/>
              <a:t>vulnerability</a:t>
            </a:r>
            <a:endParaRPr lang="en-GB" sz="1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23" y="1879401"/>
            <a:ext cx="2094235" cy="231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25207" y="1786799"/>
            <a:ext cx="785471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nl-NL" sz="1200" dirty="0" err="1"/>
              <a:t>s</a:t>
            </a:r>
            <a:r>
              <a:rPr lang="nl-NL" sz="1200" dirty="0" err="1" smtClean="0"/>
              <a:t>cetch</a:t>
            </a:r>
            <a:r>
              <a:rPr lang="nl-NL" sz="1200" dirty="0" smtClean="0"/>
              <a:t> map</a:t>
            </a:r>
            <a:endParaRPr lang="en-GB" sz="1200" dirty="0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696913" y="1047344"/>
            <a:ext cx="7921793" cy="31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b="1" dirty="0" smtClean="0"/>
              <a:t>Different approaches for impact assessment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024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96913" y="1482725"/>
            <a:ext cx="8191500" cy="46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mtClean="0">
                <a:solidFill>
                  <a:schemeClr val="hlink"/>
                </a:solidFill>
              </a:rPr>
              <a:t>Witte et al., 2012 Ecohydrological effects of climate change</a:t>
            </a:r>
          </a:p>
          <a:p>
            <a:pPr>
              <a:buFontTx/>
              <a:buChar char="•"/>
            </a:pPr>
            <a:endParaRPr lang="en-US" smtClean="0"/>
          </a:p>
          <a:p>
            <a:r>
              <a:rPr lang="en-US" sz="1800" b="1" smtClean="0"/>
              <a:t>Groundwater independent ecosystems </a:t>
            </a:r>
            <a:r>
              <a:rPr lang="en-US" sz="1800" smtClean="0"/>
              <a:t>(</a:t>
            </a:r>
            <a:r>
              <a:rPr lang="en-US" sz="1800" i="1" smtClean="0"/>
              <a:t>dry forest, heather, dunes</a:t>
            </a:r>
            <a:r>
              <a:rPr lang="en-US" sz="1800" smtClean="0"/>
              <a:t>)</a:t>
            </a:r>
          </a:p>
          <a:p>
            <a:pPr>
              <a:buFontTx/>
              <a:buChar char="•"/>
            </a:pPr>
            <a:r>
              <a:rPr lang="en-US" sz="1800" smtClean="0"/>
              <a:t>Increase in drought stress</a:t>
            </a:r>
          </a:p>
          <a:p>
            <a:pPr>
              <a:buFontTx/>
              <a:buChar char="•"/>
            </a:pPr>
            <a:r>
              <a:rPr lang="en-US" sz="1800" smtClean="0"/>
              <a:t>Increase in fire risk</a:t>
            </a:r>
          </a:p>
          <a:p>
            <a:pPr>
              <a:buFontTx/>
              <a:buChar char="•"/>
            </a:pPr>
            <a:r>
              <a:rPr lang="en-US" sz="1800" smtClean="0"/>
              <a:t>More open vegetation</a:t>
            </a:r>
          </a:p>
          <a:p>
            <a:pPr>
              <a:buFontTx/>
              <a:buChar char="•"/>
            </a:pPr>
            <a:r>
              <a:rPr lang="en-US" sz="1800" smtClean="0"/>
              <a:t>Increase in warm tolerant species</a:t>
            </a:r>
          </a:p>
          <a:p>
            <a:pPr>
              <a:buFontTx/>
              <a:buChar char="•"/>
            </a:pPr>
            <a:endParaRPr lang="en-US" sz="1800" smtClean="0"/>
          </a:p>
          <a:p>
            <a:r>
              <a:rPr lang="en-US" sz="1800" b="1" smtClean="0"/>
              <a:t>Rainfed wet ecosystems</a:t>
            </a:r>
            <a:r>
              <a:rPr lang="en-US" sz="1800" smtClean="0"/>
              <a:t> (bogs</a:t>
            </a:r>
            <a:r>
              <a:rPr lang="en-US" sz="1800" i="1" smtClean="0"/>
              <a:t>, wet heather, ponds</a:t>
            </a:r>
            <a:r>
              <a:rPr lang="en-US" sz="1800" smtClean="0"/>
              <a:t>)</a:t>
            </a:r>
          </a:p>
          <a:p>
            <a:pPr>
              <a:buFontTx/>
              <a:buChar char="•"/>
            </a:pPr>
            <a:r>
              <a:rPr lang="en-US" sz="1800" smtClean="0"/>
              <a:t>W+ for peat bogs possibly critical (T too high, P-ET too low, dGXG too large)</a:t>
            </a:r>
          </a:p>
          <a:p>
            <a:pPr>
              <a:buFontTx/>
              <a:buChar char="•"/>
            </a:pPr>
            <a:r>
              <a:rPr lang="en-US" sz="1800" smtClean="0"/>
              <a:t>Wet heather more desiccation, more mineralisation</a:t>
            </a:r>
          </a:p>
          <a:p>
            <a:pPr>
              <a:buFontTx/>
              <a:buChar char="•"/>
            </a:pPr>
            <a:r>
              <a:rPr lang="en-US" sz="1800" smtClean="0"/>
              <a:t>Ponds: Increase in dry fall, more mineralisation</a:t>
            </a:r>
            <a:endParaRPr lang="en-US" sz="1800" smtClean="0">
              <a:solidFill>
                <a:schemeClr val="hlink"/>
              </a:solidFill>
            </a:endParaRP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953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96913" y="1482725"/>
            <a:ext cx="8191500" cy="46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mtClean="0">
                <a:solidFill>
                  <a:schemeClr val="hlink"/>
                </a:solidFill>
              </a:rPr>
              <a:t>Witte et al., 2012 Ecohydrological effects of climate change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z="1800" b="1" smtClean="0"/>
              <a:t>Ecosystems fed by upward seepage and surface water </a:t>
            </a:r>
            <a:r>
              <a:rPr lang="en-US" sz="1800" smtClean="0"/>
              <a:t>(</a:t>
            </a:r>
            <a:r>
              <a:rPr lang="en-US" sz="1800" i="1" smtClean="0"/>
              <a:t>brook valleys, fens, wet dune valleys</a:t>
            </a:r>
            <a:r>
              <a:rPr lang="en-US" sz="1800" smtClean="0"/>
              <a:t>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 smtClean="0"/>
              <a:t>Regional upward seepage areas relatively robust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 smtClean="0"/>
              <a:t>Damage due to groundwater lowering (mineralisation)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 smtClean="0"/>
              <a:t>Upward seepage increase?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 smtClean="0"/>
              <a:t>In fens damage due to groundwater lowering, increase in mineralisation and more inlet of system alien water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800" smtClean="0"/>
          </a:p>
          <a:p>
            <a:pPr>
              <a:lnSpc>
                <a:spcPct val="90000"/>
              </a:lnSpc>
            </a:pPr>
            <a:r>
              <a:rPr lang="en-US" sz="1800" b="1" smtClean="0"/>
              <a:t>Small surface waters </a:t>
            </a:r>
            <a:r>
              <a:rPr lang="en-US" sz="1800" smtClean="0"/>
              <a:t>(</a:t>
            </a:r>
            <a:r>
              <a:rPr lang="en-US" sz="1800" i="1" smtClean="0"/>
              <a:t>brooks, streams, ditches, lakes, ponds</a:t>
            </a:r>
            <a:r>
              <a:rPr lang="en-US" sz="1800" smtClean="0"/>
              <a:t>)</a:t>
            </a:r>
            <a:endParaRPr lang="en-US" sz="180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 smtClean="0"/>
              <a:t>More dry fall (upper part of streams)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 smtClean="0"/>
              <a:t>Increase in eutrophication ditches / lakes due to higher temp.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 smtClean="0"/>
              <a:t>More inundation along streams (eutrophication 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 smtClean="0"/>
              <a:t>More salinisation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0357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96913" y="1482725"/>
            <a:ext cx="30734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800" b="0" smtClean="0">
              <a:solidFill>
                <a:schemeClr val="hlink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800" b="0" smtClean="0">
              <a:solidFill>
                <a:schemeClr val="hlink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 smtClean="0">
                <a:solidFill>
                  <a:schemeClr val="tx1"/>
                </a:solidFill>
              </a:rPr>
              <a:t>G</a:t>
            </a:r>
            <a:r>
              <a:rPr lang="en-US" sz="1400" b="0" smtClean="0">
                <a:solidFill>
                  <a:schemeClr val="tx1"/>
                </a:solidFill>
              </a:rPr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b="0" smtClean="0">
                <a:solidFill>
                  <a:schemeClr val="tx1"/>
                </a:solidFill>
              </a:rPr>
              <a:t>Wetter conditions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b="0" smtClean="0">
                <a:solidFill>
                  <a:schemeClr val="tx1"/>
                </a:solidFill>
              </a:rPr>
              <a:t>Increase in weather extremes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b="0" smtClean="0">
                <a:solidFill>
                  <a:srgbClr val="CC0000"/>
                </a:solidFill>
              </a:rPr>
              <a:t>Some change in moisture deficit and water demand</a:t>
            </a:r>
            <a:endParaRPr lang="en-US" sz="1400" b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400" b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 smtClean="0">
                <a:solidFill>
                  <a:schemeClr val="tx1"/>
                </a:solidFill>
              </a:rPr>
              <a:t>W+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b="0" smtClean="0">
                <a:solidFill>
                  <a:schemeClr val="tx1"/>
                </a:solidFill>
              </a:rPr>
              <a:t>Wetter winters: </a:t>
            </a:r>
            <a:r>
              <a:rPr lang="en-US" sz="1400" b="0" i="1" smtClean="0">
                <a:solidFill>
                  <a:srgbClr val="CC0000"/>
                </a:solidFill>
              </a:rPr>
              <a:t>more</a:t>
            </a:r>
            <a:r>
              <a:rPr lang="en-US" sz="1400" b="0" smtClean="0">
                <a:solidFill>
                  <a:schemeClr val="tx1"/>
                </a:solidFill>
              </a:rPr>
              <a:t> </a:t>
            </a:r>
            <a:r>
              <a:rPr lang="en-US" sz="1400" b="0" i="1" smtClean="0">
                <a:solidFill>
                  <a:srgbClr val="CC0000"/>
                </a:solidFill>
              </a:rPr>
              <a:t>flooding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b="0" smtClean="0">
                <a:solidFill>
                  <a:schemeClr val="tx1"/>
                </a:solidFill>
              </a:rPr>
              <a:t>More frequent dry summers, lowering of water levels: </a:t>
            </a:r>
            <a:r>
              <a:rPr lang="en-US" sz="1400" b="0" i="1" smtClean="0">
                <a:solidFill>
                  <a:srgbClr val="CC0000"/>
                </a:solidFill>
              </a:rPr>
              <a:t>more desiccation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b="0" smtClean="0">
                <a:solidFill>
                  <a:schemeClr val="tx1"/>
                </a:solidFill>
              </a:rPr>
              <a:t>Higer temperatures, stronger fluctuation in groundwaterlevels, increased mineralisation: </a:t>
            </a:r>
            <a:r>
              <a:rPr lang="en-US" sz="1400" i="1" smtClean="0">
                <a:solidFill>
                  <a:srgbClr val="CC0000"/>
                </a:solidFill>
              </a:rPr>
              <a:t>peat areas under stress</a:t>
            </a:r>
            <a:endParaRPr lang="en-US" sz="1400" b="0" i="1" smtClean="0">
              <a:solidFill>
                <a:srgbClr val="CC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b="0" smtClean="0">
                <a:solidFill>
                  <a:schemeClr val="tx1"/>
                </a:solidFill>
              </a:rPr>
              <a:t>Upward seepage increase/decrease? Effect on vegetation cover?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smtClean="0">
                <a:solidFill>
                  <a:srgbClr val="CC0000"/>
                </a:solidFill>
              </a:rPr>
              <a:t>Big increase in moisture deficit and water demand</a:t>
            </a:r>
            <a:endParaRPr lang="en-US" sz="140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971550"/>
            <a:ext cx="483235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230688" y="1079500"/>
            <a:ext cx="12439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>
                <a:solidFill>
                  <a:schemeClr val="hlink"/>
                </a:solidFill>
              </a:rPr>
              <a:t>Scetch map of </a:t>
            </a:r>
            <a:endParaRPr lang="en-US" sz="1400" b="0" smtClean="0">
              <a:solidFill>
                <a:schemeClr val="hlink"/>
              </a:solidFill>
            </a:endParaRPr>
          </a:p>
          <a:p>
            <a:r>
              <a:rPr lang="en-US" sz="1400" b="0" smtClean="0">
                <a:solidFill>
                  <a:schemeClr val="hlink"/>
                </a:solidFill>
              </a:rPr>
              <a:t>ecohydrological</a:t>
            </a:r>
          </a:p>
          <a:p>
            <a:r>
              <a:rPr lang="en-US" sz="1400" b="0" smtClean="0">
                <a:solidFill>
                  <a:schemeClr val="hlink"/>
                </a:solidFill>
              </a:rPr>
              <a:t>effects </a:t>
            </a:r>
            <a:endParaRPr lang="en-US" sz="1400" b="0">
              <a:solidFill>
                <a:schemeClr val="hlin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4646" y="1298059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hlink"/>
                </a:solidFill>
              </a:rPr>
              <a:t>Witte et al., </a:t>
            </a:r>
            <a:r>
              <a:rPr lang="nl-NL" dirty="0" smtClean="0">
                <a:solidFill>
                  <a:schemeClr val="hlink"/>
                </a:solidFill>
              </a:rPr>
              <a:t>2012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7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smtClean="0"/>
              <a:t>1. Introduction on myself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2" y="1482725"/>
            <a:ext cx="8218487" cy="4300538"/>
          </a:xfrm>
        </p:spPr>
        <p:txBody>
          <a:bodyPr/>
          <a:lstStyle/>
          <a:p>
            <a:pPr marL="0" indent="0"/>
            <a:r>
              <a:rPr lang="en-US" b="1" dirty="0" smtClean="0"/>
              <a:t>Biologist, University of Amsterdam</a:t>
            </a:r>
          </a:p>
          <a:p>
            <a:pPr marL="0" indent="0"/>
            <a:endParaRPr lang="en-US" dirty="0"/>
          </a:p>
          <a:p>
            <a:pPr marL="0" indent="0"/>
            <a:r>
              <a:rPr lang="en-US" b="1" dirty="0" smtClean="0"/>
              <a:t>Academic background: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system ecology, physical geography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Tropical Forest Ecology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Atmospheric deposition on Dutch forest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 marL="0" indent="0"/>
            <a:r>
              <a:rPr lang="en-US" b="1" dirty="0" smtClean="0"/>
              <a:t>Professional background: </a:t>
            </a:r>
            <a:r>
              <a:rPr lang="en-US" dirty="0" smtClean="0"/>
              <a:t>Nation wide policy analysis on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groundwater dependent terrestrial ecosystems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Project leader DEMNAT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National Research Program on desiccation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Projects on groundwater dependent ecosystems (values, impact)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Implementation of groundwater aspects within the WFD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err="1" smtClean="0"/>
              <a:t>Sr</a:t>
            </a:r>
            <a:r>
              <a:rPr lang="en-US" sz="1800" dirty="0" smtClean="0"/>
              <a:t> Advisor/ Researcher / Program manager at Deltares (Fresh water supply)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1679" y="632456"/>
            <a:ext cx="373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Climate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adaptation</a:t>
            </a:r>
            <a:r>
              <a:rPr lang="nl-NL" dirty="0" smtClean="0">
                <a:solidFill>
                  <a:schemeClr val="bg1"/>
                </a:solidFill>
              </a:rPr>
              <a:t>: </a:t>
            </a:r>
            <a:r>
              <a:rPr lang="nl-NL" dirty="0" err="1" smtClean="0">
                <a:solidFill>
                  <a:schemeClr val="bg1"/>
                </a:solidFill>
              </a:rPr>
              <a:t>climate</a:t>
            </a:r>
            <a:r>
              <a:rPr lang="nl-NL" dirty="0" smtClean="0">
                <a:solidFill>
                  <a:schemeClr val="bg1"/>
                </a:solidFill>
              </a:rPr>
              <a:t> buffers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69" y="1784880"/>
            <a:ext cx="3608962" cy="41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0183" y="1298971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Potential water storage areas</a:t>
            </a:r>
            <a:endParaRPr lang="en-US" b="1" dirty="0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4" y="1610101"/>
            <a:ext cx="4373718" cy="236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0936" y="4312243"/>
            <a:ext cx="25100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 smtClean="0"/>
              <a:t>Water </a:t>
            </a:r>
            <a:r>
              <a:rPr lang="nl-NL" dirty="0" err="1" smtClean="0"/>
              <a:t>conservation</a:t>
            </a:r>
            <a:endParaRPr lang="nl-NL" dirty="0" smtClean="0"/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r>
              <a:rPr lang="nl-NL" dirty="0" smtClean="0"/>
              <a:t>Water storage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r>
              <a:rPr lang="nl-NL" dirty="0" smtClean="0"/>
              <a:t>Water release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83660" y="3713653"/>
            <a:ext cx="320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err="1" smtClean="0">
                <a:solidFill>
                  <a:schemeClr val="accent1">
                    <a:lumMod val="50000"/>
                  </a:schemeClr>
                </a:solidFill>
              </a:rPr>
              <a:t>Retain</a:t>
            </a:r>
            <a:r>
              <a:rPr lang="nl-NL" sz="1200" b="1" dirty="0" smtClean="0">
                <a:solidFill>
                  <a:schemeClr val="accent1">
                    <a:lumMod val="50000"/>
                  </a:schemeClr>
                </a:solidFill>
              </a:rPr>
              <a:t>	          Store	            </a:t>
            </a:r>
            <a:r>
              <a:rPr lang="nl-NL" sz="1200" b="1" dirty="0" err="1" smtClean="0">
                <a:solidFill>
                  <a:schemeClr val="accent1">
                    <a:lumMod val="50000"/>
                  </a:schemeClr>
                </a:solidFill>
              </a:rPr>
              <a:t>Remove</a:t>
            </a:r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714" y="1266705"/>
            <a:ext cx="444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Water management for the 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459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1679" y="632456"/>
            <a:ext cx="373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Climate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adaptation</a:t>
            </a:r>
            <a:r>
              <a:rPr lang="nl-NL" dirty="0" smtClean="0">
                <a:solidFill>
                  <a:schemeClr val="bg1"/>
                </a:solidFill>
              </a:rPr>
              <a:t>: </a:t>
            </a:r>
            <a:r>
              <a:rPr lang="nl-NL" dirty="0" err="1" smtClean="0">
                <a:solidFill>
                  <a:schemeClr val="bg1"/>
                </a:solidFill>
              </a:rPr>
              <a:t>climate</a:t>
            </a:r>
            <a:r>
              <a:rPr lang="nl-NL" dirty="0" smtClean="0">
                <a:solidFill>
                  <a:schemeClr val="bg1"/>
                </a:solidFill>
              </a:rPr>
              <a:t> buffers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175"/>
            <a:ext cx="91757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-3175"/>
            <a:ext cx="14077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brace </a:t>
            </a:r>
            <a:r>
              <a:rPr lang="en-US" sz="1400" b="1" dirty="0" smtClean="0"/>
              <a:t>profile   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68771" y="9529"/>
            <a:ext cx="16257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Current situation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399815"/>
            <a:ext cx="24497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New situation: low storage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61302" y="3409544"/>
            <a:ext cx="26276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New situation: high storage 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095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1679" y="632456"/>
            <a:ext cx="373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Climate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adaptation</a:t>
            </a:r>
            <a:r>
              <a:rPr lang="nl-NL" dirty="0" smtClean="0">
                <a:solidFill>
                  <a:schemeClr val="bg1"/>
                </a:solidFill>
              </a:rPr>
              <a:t>: </a:t>
            </a:r>
            <a:r>
              <a:rPr lang="nl-NL" dirty="0" err="1" smtClean="0">
                <a:solidFill>
                  <a:schemeClr val="bg1"/>
                </a:solidFill>
              </a:rPr>
              <a:t>climate</a:t>
            </a:r>
            <a:r>
              <a:rPr lang="nl-NL" dirty="0" smtClean="0">
                <a:solidFill>
                  <a:schemeClr val="bg1"/>
                </a:solidFill>
              </a:rPr>
              <a:t> buffers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22313" y="1027113"/>
            <a:ext cx="628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NL" b="1" dirty="0" err="1" smtClean="0">
                <a:solidFill>
                  <a:srgbClr val="008BBF"/>
                </a:solidFill>
                <a:latin typeface="V&amp;W Syntax (Adobe)" pitchFamily="34" charset="0"/>
              </a:rPr>
              <a:t>Effects</a:t>
            </a:r>
            <a:r>
              <a:rPr lang="nl-NL" b="1" dirty="0" smtClean="0">
                <a:solidFill>
                  <a:srgbClr val="008BBF"/>
                </a:solidFill>
                <a:latin typeface="V&amp;W Syntax (Adobe)" pitchFamily="34" charset="0"/>
              </a:rPr>
              <a:t> of water storage on </a:t>
            </a:r>
            <a:r>
              <a:rPr lang="nl-NL" b="1" dirty="0" err="1" smtClean="0">
                <a:solidFill>
                  <a:srgbClr val="008BBF"/>
                </a:solidFill>
                <a:latin typeface="V&amp;W Syntax (Adobe)" pitchFamily="34" charset="0"/>
              </a:rPr>
              <a:t>nature</a:t>
            </a:r>
            <a:r>
              <a:rPr lang="nl-NL" b="1" dirty="0" smtClean="0">
                <a:solidFill>
                  <a:srgbClr val="008BBF"/>
                </a:solidFill>
                <a:latin typeface="V&amp;W Syntax (Adobe)" pitchFamily="34" charset="0"/>
              </a:rPr>
              <a:t>?</a:t>
            </a:r>
            <a:endParaRPr lang="en-GB" b="1" dirty="0">
              <a:solidFill>
                <a:srgbClr val="008BBF"/>
              </a:solidFill>
              <a:latin typeface="V&amp;W Syntax (Adobe)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24678" y="1073520"/>
            <a:ext cx="1789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nl-NL" sz="1400" dirty="0" err="1">
                <a:solidFill>
                  <a:srgbClr val="008BBF"/>
                </a:solidFill>
              </a:rPr>
              <a:t>Runhaar</a:t>
            </a:r>
            <a:r>
              <a:rPr lang="nl-NL" sz="1400" dirty="0">
                <a:solidFill>
                  <a:srgbClr val="008BBF"/>
                </a:solidFill>
              </a:rPr>
              <a:t> et al., 2004</a:t>
            </a:r>
            <a:endParaRPr lang="en-US" sz="1400" dirty="0">
              <a:solidFill>
                <a:srgbClr val="008BBF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36750" y="1757363"/>
            <a:ext cx="77457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b="1" dirty="0" err="1" smtClean="0">
                <a:solidFill>
                  <a:srgbClr val="008BBF"/>
                </a:solidFill>
              </a:rPr>
              <a:t>Inundation</a:t>
            </a:r>
            <a:endParaRPr lang="en-US" sz="900" b="1" dirty="0">
              <a:solidFill>
                <a:srgbClr val="008BBF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95475" y="2016125"/>
            <a:ext cx="9669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smtClean="0"/>
              <a:t>Input  of  </a:t>
            </a:r>
            <a:r>
              <a:rPr lang="nl-NL" sz="900" b="1" dirty="0" err="1" smtClean="0">
                <a:solidFill>
                  <a:srgbClr val="008BBF"/>
                </a:solidFill>
              </a:rPr>
              <a:t>toxic</a:t>
            </a:r>
            <a:r>
              <a:rPr lang="nl-NL" sz="900" dirty="0" smtClean="0"/>
              <a:t> </a:t>
            </a:r>
            <a:endParaRPr lang="nl-NL" sz="900" dirty="0"/>
          </a:p>
          <a:p>
            <a:r>
              <a:rPr lang="nl-NL" sz="900" b="1" dirty="0" err="1" smtClean="0">
                <a:solidFill>
                  <a:srgbClr val="008BBF"/>
                </a:solidFill>
              </a:rPr>
              <a:t>compounds</a:t>
            </a:r>
            <a:endParaRPr lang="en-US" sz="900" b="1" dirty="0">
              <a:solidFill>
                <a:srgbClr val="008BBF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868488" y="2789238"/>
            <a:ext cx="1300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smtClean="0"/>
              <a:t>Input  of  </a:t>
            </a:r>
            <a:r>
              <a:rPr lang="nl-NL" sz="900" b="1" dirty="0" err="1" smtClean="0">
                <a:solidFill>
                  <a:srgbClr val="008BBF"/>
                </a:solidFill>
              </a:rPr>
              <a:t>sulphate</a:t>
            </a:r>
            <a:endParaRPr lang="nl-NL" sz="900" b="1" dirty="0">
              <a:solidFill>
                <a:srgbClr val="008BBF"/>
              </a:solidFill>
            </a:endParaRPr>
          </a:p>
          <a:p>
            <a:r>
              <a:rPr lang="nl-NL" sz="900" dirty="0" err="1" smtClean="0"/>
              <a:t>through</a:t>
            </a:r>
            <a:r>
              <a:rPr lang="nl-NL" sz="900" dirty="0" smtClean="0"/>
              <a:t> </a:t>
            </a:r>
            <a:r>
              <a:rPr lang="nl-NL" sz="900" dirty="0" err="1" smtClean="0"/>
              <a:t>surface</a:t>
            </a:r>
            <a:r>
              <a:rPr lang="nl-NL" sz="900" dirty="0" smtClean="0"/>
              <a:t> water</a:t>
            </a:r>
            <a:endParaRPr lang="en-US" sz="900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584825" y="1633538"/>
            <a:ext cx="145424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err="1" smtClean="0"/>
              <a:t>Increased</a:t>
            </a:r>
            <a:r>
              <a:rPr lang="nl-NL" sz="900" dirty="0" smtClean="0"/>
              <a:t> </a:t>
            </a:r>
            <a:r>
              <a:rPr lang="nl-NL" sz="900" dirty="0" err="1" smtClean="0"/>
              <a:t>mortality</a:t>
            </a:r>
            <a:endParaRPr lang="nl-NL" sz="900" dirty="0" smtClean="0"/>
          </a:p>
          <a:p>
            <a:r>
              <a:rPr lang="nl-NL" sz="900" dirty="0" err="1"/>
              <a:t>d</a:t>
            </a:r>
            <a:r>
              <a:rPr lang="nl-NL" sz="900" dirty="0" err="1" smtClean="0"/>
              <a:t>ue</a:t>
            </a:r>
            <a:r>
              <a:rPr lang="nl-NL" sz="900" dirty="0" smtClean="0"/>
              <a:t> </a:t>
            </a:r>
            <a:r>
              <a:rPr lang="nl-NL" sz="900" dirty="0" err="1" smtClean="0"/>
              <a:t>to</a:t>
            </a:r>
            <a:r>
              <a:rPr lang="nl-NL" sz="900" dirty="0" smtClean="0"/>
              <a:t> </a:t>
            </a:r>
            <a:r>
              <a:rPr lang="nl-NL" sz="900" dirty="0" err="1" smtClean="0"/>
              <a:t>oxygen</a:t>
            </a:r>
            <a:r>
              <a:rPr lang="nl-NL" sz="900" dirty="0" smtClean="0"/>
              <a:t> </a:t>
            </a:r>
            <a:r>
              <a:rPr lang="nl-NL" sz="900" dirty="0" err="1" smtClean="0"/>
              <a:t>deficiency</a:t>
            </a:r>
            <a:endParaRPr lang="nl-NL" sz="900" dirty="0" smtClean="0"/>
          </a:p>
          <a:p>
            <a:r>
              <a:rPr lang="nl-NL" sz="900" dirty="0" smtClean="0"/>
              <a:t>(</a:t>
            </a:r>
            <a:r>
              <a:rPr lang="nl-NL" sz="900" b="1" dirty="0" err="1" smtClean="0"/>
              <a:t>drowning</a:t>
            </a:r>
            <a:r>
              <a:rPr lang="nl-NL" sz="900" dirty="0" smtClean="0"/>
              <a:t>)</a:t>
            </a:r>
            <a:endParaRPr lang="en-US" sz="900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486150" y="1763713"/>
            <a:ext cx="91563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err="1" smtClean="0"/>
              <a:t>Oxygen</a:t>
            </a:r>
            <a:r>
              <a:rPr lang="nl-NL" sz="900" dirty="0" smtClean="0"/>
              <a:t> deficit</a:t>
            </a:r>
            <a:endParaRPr lang="en-US" sz="900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759700" y="3570288"/>
            <a:ext cx="12842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sz="1000" b="1" dirty="0" smtClean="0"/>
              <a:t>Change in </a:t>
            </a:r>
            <a:endParaRPr lang="nl-NL" sz="1000" b="1" dirty="0"/>
          </a:p>
          <a:p>
            <a:r>
              <a:rPr lang="nl-NL" sz="1000" b="1" dirty="0" smtClean="0"/>
              <a:t>species</a:t>
            </a:r>
            <a:endParaRPr lang="nl-NL" sz="1000" b="1" dirty="0"/>
          </a:p>
          <a:p>
            <a:r>
              <a:rPr lang="nl-NL" sz="1000" b="1" dirty="0" err="1" smtClean="0"/>
              <a:t>composition</a:t>
            </a:r>
            <a:endParaRPr lang="en-US" sz="1000" b="1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90500" y="3813175"/>
            <a:ext cx="10374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1000" b="1" dirty="0" smtClean="0"/>
              <a:t>Water storage</a:t>
            </a:r>
            <a:endParaRPr lang="en-US" sz="1000" b="1" dirty="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816876" y="3383296"/>
            <a:ext cx="1396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smtClean="0"/>
              <a:t>Input of </a:t>
            </a:r>
            <a:r>
              <a:rPr lang="nl-NL" sz="900" b="1" dirty="0" err="1" smtClean="0">
                <a:solidFill>
                  <a:srgbClr val="008BBF"/>
                </a:solidFill>
              </a:rPr>
              <a:t>nutriënts</a:t>
            </a:r>
            <a:endParaRPr lang="nl-NL" sz="900" b="1" dirty="0">
              <a:solidFill>
                <a:srgbClr val="008BBF"/>
              </a:solidFill>
            </a:endParaRPr>
          </a:p>
          <a:p>
            <a:r>
              <a:rPr lang="nl-NL" sz="900" dirty="0"/>
              <a:t>(NPK) </a:t>
            </a:r>
            <a:r>
              <a:rPr lang="nl-NL" sz="900" dirty="0" err="1" smtClean="0"/>
              <a:t>through</a:t>
            </a:r>
            <a:r>
              <a:rPr lang="nl-NL" sz="900" dirty="0" smtClean="0"/>
              <a:t>  </a:t>
            </a:r>
            <a:r>
              <a:rPr lang="nl-NL" sz="900" dirty="0" err="1" smtClean="0"/>
              <a:t>surface</a:t>
            </a:r>
            <a:r>
              <a:rPr lang="nl-NL" sz="900" dirty="0" smtClean="0"/>
              <a:t> </a:t>
            </a:r>
          </a:p>
          <a:p>
            <a:r>
              <a:rPr lang="nl-NL" sz="900" dirty="0" smtClean="0"/>
              <a:t>water</a:t>
            </a:r>
            <a:endParaRPr lang="en-US" sz="900" dirty="0"/>
          </a:p>
          <a:p>
            <a:endParaRPr lang="en-US" sz="900" dirty="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828800" y="4063391"/>
            <a:ext cx="14542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/>
              <a:t>Input of </a:t>
            </a:r>
            <a:r>
              <a:rPr lang="nl-NL" sz="900" b="1" dirty="0" err="1">
                <a:solidFill>
                  <a:srgbClr val="008BBF"/>
                </a:solidFill>
              </a:rPr>
              <a:t>nutriënts</a:t>
            </a:r>
            <a:endParaRPr lang="nl-NL" sz="900" b="1" dirty="0">
              <a:solidFill>
                <a:srgbClr val="008BBF"/>
              </a:solidFill>
            </a:endParaRPr>
          </a:p>
          <a:p>
            <a:r>
              <a:rPr lang="nl-NL" sz="900" dirty="0"/>
              <a:t>(NPK) </a:t>
            </a:r>
            <a:r>
              <a:rPr lang="nl-NL" sz="900" dirty="0" err="1"/>
              <a:t>through</a:t>
            </a:r>
            <a:r>
              <a:rPr lang="nl-NL" sz="900" dirty="0"/>
              <a:t>  </a:t>
            </a:r>
            <a:r>
              <a:rPr lang="nl-NL" sz="900" dirty="0" smtClean="0"/>
              <a:t>sediment</a:t>
            </a:r>
            <a:endParaRPr lang="en-US" sz="900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858963" y="4851400"/>
            <a:ext cx="1075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smtClean="0"/>
              <a:t>Input  </a:t>
            </a:r>
            <a:r>
              <a:rPr lang="nl-NL" sz="900" b="1" dirty="0" smtClean="0">
                <a:solidFill>
                  <a:srgbClr val="008BBF"/>
                </a:solidFill>
              </a:rPr>
              <a:t>basics</a:t>
            </a:r>
            <a:endParaRPr lang="nl-NL" sz="900" b="1" dirty="0">
              <a:solidFill>
                <a:srgbClr val="008BBF"/>
              </a:solidFill>
            </a:endParaRPr>
          </a:p>
          <a:p>
            <a:r>
              <a:rPr lang="nl-NL" sz="900" dirty="0" err="1"/>
              <a:t>through</a:t>
            </a:r>
            <a:r>
              <a:rPr lang="nl-NL" sz="900" dirty="0"/>
              <a:t> </a:t>
            </a:r>
            <a:r>
              <a:rPr lang="nl-NL" sz="900" dirty="0" smtClean="0"/>
              <a:t>sediment</a:t>
            </a:r>
            <a:endParaRPr lang="en-US" sz="900" dirty="0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874838" y="5481638"/>
            <a:ext cx="11272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smtClean="0"/>
              <a:t>Input </a:t>
            </a:r>
            <a:r>
              <a:rPr lang="nl-NL" sz="900" b="1" dirty="0" err="1" smtClean="0">
                <a:solidFill>
                  <a:srgbClr val="008BBF"/>
                </a:solidFill>
              </a:rPr>
              <a:t>bicarbonate</a:t>
            </a:r>
            <a:endParaRPr lang="nl-NL" sz="900" b="1" dirty="0">
              <a:solidFill>
                <a:srgbClr val="008BBF"/>
              </a:solidFill>
            </a:endParaRPr>
          </a:p>
          <a:p>
            <a:r>
              <a:rPr lang="nl-NL" sz="900" dirty="0" err="1"/>
              <a:t>through</a:t>
            </a:r>
            <a:r>
              <a:rPr lang="nl-NL" sz="900" dirty="0"/>
              <a:t> </a:t>
            </a:r>
            <a:r>
              <a:rPr lang="nl-NL" sz="900" dirty="0" smtClean="0"/>
              <a:t>sediment</a:t>
            </a:r>
            <a:endParaRPr lang="en-US" sz="900" dirty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890713" y="5883275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smtClean="0"/>
              <a:t>In/output of</a:t>
            </a:r>
            <a:endParaRPr lang="nl-NL" sz="900" dirty="0"/>
          </a:p>
          <a:p>
            <a:r>
              <a:rPr lang="nl-NL" sz="900" b="1" dirty="0" smtClean="0">
                <a:solidFill>
                  <a:srgbClr val="008BBF"/>
                </a:solidFill>
              </a:rPr>
              <a:t>Salt </a:t>
            </a:r>
            <a:endParaRPr lang="en-US" sz="900" b="1" dirty="0">
              <a:solidFill>
                <a:srgbClr val="008BBF"/>
              </a:solidFill>
            </a:endParaRPr>
          </a:p>
        </p:txBody>
      </p:sp>
      <p:cxnSp>
        <p:nvCxnSpPr>
          <p:cNvPr id="19" name="AutoShape 19"/>
          <p:cNvCxnSpPr>
            <a:cxnSpLocks noChangeShapeType="1"/>
            <a:stCxn id="13" idx="3"/>
            <a:endCxn id="7" idx="1"/>
          </p:cNvCxnSpPr>
          <p:nvPr/>
        </p:nvCxnSpPr>
        <p:spPr bwMode="auto">
          <a:xfrm flipV="1">
            <a:off x="1227963" y="1872779"/>
            <a:ext cx="708787" cy="206350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AutoShape 20"/>
          <p:cNvCxnSpPr>
            <a:cxnSpLocks noChangeShapeType="1"/>
            <a:stCxn id="8" idx="1"/>
            <a:endCxn id="13" idx="3"/>
          </p:cNvCxnSpPr>
          <p:nvPr/>
        </p:nvCxnSpPr>
        <p:spPr bwMode="auto">
          <a:xfrm flipH="1">
            <a:off x="1227963" y="2200791"/>
            <a:ext cx="667512" cy="173549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AutoShape 21"/>
          <p:cNvCxnSpPr>
            <a:cxnSpLocks noChangeShapeType="1"/>
            <a:stCxn id="9" idx="1"/>
            <a:endCxn id="13" idx="3"/>
          </p:cNvCxnSpPr>
          <p:nvPr/>
        </p:nvCxnSpPr>
        <p:spPr bwMode="auto">
          <a:xfrm flipH="1">
            <a:off x="1227963" y="2973904"/>
            <a:ext cx="640525" cy="9623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AutoShape 22"/>
          <p:cNvCxnSpPr>
            <a:cxnSpLocks noChangeShapeType="1"/>
            <a:stCxn id="14" idx="1"/>
            <a:endCxn id="13" idx="3"/>
          </p:cNvCxnSpPr>
          <p:nvPr/>
        </p:nvCxnSpPr>
        <p:spPr bwMode="auto">
          <a:xfrm flipH="1">
            <a:off x="1227963" y="3706462"/>
            <a:ext cx="588913" cy="22982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AutoShape 23"/>
          <p:cNvCxnSpPr>
            <a:cxnSpLocks noChangeShapeType="1"/>
            <a:stCxn id="15" idx="1"/>
            <a:endCxn id="13" idx="3"/>
          </p:cNvCxnSpPr>
          <p:nvPr/>
        </p:nvCxnSpPr>
        <p:spPr bwMode="auto">
          <a:xfrm flipH="1" flipV="1">
            <a:off x="1227963" y="3936286"/>
            <a:ext cx="600837" cy="3117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AutoShape 24"/>
          <p:cNvCxnSpPr>
            <a:cxnSpLocks noChangeShapeType="1"/>
            <a:stCxn id="16" idx="1"/>
            <a:endCxn id="13" idx="3"/>
          </p:cNvCxnSpPr>
          <p:nvPr/>
        </p:nvCxnSpPr>
        <p:spPr bwMode="auto">
          <a:xfrm flipH="1" flipV="1">
            <a:off x="1227963" y="3936286"/>
            <a:ext cx="631000" cy="10997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AutoShape 25"/>
          <p:cNvCxnSpPr>
            <a:cxnSpLocks noChangeShapeType="1"/>
            <a:stCxn id="17" idx="1"/>
            <a:endCxn id="13" idx="3"/>
          </p:cNvCxnSpPr>
          <p:nvPr/>
        </p:nvCxnSpPr>
        <p:spPr bwMode="auto">
          <a:xfrm flipH="1" flipV="1">
            <a:off x="1227963" y="3936286"/>
            <a:ext cx="646875" cy="17300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AutoShape 26"/>
          <p:cNvCxnSpPr>
            <a:cxnSpLocks noChangeShapeType="1"/>
            <a:stCxn id="18" idx="1"/>
            <a:endCxn id="13" idx="3"/>
          </p:cNvCxnSpPr>
          <p:nvPr/>
        </p:nvCxnSpPr>
        <p:spPr bwMode="auto">
          <a:xfrm flipH="1" flipV="1">
            <a:off x="1227963" y="3936286"/>
            <a:ext cx="662750" cy="21316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5586413" y="2606675"/>
            <a:ext cx="1217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err="1"/>
              <a:t>Increased</a:t>
            </a:r>
            <a:r>
              <a:rPr lang="nl-NL" sz="900" dirty="0"/>
              <a:t> </a:t>
            </a:r>
            <a:r>
              <a:rPr lang="nl-NL" sz="900" dirty="0" err="1"/>
              <a:t>mortality</a:t>
            </a:r>
            <a:endParaRPr lang="nl-NL" sz="900" dirty="0"/>
          </a:p>
          <a:p>
            <a:r>
              <a:rPr lang="nl-NL" sz="900" dirty="0" err="1"/>
              <a:t>due</a:t>
            </a:r>
            <a:r>
              <a:rPr lang="nl-NL" sz="900" dirty="0"/>
              <a:t> </a:t>
            </a:r>
            <a:r>
              <a:rPr lang="nl-NL" sz="900" dirty="0" smtClean="0"/>
              <a:t> </a:t>
            </a:r>
            <a:r>
              <a:rPr lang="nl-NL" sz="900" dirty="0" err="1" smtClean="0"/>
              <a:t>to</a:t>
            </a:r>
            <a:r>
              <a:rPr lang="nl-NL" sz="900" dirty="0" smtClean="0"/>
              <a:t> </a:t>
            </a:r>
            <a:r>
              <a:rPr lang="nl-NL" sz="900" b="1" dirty="0" err="1" smtClean="0"/>
              <a:t>intoxication</a:t>
            </a:r>
            <a:endParaRPr lang="en-US" sz="900" dirty="0"/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545138" y="3522663"/>
            <a:ext cx="16273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err="1" smtClean="0"/>
              <a:t>Increased</a:t>
            </a:r>
            <a:r>
              <a:rPr lang="nl-NL" sz="900" dirty="0" smtClean="0"/>
              <a:t> </a:t>
            </a:r>
            <a:r>
              <a:rPr lang="nl-NL" sz="900" dirty="0" err="1" smtClean="0"/>
              <a:t>production</a:t>
            </a:r>
            <a:r>
              <a:rPr lang="nl-NL" sz="900" dirty="0" smtClean="0"/>
              <a:t> </a:t>
            </a:r>
            <a:endParaRPr lang="nl-NL" sz="900" dirty="0"/>
          </a:p>
          <a:p>
            <a:r>
              <a:rPr lang="nl-NL" sz="900" dirty="0" err="1" smtClean="0"/>
              <a:t>vegetation</a:t>
            </a:r>
            <a:r>
              <a:rPr lang="nl-NL" sz="900" dirty="0" smtClean="0"/>
              <a:t> </a:t>
            </a:r>
            <a:r>
              <a:rPr lang="nl-NL" sz="900" dirty="0"/>
              <a:t>(</a:t>
            </a:r>
            <a:r>
              <a:rPr lang="nl-NL" sz="900" b="1" dirty="0" err="1" smtClean="0"/>
              <a:t>eutrophication</a:t>
            </a:r>
            <a:r>
              <a:rPr lang="nl-NL" sz="900" dirty="0" smtClean="0"/>
              <a:t>)</a:t>
            </a:r>
            <a:endParaRPr lang="en-US" sz="900" dirty="0"/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5575300" y="5010150"/>
            <a:ext cx="8066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err="1" smtClean="0"/>
              <a:t>Increase</a:t>
            </a:r>
            <a:r>
              <a:rPr lang="nl-NL" sz="900" dirty="0" smtClean="0"/>
              <a:t> pH</a:t>
            </a:r>
            <a:endParaRPr lang="nl-NL" sz="900" dirty="0"/>
          </a:p>
          <a:p>
            <a:r>
              <a:rPr lang="nl-NL" sz="900" dirty="0"/>
              <a:t>(</a:t>
            </a:r>
            <a:r>
              <a:rPr lang="nl-NL" sz="900" b="1" dirty="0" err="1" smtClean="0"/>
              <a:t>alkalinity</a:t>
            </a:r>
            <a:r>
              <a:rPr lang="nl-NL" sz="900" dirty="0" smtClean="0"/>
              <a:t>)</a:t>
            </a:r>
            <a:endParaRPr lang="en-US" sz="900" dirty="0"/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5562600" y="5983288"/>
            <a:ext cx="158889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900" dirty="0" smtClean="0"/>
              <a:t>(</a:t>
            </a:r>
            <a:r>
              <a:rPr lang="nl-NL" sz="900" b="1" dirty="0" err="1" smtClean="0"/>
              <a:t>salinisation</a:t>
            </a:r>
            <a:r>
              <a:rPr lang="nl-NL" sz="900" b="1" dirty="0" smtClean="0"/>
              <a:t>/</a:t>
            </a:r>
            <a:r>
              <a:rPr lang="nl-NL" sz="900" b="1" dirty="0" err="1" smtClean="0"/>
              <a:t>sweetening</a:t>
            </a:r>
            <a:r>
              <a:rPr lang="nl-NL" sz="900" dirty="0" smtClean="0"/>
              <a:t>) </a:t>
            </a:r>
            <a:endParaRPr lang="en-US" sz="900" dirty="0"/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677129" y="2212163"/>
            <a:ext cx="5193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900" dirty="0" err="1" smtClean="0"/>
              <a:t>Reduction</a:t>
            </a:r>
            <a:endParaRPr lang="en-US" sz="900" dirty="0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3698469" y="2824163"/>
            <a:ext cx="4744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900" dirty="0" err="1" smtClean="0"/>
              <a:t>sulphate</a:t>
            </a:r>
            <a:endParaRPr lang="nl-NL" sz="900" dirty="0"/>
          </a:p>
          <a:p>
            <a:r>
              <a:rPr lang="nl-NL" sz="900" dirty="0" err="1" smtClean="0"/>
              <a:t>reduction</a:t>
            </a:r>
            <a:endParaRPr lang="en-US" sz="900" dirty="0"/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4519613" y="2825750"/>
            <a:ext cx="5193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900" dirty="0" smtClean="0"/>
              <a:t>H</a:t>
            </a:r>
            <a:r>
              <a:rPr lang="nl-NL" sz="900" baseline="-25000" dirty="0" smtClean="0"/>
              <a:t>2</a:t>
            </a:r>
            <a:r>
              <a:rPr lang="nl-NL" sz="900" dirty="0" smtClean="0"/>
              <a:t>S-</a:t>
            </a:r>
          </a:p>
          <a:p>
            <a:r>
              <a:rPr lang="nl-NL" sz="900" dirty="0" err="1" smtClean="0"/>
              <a:t>Formation</a:t>
            </a:r>
            <a:endParaRPr lang="nl-NL" sz="900" dirty="0"/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4451350" y="3340100"/>
            <a:ext cx="75661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900" dirty="0" smtClean="0"/>
              <a:t>P-</a:t>
            </a:r>
            <a:r>
              <a:rPr lang="nl-NL" sz="900" dirty="0" err="1" smtClean="0"/>
              <a:t>mobilistation</a:t>
            </a:r>
            <a:endParaRPr lang="en-US" sz="900" dirty="0"/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3809870" y="4398963"/>
            <a:ext cx="8912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900" dirty="0" err="1" smtClean="0"/>
              <a:t>Decomposition</a:t>
            </a:r>
            <a:r>
              <a:rPr lang="nl-NL" sz="900" dirty="0" smtClean="0"/>
              <a:t> of</a:t>
            </a:r>
          </a:p>
          <a:p>
            <a:r>
              <a:rPr lang="nl-NL" sz="900" dirty="0" err="1"/>
              <a:t>o</a:t>
            </a:r>
            <a:r>
              <a:rPr lang="nl-NL" sz="900" dirty="0" err="1" smtClean="0"/>
              <a:t>rganic</a:t>
            </a:r>
            <a:r>
              <a:rPr lang="nl-NL" sz="900" dirty="0" smtClean="0"/>
              <a:t> matter</a:t>
            </a:r>
            <a:endParaRPr lang="en-US" sz="900" dirty="0"/>
          </a:p>
        </p:txBody>
      </p:sp>
      <p:cxnSp>
        <p:nvCxnSpPr>
          <p:cNvPr id="36" name="AutoShape 36"/>
          <p:cNvCxnSpPr>
            <a:cxnSpLocks noChangeShapeType="1"/>
            <a:stCxn id="10" idx="3"/>
            <a:endCxn id="12" idx="1"/>
          </p:cNvCxnSpPr>
          <p:nvPr/>
        </p:nvCxnSpPr>
        <p:spPr bwMode="auto">
          <a:xfrm>
            <a:off x="7039069" y="1887454"/>
            <a:ext cx="720631" cy="195747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AutoShape 37"/>
          <p:cNvCxnSpPr>
            <a:cxnSpLocks noChangeShapeType="1"/>
            <a:stCxn id="27" idx="3"/>
            <a:endCxn id="12" idx="1"/>
          </p:cNvCxnSpPr>
          <p:nvPr/>
        </p:nvCxnSpPr>
        <p:spPr bwMode="auto">
          <a:xfrm>
            <a:off x="6803413" y="2791341"/>
            <a:ext cx="956287" cy="105358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AutoShape 38"/>
          <p:cNvCxnSpPr>
            <a:cxnSpLocks noChangeShapeType="1"/>
            <a:stCxn id="28" idx="3"/>
            <a:endCxn id="12" idx="1"/>
          </p:cNvCxnSpPr>
          <p:nvPr/>
        </p:nvCxnSpPr>
        <p:spPr bwMode="auto">
          <a:xfrm>
            <a:off x="7172507" y="3707329"/>
            <a:ext cx="587193" cy="13759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AutoShape 39"/>
          <p:cNvCxnSpPr>
            <a:cxnSpLocks noChangeShapeType="1"/>
            <a:stCxn id="29" idx="3"/>
            <a:endCxn id="12" idx="1"/>
          </p:cNvCxnSpPr>
          <p:nvPr/>
        </p:nvCxnSpPr>
        <p:spPr bwMode="auto">
          <a:xfrm flipV="1">
            <a:off x="6381931" y="3844926"/>
            <a:ext cx="1377769" cy="134989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AutoShape 40"/>
          <p:cNvCxnSpPr>
            <a:cxnSpLocks noChangeShapeType="1"/>
            <a:stCxn id="30" idx="3"/>
            <a:endCxn id="12" idx="1"/>
          </p:cNvCxnSpPr>
          <p:nvPr/>
        </p:nvCxnSpPr>
        <p:spPr bwMode="auto">
          <a:xfrm flipV="1">
            <a:off x="7151497" y="3844926"/>
            <a:ext cx="608203" cy="22537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AutoShape 41"/>
          <p:cNvCxnSpPr>
            <a:cxnSpLocks noChangeShapeType="1"/>
            <a:stCxn id="18" idx="3"/>
            <a:endCxn id="30" idx="1"/>
          </p:cNvCxnSpPr>
          <p:nvPr/>
        </p:nvCxnSpPr>
        <p:spPr bwMode="auto">
          <a:xfrm>
            <a:off x="2652460" y="6067941"/>
            <a:ext cx="2910140" cy="30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AutoShape 42"/>
          <p:cNvCxnSpPr>
            <a:cxnSpLocks noChangeShapeType="1"/>
            <a:stCxn id="16" idx="3"/>
            <a:endCxn id="29" idx="1"/>
          </p:cNvCxnSpPr>
          <p:nvPr/>
        </p:nvCxnSpPr>
        <p:spPr bwMode="auto">
          <a:xfrm>
            <a:off x="2934899" y="5036066"/>
            <a:ext cx="2640401" cy="1587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AutoShape 43"/>
          <p:cNvCxnSpPr>
            <a:cxnSpLocks noChangeShapeType="1"/>
            <a:stCxn id="17" idx="3"/>
            <a:endCxn id="29" idx="1"/>
          </p:cNvCxnSpPr>
          <p:nvPr/>
        </p:nvCxnSpPr>
        <p:spPr bwMode="auto">
          <a:xfrm flipV="1">
            <a:off x="3002070" y="5194816"/>
            <a:ext cx="2573230" cy="4714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AutoShape 44"/>
          <p:cNvCxnSpPr>
            <a:cxnSpLocks noChangeShapeType="1"/>
            <a:stCxn id="8" idx="3"/>
            <a:endCxn id="27" idx="1"/>
          </p:cNvCxnSpPr>
          <p:nvPr/>
        </p:nvCxnSpPr>
        <p:spPr bwMode="auto">
          <a:xfrm>
            <a:off x="2862406" y="2200791"/>
            <a:ext cx="2724007" cy="590550"/>
          </a:xfrm>
          <a:prstGeom prst="bentConnector3">
            <a:avLst>
              <a:gd name="adj1" fmla="val 8999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AutoShape 46"/>
          <p:cNvCxnSpPr>
            <a:cxnSpLocks noChangeShapeType="1"/>
            <a:stCxn id="11" idx="2"/>
            <a:endCxn id="31" idx="0"/>
          </p:cNvCxnSpPr>
          <p:nvPr/>
        </p:nvCxnSpPr>
        <p:spPr bwMode="auto">
          <a:xfrm flipH="1">
            <a:off x="3936816" y="1994545"/>
            <a:ext cx="7152" cy="2176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AutoShape 47"/>
          <p:cNvCxnSpPr>
            <a:cxnSpLocks noChangeShapeType="1"/>
            <a:stCxn id="7" idx="3"/>
            <a:endCxn id="11" idx="1"/>
          </p:cNvCxnSpPr>
          <p:nvPr/>
        </p:nvCxnSpPr>
        <p:spPr bwMode="auto">
          <a:xfrm>
            <a:off x="2711321" y="1872779"/>
            <a:ext cx="774829" cy="6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AutoShape 48"/>
          <p:cNvCxnSpPr>
            <a:cxnSpLocks noChangeShapeType="1"/>
            <a:stCxn id="11" idx="3"/>
            <a:endCxn id="10" idx="1"/>
          </p:cNvCxnSpPr>
          <p:nvPr/>
        </p:nvCxnSpPr>
        <p:spPr bwMode="auto">
          <a:xfrm>
            <a:off x="4401785" y="1879129"/>
            <a:ext cx="1183040" cy="8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AutoShape 51"/>
          <p:cNvCxnSpPr>
            <a:cxnSpLocks noChangeShapeType="1"/>
          </p:cNvCxnSpPr>
          <p:nvPr/>
        </p:nvCxnSpPr>
        <p:spPr bwMode="auto">
          <a:xfrm flipV="1">
            <a:off x="4284689" y="4675962"/>
            <a:ext cx="0" cy="51834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AutoShape 52"/>
          <p:cNvCxnSpPr>
            <a:cxnSpLocks noChangeShapeType="1"/>
            <a:stCxn id="14" idx="3"/>
            <a:endCxn id="28" idx="1"/>
          </p:cNvCxnSpPr>
          <p:nvPr/>
        </p:nvCxnSpPr>
        <p:spPr bwMode="auto">
          <a:xfrm>
            <a:off x="3213412" y="3706462"/>
            <a:ext cx="2331726" cy="8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AutoShape 54"/>
          <p:cNvCxnSpPr>
            <a:cxnSpLocks noChangeShapeType="1"/>
          </p:cNvCxnSpPr>
          <p:nvPr/>
        </p:nvCxnSpPr>
        <p:spPr bwMode="auto">
          <a:xfrm flipV="1">
            <a:off x="3382963" y="3813176"/>
            <a:ext cx="2162175" cy="407193"/>
          </a:xfrm>
          <a:prstGeom prst="bentConnector3">
            <a:avLst>
              <a:gd name="adj1" fmla="val 35153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AutoShape 55"/>
          <p:cNvCxnSpPr>
            <a:cxnSpLocks noChangeShapeType="1"/>
            <a:stCxn id="32" idx="0"/>
            <a:endCxn id="32" idx="0"/>
          </p:cNvCxnSpPr>
          <p:nvPr/>
        </p:nvCxnSpPr>
        <p:spPr bwMode="auto">
          <a:xfrm>
            <a:off x="3935714" y="282416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AutoShape 56"/>
          <p:cNvCxnSpPr>
            <a:cxnSpLocks noChangeShapeType="1"/>
            <a:stCxn id="31" idx="2"/>
            <a:endCxn id="32" idx="0"/>
          </p:cNvCxnSpPr>
          <p:nvPr/>
        </p:nvCxnSpPr>
        <p:spPr bwMode="auto">
          <a:xfrm flipH="1">
            <a:off x="3935714" y="2350662"/>
            <a:ext cx="1102" cy="4735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AutoShape 57"/>
          <p:cNvCxnSpPr>
            <a:cxnSpLocks noChangeShapeType="1"/>
            <a:stCxn id="9" idx="3"/>
            <a:endCxn id="32" idx="1"/>
          </p:cNvCxnSpPr>
          <p:nvPr/>
        </p:nvCxnSpPr>
        <p:spPr bwMode="auto">
          <a:xfrm flipV="1">
            <a:off x="3168844" y="2962663"/>
            <a:ext cx="529625" cy="1124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AutoShape 58"/>
          <p:cNvCxnSpPr>
            <a:cxnSpLocks noChangeShapeType="1"/>
            <a:stCxn id="32" idx="3"/>
            <a:endCxn id="33" idx="1"/>
          </p:cNvCxnSpPr>
          <p:nvPr/>
        </p:nvCxnSpPr>
        <p:spPr bwMode="auto">
          <a:xfrm>
            <a:off x="4172958" y="2962663"/>
            <a:ext cx="34665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AutoShape 59"/>
          <p:cNvCxnSpPr>
            <a:cxnSpLocks noChangeShapeType="1"/>
            <a:stCxn id="33" idx="3"/>
            <a:endCxn id="27" idx="1"/>
          </p:cNvCxnSpPr>
          <p:nvPr/>
        </p:nvCxnSpPr>
        <p:spPr bwMode="auto">
          <a:xfrm flipV="1">
            <a:off x="5038986" y="2791341"/>
            <a:ext cx="547427" cy="17290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Line 60"/>
          <p:cNvSpPr>
            <a:spLocks noChangeShapeType="1"/>
          </p:cNvSpPr>
          <p:nvPr/>
        </p:nvSpPr>
        <p:spPr bwMode="auto">
          <a:xfrm>
            <a:off x="4779963" y="3116263"/>
            <a:ext cx="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58" name="AutoShape 62"/>
          <p:cNvCxnSpPr>
            <a:cxnSpLocks noChangeShapeType="1"/>
            <a:stCxn id="34" idx="2"/>
          </p:cNvCxnSpPr>
          <p:nvPr/>
        </p:nvCxnSpPr>
        <p:spPr bwMode="auto">
          <a:xfrm rot="16200000" flipH="1">
            <a:off x="5141554" y="3166704"/>
            <a:ext cx="93276" cy="717066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AutoShape 63"/>
          <p:cNvCxnSpPr>
            <a:cxnSpLocks noChangeShapeType="1"/>
            <a:stCxn id="35" idx="3"/>
          </p:cNvCxnSpPr>
          <p:nvPr/>
        </p:nvCxnSpPr>
        <p:spPr bwMode="auto">
          <a:xfrm flipV="1">
            <a:off x="4701140" y="3905251"/>
            <a:ext cx="843998" cy="63221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84" name="Straight Connector 16383"/>
          <p:cNvCxnSpPr>
            <a:stCxn id="9" idx="2"/>
            <a:endCxn id="14" idx="0"/>
          </p:cNvCxnSpPr>
          <p:nvPr/>
        </p:nvCxnSpPr>
        <p:spPr>
          <a:xfrm flipH="1">
            <a:off x="2515144" y="3158570"/>
            <a:ext cx="3522" cy="2247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5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1679" y="632456"/>
            <a:ext cx="373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Climate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adaptation</a:t>
            </a:r>
            <a:r>
              <a:rPr lang="nl-NL" dirty="0" smtClean="0">
                <a:solidFill>
                  <a:schemeClr val="bg1"/>
                </a:solidFill>
              </a:rPr>
              <a:t>: </a:t>
            </a:r>
            <a:r>
              <a:rPr lang="nl-NL" dirty="0" err="1" smtClean="0">
                <a:solidFill>
                  <a:schemeClr val="bg1"/>
                </a:solidFill>
              </a:rPr>
              <a:t>climate</a:t>
            </a:r>
            <a:r>
              <a:rPr lang="nl-NL" dirty="0" smtClean="0">
                <a:solidFill>
                  <a:schemeClr val="bg1"/>
                </a:solidFill>
              </a:rPr>
              <a:t> buffers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092752"/>
            <a:ext cx="7298785" cy="512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1710" y="3193830"/>
            <a:ext cx="5447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</a:rPr>
              <a:t>New </a:t>
            </a:r>
            <a:r>
              <a:rPr lang="nl-NL" sz="2400" b="1" dirty="0" err="1" smtClean="0">
                <a:solidFill>
                  <a:schemeClr val="bg1"/>
                </a:solidFill>
              </a:rPr>
              <a:t>nature</a:t>
            </a:r>
            <a:r>
              <a:rPr lang="nl-NL" sz="2400" b="1" dirty="0" smtClean="0">
                <a:solidFill>
                  <a:schemeClr val="bg1"/>
                </a:solidFill>
              </a:rPr>
              <a:t> </a:t>
            </a:r>
            <a:r>
              <a:rPr lang="nl-NL" sz="2400" b="1" dirty="0" err="1" smtClean="0">
                <a:solidFill>
                  <a:schemeClr val="bg1"/>
                </a:solidFill>
              </a:rPr>
              <a:t>areas</a:t>
            </a:r>
            <a:r>
              <a:rPr lang="nl-NL" sz="2400" b="1" dirty="0" smtClean="0">
                <a:solidFill>
                  <a:schemeClr val="bg1"/>
                </a:solidFill>
              </a:rPr>
              <a:t>: Yes </a:t>
            </a:r>
            <a:r>
              <a:rPr lang="nl-NL" sz="2400" b="1" dirty="0" err="1" smtClean="0">
                <a:solidFill>
                  <a:schemeClr val="bg1"/>
                </a:solidFill>
              </a:rPr>
              <a:t>please</a:t>
            </a:r>
            <a:r>
              <a:rPr lang="nl-NL" sz="2400" b="1" dirty="0" smtClean="0">
                <a:solidFill>
                  <a:schemeClr val="bg1"/>
                </a:solidFill>
              </a:rPr>
              <a:t>, but…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5. Nature and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1679" y="632456"/>
            <a:ext cx="373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Climate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adaptation</a:t>
            </a:r>
            <a:r>
              <a:rPr lang="nl-NL" dirty="0" smtClean="0">
                <a:solidFill>
                  <a:schemeClr val="bg1"/>
                </a:solidFill>
              </a:rPr>
              <a:t>: </a:t>
            </a:r>
            <a:r>
              <a:rPr lang="nl-NL" dirty="0" err="1" smtClean="0">
                <a:solidFill>
                  <a:schemeClr val="bg1"/>
                </a:solidFill>
              </a:rPr>
              <a:t>climate</a:t>
            </a:r>
            <a:r>
              <a:rPr lang="nl-NL" dirty="0" smtClean="0">
                <a:solidFill>
                  <a:schemeClr val="bg1"/>
                </a:solidFill>
              </a:rPr>
              <a:t> buffers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181463"/>
            <a:ext cx="7174317" cy="500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4978" y="3962315"/>
            <a:ext cx="3485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chemeClr val="bg1"/>
                </a:solidFill>
              </a:rPr>
              <a:t>Existing</a:t>
            </a:r>
            <a:r>
              <a:rPr lang="nl-NL" sz="2400" b="1" dirty="0" smtClean="0">
                <a:solidFill>
                  <a:schemeClr val="bg1"/>
                </a:solidFill>
              </a:rPr>
              <a:t> </a:t>
            </a:r>
            <a:r>
              <a:rPr lang="nl-NL" sz="2400" b="1" dirty="0" err="1" smtClean="0">
                <a:solidFill>
                  <a:schemeClr val="bg1"/>
                </a:solidFill>
              </a:rPr>
              <a:t>nature</a:t>
            </a:r>
            <a:r>
              <a:rPr lang="nl-NL" sz="2400" b="1" dirty="0" smtClean="0">
                <a:solidFill>
                  <a:schemeClr val="bg1"/>
                </a:solidFill>
              </a:rPr>
              <a:t> </a:t>
            </a:r>
            <a:r>
              <a:rPr lang="nl-NL" sz="2400" b="1" dirty="0" err="1" smtClean="0">
                <a:solidFill>
                  <a:schemeClr val="bg1"/>
                </a:solidFill>
              </a:rPr>
              <a:t>areas</a:t>
            </a:r>
            <a:r>
              <a:rPr lang="nl-NL" sz="2400" b="1" dirty="0" smtClean="0">
                <a:solidFill>
                  <a:schemeClr val="bg1"/>
                </a:solidFill>
              </a:rPr>
              <a:t>: 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No, </a:t>
            </a:r>
            <a:r>
              <a:rPr lang="nl-NL" sz="2400" b="1" dirty="0" err="1" smtClean="0">
                <a:solidFill>
                  <a:schemeClr val="bg1"/>
                </a:solidFill>
              </a:rPr>
              <a:t>unless</a:t>
            </a:r>
            <a:r>
              <a:rPr lang="nl-NL" sz="2400" b="1" dirty="0" smtClean="0">
                <a:solidFill>
                  <a:schemeClr val="bg1"/>
                </a:solidFill>
              </a:rPr>
              <a:t>…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6. Ecosystem </a:t>
            </a:r>
            <a:r>
              <a:rPr lang="en-US" dirty="0"/>
              <a:t>services, management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8" y="2142592"/>
            <a:ext cx="7587676" cy="34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96913" y="1482725"/>
            <a:ext cx="7581325" cy="3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smtClean="0"/>
              <a:t>What is the value of nature / ecosystems?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2024" y="5535038"/>
            <a:ext cx="6011695" cy="76848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6. Ecosystem </a:t>
            </a:r>
            <a:r>
              <a:rPr lang="en-US" dirty="0"/>
              <a:t>services, management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482725"/>
            <a:ext cx="7581325" cy="336347"/>
          </a:xfrm>
        </p:spPr>
        <p:txBody>
          <a:bodyPr/>
          <a:lstStyle/>
          <a:p>
            <a:pPr marL="0" indent="0"/>
            <a:r>
              <a:rPr lang="en-US" dirty="0" smtClean="0"/>
              <a:t>What is the value of nature / ecosystems?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61480" y="2078474"/>
            <a:ext cx="2937753" cy="31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61480" y="3588460"/>
            <a:ext cx="2937753" cy="1638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04125" y="4524461"/>
            <a:ext cx="2123421" cy="4820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Intrinsic</a:t>
            </a:r>
            <a:r>
              <a:rPr lang="nl-NL" dirty="0" smtClean="0"/>
              <a:t> </a:t>
            </a:r>
            <a:r>
              <a:rPr lang="nl-NL" dirty="0" err="1" smtClean="0"/>
              <a:t>value</a:t>
            </a:r>
            <a:r>
              <a:rPr lang="nl-NL" dirty="0" smtClean="0"/>
              <a:t> ( - 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92245" y="2213381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 err="1" smtClean="0"/>
              <a:t>value</a:t>
            </a:r>
            <a:r>
              <a:rPr lang="nl-NL" dirty="0" smtClean="0"/>
              <a:t> ( </a:t>
            </a:r>
            <a:r>
              <a:rPr lang="nl-NL" sz="2000" b="1" dirty="0" smtClean="0"/>
              <a:t>€ </a:t>
            </a:r>
            <a:r>
              <a:rPr lang="nl-NL" dirty="0" smtClean="0"/>
              <a:t>)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92245" y="3767846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Non </a:t>
            </a:r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 err="1" smtClean="0"/>
              <a:t>value</a:t>
            </a:r>
            <a:r>
              <a:rPr lang="nl-NL" dirty="0" smtClean="0"/>
              <a:t> ( </a:t>
            </a:r>
            <a:r>
              <a:rPr lang="nl-NL" sz="2000" b="1" dirty="0" smtClean="0"/>
              <a:t>€ </a:t>
            </a:r>
            <a:r>
              <a:rPr lang="nl-NL" dirty="0" smtClean="0"/>
              <a:t>)</a:t>
            </a:r>
            <a:endParaRPr lang="en-GB" dirty="0"/>
          </a:p>
        </p:txBody>
      </p:sp>
      <p:sp>
        <p:nvSpPr>
          <p:cNvPr id="5" name="Right Brace 4"/>
          <p:cNvSpPr/>
          <p:nvPr/>
        </p:nvSpPr>
        <p:spPr>
          <a:xfrm>
            <a:off x="3891063" y="2382231"/>
            <a:ext cx="243192" cy="241245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359055" y="3380437"/>
            <a:ext cx="331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Total </a:t>
            </a:r>
            <a:r>
              <a:rPr lang="nl-NL" sz="2000" b="1" dirty="0" err="1" smtClean="0"/>
              <a:t>economic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value</a:t>
            </a:r>
            <a:endParaRPr lang="en-GB" sz="2000" b="1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19845" y="5733272"/>
            <a:ext cx="7581325" cy="3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sz="2400" dirty="0" smtClean="0"/>
              <a:t>Ecosystems                    Goods &amp; Services 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2562281" y="5680956"/>
            <a:ext cx="1114774" cy="466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27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6. Ecosystem </a:t>
            </a:r>
            <a:r>
              <a:rPr lang="en-US" dirty="0"/>
              <a:t>services,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5" y="1065477"/>
            <a:ext cx="7158211" cy="52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6. Ecosystem </a:t>
            </a:r>
            <a:r>
              <a:rPr lang="en-US" dirty="0"/>
              <a:t>services, management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794" y="1459148"/>
            <a:ext cx="4561382" cy="487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1699" y="1031110"/>
            <a:ext cx="637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Framework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ecosystem</a:t>
            </a:r>
            <a:r>
              <a:rPr lang="nl-NL" dirty="0" smtClean="0"/>
              <a:t> assessment (</a:t>
            </a:r>
            <a:r>
              <a:rPr lang="nl-NL" dirty="0" err="1" smtClean="0"/>
              <a:t>Ranganathan</a:t>
            </a:r>
            <a:r>
              <a:rPr lang="nl-NL" dirty="0" smtClean="0"/>
              <a:t>, 2008)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537829" y="3939700"/>
            <a:ext cx="23262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Payement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Ecosystem</a:t>
            </a:r>
            <a:r>
              <a:rPr lang="nl-NL" dirty="0" smtClean="0"/>
              <a:t> Services:</a:t>
            </a:r>
          </a:p>
          <a:p>
            <a:endParaRPr lang="nl-NL" dirty="0" smtClean="0">
              <a:solidFill>
                <a:srgbClr val="FF0000"/>
              </a:solidFill>
            </a:endParaRPr>
          </a:p>
          <a:p>
            <a:r>
              <a:rPr lang="nl-NL" dirty="0" smtClean="0">
                <a:solidFill>
                  <a:srgbClr val="FF0000"/>
                </a:solidFill>
              </a:rPr>
              <a:t>the </a:t>
            </a:r>
            <a:r>
              <a:rPr lang="nl-NL" dirty="0" err="1" smtClean="0">
                <a:solidFill>
                  <a:srgbClr val="FF0000"/>
                </a:solidFill>
              </a:rPr>
              <a:t>beneficiary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</a:p>
          <a:p>
            <a:r>
              <a:rPr lang="nl-NL" dirty="0" err="1" smtClean="0">
                <a:solidFill>
                  <a:srgbClr val="FF0000"/>
                </a:solidFill>
              </a:rPr>
              <a:t>pays</a:t>
            </a:r>
            <a:endParaRPr lang="nl-NL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6. Ecosystem </a:t>
            </a:r>
            <a:r>
              <a:rPr lang="en-US" dirty="0"/>
              <a:t>services, management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0567" r="2322" b="2930"/>
          <a:stretch>
            <a:fillRect/>
          </a:stretch>
        </p:blipFill>
        <p:spPr bwMode="auto">
          <a:xfrm>
            <a:off x="0" y="947684"/>
            <a:ext cx="9610658" cy="591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180276" y="5336594"/>
            <a:ext cx="3963724" cy="1530730"/>
            <a:chOff x="366" y="932"/>
            <a:chExt cx="5196" cy="2642"/>
          </a:xfrm>
        </p:grpSpPr>
        <p:pic>
          <p:nvPicPr>
            <p:cNvPr id="8" name="Picture 9" descr="61_VanEk_Koopmanspold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" y="932"/>
              <a:ext cx="5196" cy="2642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599" y="2452"/>
              <a:ext cx="225" cy="231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606" y="3120"/>
              <a:ext cx="594" cy="208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3487" y="3021"/>
              <a:ext cx="323" cy="18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4667" y="2234"/>
              <a:ext cx="174" cy="212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22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smtClean="0"/>
              <a:t>2. Nature </a:t>
            </a:r>
            <a:r>
              <a:rPr lang="en-US" dirty="0"/>
              <a:t>protection in the Netherlands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66800"/>
            <a:ext cx="7874000" cy="4300538"/>
          </a:xfrm>
        </p:spPr>
        <p:txBody>
          <a:bodyPr/>
          <a:lstStyle/>
          <a:p>
            <a:pPr marL="0" indent="0"/>
            <a:r>
              <a:rPr lang="en-US" dirty="0" smtClean="0"/>
              <a:t>What kind of groundwater dependent nature in the Netherlands?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2100" y="1625600"/>
            <a:ext cx="4183063" cy="49768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7" name="Picture 5" descr="C:\Documents and Settings\Remco van Ek\Bureaublad\Rome\nw8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"/>
          <a:stretch>
            <a:fillRect/>
          </a:stretch>
        </p:blipFill>
        <p:spPr bwMode="auto">
          <a:xfrm>
            <a:off x="331788" y="1655763"/>
            <a:ext cx="4141787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77813" y="1630165"/>
            <a:ext cx="14382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nl-NL" sz="1200" b="1" dirty="0" err="1">
                <a:solidFill>
                  <a:srgbClr val="000000"/>
                </a:solidFill>
              </a:rPr>
              <a:t>Ecosystem</a:t>
            </a:r>
            <a:r>
              <a:rPr lang="nl-NL" sz="1200" b="1" dirty="0">
                <a:solidFill>
                  <a:srgbClr val="000000"/>
                </a:solidFill>
              </a:rPr>
              <a:t> types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6238" y="2205038"/>
            <a:ext cx="166687" cy="88900"/>
          </a:xfrm>
          <a:prstGeom prst="rect">
            <a:avLst/>
          </a:prstGeom>
          <a:solidFill>
            <a:srgbClr val="FF850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77825" y="2562225"/>
            <a:ext cx="166688" cy="88900"/>
          </a:xfrm>
          <a:prstGeom prst="rect">
            <a:avLst/>
          </a:prstGeom>
          <a:solidFill>
            <a:srgbClr val="99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77825" y="2022475"/>
            <a:ext cx="166688" cy="88900"/>
          </a:xfrm>
          <a:prstGeom prst="rect">
            <a:avLst/>
          </a:prstGeom>
          <a:solidFill>
            <a:srgbClr val="00E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77825" y="2743200"/>
            <a:ext cx="166688" cy="889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77825" y="2922588"/>
            <a:ext cx="166688" cy="889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77825" y="2382838"/>
            <a:ext cx="166688" cy="88900"/>
          </a:xfrm>
          <a:prstGeom prst="rect">
            <a:avLst/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08000" y="1943100"/>
            <a:ext cx="1076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wet pastureland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12763" y="2124075"/>
            <a:ext cx="398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bog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22288" y="2300288"/>
            <a:ext cx="363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fen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17525" y="2481263"/>
            <a:ext cx="844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heath land*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17525" y="2662238"/>
            <a:ext cx="1003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coastal dunes*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17525" y="2838450"/>
            <a:ext cx="571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forest*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17500" y="3038475"/>
            <a:ext cx="1176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* = incl. dry types</a:t>
            </a:r>
          </a:p>
        </p:txBody>
      </p:sp>
      <p:pic>
        <p:nvPicPr>
          <p:cNvPr id="2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1727200"/>
            <a:ext cx="33099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94200"/>
            <a:ext cx="33528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5105400" y="13970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>
                <a:latin typeface="Arial" charset="0"/>
              </a:rPr>
              <a:t>ponds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5029200" y="40640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>
                <a:latin typeface="Arial" charset="0"/>
              </a:rPr>
              <a:t>wet heather/bogs</a:t>
            </a:r>
          </a:p>
        </p:txBody>
      </p:sp>
    </p:spTree>
    <p:extLst>
      <p:ext uri="{BB962C8B-B14F-4D97-AF65-F5344CB8AC3E}">
        <p14:creationId xmlns:p14="http://schemas.microsoft.com/office/powerpoint/2010/main" val="8739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6. Ecosystem </a:t>
            </a:r>
            <a:r>
              <a:rPr lang="en-US" dirty="0"/>
              <a:t>services, management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430"/>
            <a:ext cx="9134272" cy="58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369392" y="1144672"/>
            <a:ext cx="5819348" cy="511993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035913" y="1644267"/>
            <a:ext cx="4532842" cy="4122657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7. Knowledge </a:t>
            </a:r>
            <a:r>
              <a:rPr lang="en-US" dirty="0"/>
              <a:t>development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3196855" y="2247384"/>
            <a:ext cx="2247089" cy="197471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761056" y="1838981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Too </a:t>
            </a:r>
            <a:r>
              <a:rPr lang="nl-NL" dirty="0" err="1" smtClean="0"/>
              <a:t>much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92064" y="4228423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Too dirty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663937" y="3324634"/>
            <a:ext cx="13129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smtClean="0">
                <a:solidFill>
                  <a:schemeClr val="accent5">
                    <a:lumMod val="50000"/>
                  </a:schemeClr>
                </a:solidFill>
              </a:rPr>
              <a:t>Nature &amp;</a:t>
            </a:r>
          </a:p>
          <a:p>
            <a:pPr algn="ctr"/>
            <a:r>
              <a:rPr lang="nl-NL" sz="1400" dirty="0" err="1" smtClean="0">
                <a:solidFill>
                  <a:schemeClr val="accent5">
                    <a:lumMod val="50000"/>
                  </a:schemeClr>
                </a:solidFill>
              </a:rPr>
              <a:t>Watersystems</a:t>
            </a:r>
            <a:endParaRPr lang="nl-NL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94910" y="2227925"/>
            <a:ext cx="1062564" cy="18677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921234" y="2247384"/>
            <a:ext cx="1062564" cy="18677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47562" y="4500637"/>
            <a:ext cx="1750468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88398" y="4254359"/>
            <a:ext cx="103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little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0385" y="4500637"/>
            <a:ext cx="1638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accent5">
                    <a:lumMod val="50000"/>
                  </a:schemeClr>
                </a:solidFill>
              </a:rPr>
              <a:t>Water </a:t>
            </a:r>
            <a:r>
              <a:rPr lang="nl-NL" dirty="0" err="1" smtClean="0">
                <a:solidFill>
                  <a:schemeClr val="accent5">
                    <a:lumMod val="50000"/>
                  </a:schemeClr>
                </a:solidFill>
              </a:rPr>
              <a:t>scarcity</a:t>
            </a:r>
            <a:endParaRPr lang="nl-NL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nl-NL" dirty="0" smtClean="0">
                <a:solidFill>
                  <a:schemeClr val="accent5">
                    <a:lumMod val="50000"/>
                  </a:schemeClr>
                </a:solidFill>
              </a:rPr>
              <a:t>&amp; </a:t>
            </a:r>
            <a:r>
              <a:rPr lang="nl-NL" dirty="0" err="1" smtClean="0">
                <a:solidFill>
                  <a:schemeClr val="accent5">
                    <a:lumMod val="50000"/>
                  </a:schemeClr>
                </a:solidFill>
              </a:rPr>
              <a:t>droughts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63752" y="11738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5">
                    <a:lumMod val="50000"/>
                  </a:schemeClr>
                </a:solidFill>
              </a:rPr>
              <a:t>Floods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8755" y="4500637"/>
            <a:ext cx="171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accent5">
                    <a:lumMod val="50000"/>
                  </a:schemeClr>
                </a:solidFill>
              </a:rPr>
              <a:t>Water </a:t>
            </a:r>
            <a:r>
              <a:rPr lang="nl-NL" dirty="0" err="1" smtClean="0">
                <a:solidFill>
                  <a:schemeClr val="accent5">
                    <a:lumMod val="50000"/>
                  </a:schemeClr>
                </a:solidFill>
              </a:rPr>
              <a:t>pollution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8828" y="164426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Man &amp; Society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9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marL="457200" indent="-457200"/>
            <a:r>
              <a:rPr lang="en-US" dirty="0" smtClean="0"/>
              <a:t>7. Knowledge </a:t>
            </a:r>
            <a:r>
              <a:rPr lang="en-US" dirty="0"/>
              <a:t>development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505855" y="2373388"/>
            <a:ext cx="2247089" cy="197471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070056" y="196498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objectives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701064" y="435442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measures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017821" y="3411726"/>
            <a:ext cx="1223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smtClean="0">
                <a:solidFill>
                  <a:schemeClr val="accent5">
                    <a:lumMod val="50000"/>
                  </a:schemeClr>
                </a:solidFill>
              </a:rPr>
              <a:t>Watersystem</a:t>
            </a:r>
          </a:p>
          <a:p>
            <a:pPr algn="ctr"/>
            <a:r>
              <a:rPr lang="nl-NL" sz="1400" dirty="0" smtClean="0">
                <a:solidFill>
                  <a:schemeClr val="accent5">
                    <a:lumMod val="50000"/>
                  </a:schemeClr>
                </a:solidFill>
              </a:rPr>
              <a:t>analysis</a:t>
            </a:r>
            <a:endParaRPr lang="en-GB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03910" y="2353929"/>
            <a:ext cx="1062564" cy="18677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230234" y="2373388"/>
            <a:ext cx="1062564" cy="18677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56562" y="4626641"/>
            <a:ext cx="1750468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7" y="1964985"/>
            <a:ext cx="4372012" cy="3258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7398" y="438036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monitoring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0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/>
              <a:t>8. Lessons learned</a:t>
            </a:r>
            <a:br>
              <a:rPr lang="en-US" dirty="0"/>
            </a:b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smtClean="0"/>
              <a:t>2. Nature </a:t>
            </a:r>
            <a:r>
              <a:rPr lang="en-US" dirty="0"/>
              <a:t>protection in the Netherlands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66800"/>
            <a:ext cx="7874000" cy="4300538"/>
          </a:xfrm>
        </p:spPr>
        <p:txBody>
          <a:bodyPr/>
          <a:lstStyle/>
          <a:p>
            <a:pPr marL="0" indent="0"/>
            <a:r>
              <a:rPr lang="en-US" dirty="0" smtClean="0"/>
              <a:t>What kind of </a:t>
            </a:r>
            <a:r>
              <a:rPr lang="en-US" dirty="0"/>
              <a:t>groundwater dependent nature </a:t>
            </a:r>
            <a:r>
              <a:rPr lang="en-US" dirty="0" smtClean="0"/>
              <a:t>in the Netherlands?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2100" y="1625600"/>
            <a:ext cx="4183063" cy="49768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7" name="Picture 5" descr="C:\Documents and Settings\Remco van Ek\Bureaublad\Rome\nw8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"/>
          <a:stretch>
            <a:fillRect/>
          </a:stretch>
        </p:blipFill>
        <p:spPr bwMode="auto">
          <a:xfrm>
            <a:off x="331788" y="1655763"/>
            <a:ext cx="4141787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77813" y="1630165"/>
            <a:ext cx="14382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nl-NL" sz="1200" b="1" dirty="0" err="1">
                <a:solidFill>
                  <a:srgbClr val="000000"/>
                </a:solidFill>
              </a:rPr>
              <a:t>Ecosystem</a:t>
            </a:r>
            <a:r>
              <a:rPr lang="nl-NL" sz="1200" b="1" dirty="0">
                <a:solidFill>
                  <a:srgbClr val="000000"/>
                </a:solidFill>
              </a:rPr>
              <a:t> types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6238" y="2205038"/>
            <a:ext cx="166687" cy="88900"/>
          </a:xfrm>
          <a:prstGeom prst="rect">
            <a:avLst/>
          </a:prstGeom>
          <a:solidFill>
            <a:srgbClr val="FF850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77825" y="2562225"/>
            <a:ext cx="166688" cy="88900"/>
          </a:xfrm>
          <a:prstGeom prst="rect">
            <a:avLst/>
          </a:prstGeom>
          <a:solidFill>
            <a:srgbClr val="99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77825" y="2022475"/>
            <a:ext cx="166688" cy="88900"/>
          </a:xfrm>
          <a:prstGeom prst="rect">
            <a:avLst/>
          </a:prstGeom>
          <a:solidFill>
            <a:srgbClr val="00E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77825" y="2743200"/>
            <a:ext cx="166688" cy="889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77825" y="2922588"/>
            <a:ext cx="166688" cy="889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77825" y="2382838"/>
            <a:ext cx="166688" cy="88900"/>
          </a:xfrm>
          <a:prstGeom prst="rect">
            <a:avLst/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08000" y="1943100"/>
            <a:ext cx="1076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wet pastureland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12763" y="2124075"/>
            <a:ext cx="398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bog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22288" y="2300288"/>
            <a:ext cx="363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fen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17525" y="2481263"/>
            <a:ext cx="844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heath land*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17525" y="2662238"/>
            <a:ext cx="1003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coastal dunes*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17525" y="2838450"/>
            <a:ext cx="571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forest*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17500" y="3038475"/>
            <a:ext cx="1176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</a:rPr>
              <a:t>* = incl. dry types</a:t>
            </a:r>
          </a:p>
        </p:txBody>
      </p:sp>
      <p:pic>
        <p:nvPicPr>
          <p:cNvPr id="2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1727200"/>
            <a:ext cx="35766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854575" y="4064000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>
                <a:latin typeface="Arial" charset="0"/>
              </a:rPr>
              <a:t>peatlands 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4854575" y="1397000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>
                <a:latin typeface="Arial" charset="0"/>
              </a:rPr>
              <a:t>brook valleys</a:t>
            </a:r>
          </a:p>
        </p:txBody>
      </p:sp>
      <p:pic>
        <p:nvPicPr>
          <p:cNvPr id="3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4411663"/>
            <a:ext cx="350520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8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5 november 2012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smtClean="0"/>
              <a:t>2. Nature </a:t>
            </a:r>
            <a:r>
              <a:rPr lang="en-US" dirty="0"/>
              <a:t>protection in the Netherlands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66800"/>
            <a:ext cx="4200881" cy="314528"/>
          </a:xfrm>
        </p:spPr>
        <p:txBody>
          <a:bodyPr/>
          <a:lstStyle/>
          <a:p>
            <a:pPr marL="0" indent="0"/>
            <a:r>
              <a:rPr lang="en-US" dirty="0" smtClean="0"/>
              <a:t>Groundwater </a:t>
            </a:r>
            <a:r>
              <a:rPr lang="en-US" dirty="0"/>
              <a:t>dependent nature </a:t>
            </a:r>
            <a:r>
              <a:rPr lang="en-US" dirty="0" smtClean="0"/>
              <a:t>in NL</a:t>
            </a:r>
            <a:endParaRPr lang="en-US" dirty="0"/>
          </a:p>
        </p:txBody>
      </p:sp>
      <p:pic>
        <p:nvPicPr>
          <p:cNvPr id="8" name="Picture 6" descr="C:\Documents and Settings\Remco van Ek\Bureaublad\Rome\nwf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r="1797"/>
          <a:stretch>
            <a:fillRect/>
          </a:stretch>
        </p:blipFill>
        <p:spPr bwMode="auto">
          <a:xfrm>
            <a:off x="381000" y="1677988"/>
            <a:ext cx="4162425" cy="489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81000" y="1628001"/>
            <a:ext cx="2398413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nl-NL" sz="1200" b="1" dirty="0" err="1" smtClean="0">
                <a:solidFill>
                  <a:srgbClr val="000000"/>
                </a:solidFill>
              </a:rPr>
              <a:t>Botanical</a:t>
            </a:r>
            <a:r>
              <a:rPr lang="nl-NL" sz="1200" b="1" dirty="0" smtClean="0">
                <a:solidFill>
                  <a:srgbClr val="000000"/>
                </a:solidFill>
              </a:rPr>
              <a:t> </a:t>
            </a:r>
            <a:r>
              <a:rPr lang="nl-NL" sz="1200" b="1" dirty="0" err="1" smtClean="0">
                <a:solidFill>
                  <a:srgbClr val="000000"/>
                </a:solidFill>
              </a:rPr>
              <a:t>conservation</a:t>
            </a:r>
            <a:r>
              <a:rPr lang="nl-NL" sz="1200" b="1" dirty="0" smtClean="0">
                <a:solidFill>
                  <a:srgbClr val="000000"/>
                </a:solidFill>
              </a:rPr>
              <a:t> </a:t>
            </a:r>
            <a:r>
              <a:rPr lang="nl-NL" sz="1200" b="1" dirty="0" err="1" smtClean="0">
                <a:solidFill>
                  <a:srgbClr val="000000"/>
                </a:solidFill>
              </a:rPr>
              <a:t>values</a:t>
            </a:r>
            <a:endParaRPr lang="nl-NL" sz="1200" b="1" dirty="0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892" y="950976"/>
            <a:ext cx="17653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58" y="2633726"/>
            <a:ext cx="1766442" cy="291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52" y="950976"/>
            <a:ext cx="1657350" cy="296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" b="34488"/>
          <a:stretch/>
        </p:blipFill>
        <p:spPr bwMode="auto">
          <a:xfrm>
            <a:off x="5720208" y="4622292"/>
            <a:ext cx="1657350" cy="223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59" y="5128006"/>
            <a:ext cx="1778634" cy="171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52" y="3178206"/>
            <a:ext cx="1657350" cy="145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92" y="4753831"/>
            <a:ext cx="1681404" cy="212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22" y="3675888"/>
            <a:ext cx="1232370" cy="108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9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smtClean="0"/>
              <a:t>2. Nature </a:t>
            </a:r>
            <a:r>
              <a:rPr lang="en-US" dirty="0"/>
              <a:t>protection in the Netherlands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66800"/>
            <a:ext cx="7874000" cy="4300538"/>
          </a:xfrm>
        </p:spPr>
        <p:txBody>
          <a:bodyPr/>
          <a:lstStyle/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1905 – First nature protection area: </a:t>
            </a:r>
            <a:r>
              <a:rPr lang="en-US" b="1" dirty="0" err="1" smtClean="0"/>
              <a:t>Naardermeer</a:t>
            </a:r>
            <a:endParaRPr lang="en-US" b="1" dirty="0"/>
          </a:p>
        </p:txBody>
      </p:sp>
      <p:pic>
        <p:nvPicPr>
          <p:cNvPr id="2050" name="Picture 2" descr="https://encrypted-tbn3.gstatic.com/images?q=tbn:ANd9GcTDABw5A0eZCRYeF3F85tdVQUkAqeK1SwZ4shIKUSFP3eUVkLkF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286" y="1048935"/>
            <a:ext cx="1743075" cy="24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58584" y="3867912"/>
            <a:ext cx="154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Jac</a:t>
            </a:r>
            <a:r>
              <a:rPr lang="en-US" dirty="0" smtClean="0"/>
              <a:t> P </a:t>
            </a:r>
            <a:r>
              <a:rPr lang="en-US" dirty="0" err="1" smtClean="0"/>
              <a:t>Thijsse</a:t>
            </a:r>
            <a:endParaRPr lang="en-GB" dirty="0"/>
          </a:p>
        </p:txBody>
      </p:sp>
      <p:pic>
        <p:nvPicPr>
          <p:cNvPr id="2052" name="Picture 4" descr="https://encrypted-tbn2.gstatic.com/images?q=tbn:ANd9GcSvVJgh7VerBKuV2LKwevfFbDNXBX9TL_iT1KBDFHDxXngLuA9ce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286" y="3598164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0.gstatic.com/images?q=tbn:ANd9GcQI1EOPnZb0DG2ZOQAatre4SN-wVRmIW9N-tq70MAFHnsVYRxpWw8DvVEb2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7" y="1847088"/>
            <a:ext cx="1322709" cy="14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4" y="3598164"/>
            <a:ext cx="6058916" cy="262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static2.parool.nl/static/photo/2009/8/5/2/media_xl_169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58" y="1938528"/>
            <a:ext cx="2386936" cy="150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www.cs.uu.nl/research/projects/i-cult/Vecht/Portal/Processes/Vorming/Naarderme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94" y="2123408"/>
            <a:ext cx="2214562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1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smtClean="0"/>
              <a:t>2. Nature </a:t>
            </a:r>
            <a:r>
              <a:rPr lang="en-US" dirty="0"/>
              <a:t>protection in the Netherlands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66800"/>
            <a:ext cx="7874000" cy="4300538"/>
          </a:xfrm>
        </p:spPr>
        <p:txBody>
          <a:bodyPr/>
          <a:lstStyle/>
          <a:p>
            <a:pPr marL="0" indent="0"/>
            <a:endParaRPr lang="en-US" dirty="0" smtClean="0"/>
          </a:p>
          <a:p>
            <a:pPr marL="0" indent="0"/>
            <a:r>
              <a:rPr lang="en-US" b="1" dirty="0" smtClean="0"/>
              <a:t>2010</a:t>
            </a:r>
          </a:p>
          <a:p>
            <a:pPr>
              <a:buFontTx/>
              <a:buChar char="-"/>
            </a:pPr>
            <a:r>
              <a:rPr lang="en-US" dirty="0" err="1" smtClean="0"/>
              <a:t>Natuurmonumenten</a:t>
            </a:r>
            <a:r>
              <a:rPr lang="en-US" dirty="0" smtClean="0"/>
              <a:t> (750.000 members): 355 areas, ~1000 km2 </a:t>
            </a:r>
          </a:p>
          <a:p>
            <a:pPr>
              <a:buFontTx/>
              <a:buChar char="-"/>
            </a:pPr>
            <a:r>
              <a:rPr lang="en-US" dirty="0" smtClean="0"/>
              <a:t>Provincial Landscapes (300.000 </a:t>
            </a:r>
            <a:r>
              <a:rPr lang="en-US" dirty="0"/>
              <a:t>members): </a:t>
            </a:r>
            <a:r>
              <a:rPr lang="en-US" dirty="0" smtClean="0"/>
              <a:t>800 areas, ~1000 km2</a:t>
            </a:r>
          </a:p>
          <a:p>
            <a:pPr>
              <a:buFontTx/>
              <a:buChar char="-"/>
            </a:pPr>
            <a:r>
              <a:rPr lang="en-US" dirty="0" err="1" smtClean="0"/>
              <a:t>Staatsbosbeheer</a:t>
            </a:r>
            <a:r>
              <a:rPr lang="en-US" dirty="0" smtClean="0"/>
              <a:t> (government agent): 137 areas, 2600 km2</a:t>
            </a:r>
            <a:endParaRPr lang="en-US" dirty="0"/>
          </a:p>
        </p:txBody>
      </p:sp>
      <p:pic>
        <p:nvPicPr>
          <p:cNvPr id="5122" name="Picture 2" descr="http://www.compendiumvoordeleefomgeving.nl/content/figuren/nl/1281_001g_clo_09_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7" y="2852928"/>
            <a:ext cx="5100369" cy="357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8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smtClean="0"/>
              <a:t>2. Nature </a:t>
            </a:r>
            <a:r>
              <a:rPr lang="en-US" dirty="0"/>
              <a:t>protection in the Netherlands</a:t>
            </a:r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4772025" y="1341247"/>
            <a:ext cx="4133850" cy="4887913"/>
            <a:chOff x="3006" y="1076"/>
            <a:chExt cx="2604" cy="3079"/>
          </a:xfrm>
        </p:grpSpPr>
        <p:pic>
          <p:nvPicPr>
            <p:cNvPr id="7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" t="323"/>
            <a:stretch>
              <a:fillRect/>
            </a:stretch>
          </p:blipFill>
          <p:spPr bwMode="auto">
            <a:xfrm>
              <a:off x="3006" y="1076"/>
              <a:ext cx="2604" cy="3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30"/>
            <p:cNvSpPr txBox="1">
              <a:spLocks noChangeAspect="1" noChangeArrowheads="1"/>
            </p:cNvSpPr>
            <p:nvPr/>
          </p:nvSpPr>
          <p:spPr bwMode="auto">
            <a:xfrm>
              <a:off x="3033" y="1115"/>
              <a:ext cx="811" cy="33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nl-NL" sz="1000">
                  <a:solidFill>
                    <a:srgbClr val="006600"/>
                  </a:solidFill>
                </a:rPr>
                <a:t>Habitat</a:t>
              </a:r>
              <a:r>
                <a:rPr lang="nl-NL" sz="1400">
                  <a:solidFill>
                    <a:srgbClr val="006600"/>
                  </a:solidFill>
                </a:rPr>
                <a:t> </a:t>
              </a:r>
              <a:r>
                <a:rPr lang="nl-NL" sz="1000">
                  <a:solidFill>
                    <a:srgbClr val="006600"/>
                  </a:solidFill>
                </a:rPr>
                <a:t>directive</a:t>
              </a:r>
            </a:p>
            <a:p>
              <a:pPr algn="l"/>
              <a:r>
                <a:rPr lang="nl-NL" sz="1000">
                  <a:solidFill>
                    <a:srgbClr val="FF0000"/>
                  </a:solidFill>
                </a:rPr>
                <a:t>Bird</a:t>
              </a:r>
              <a:r>
                <a:rPr lang="nl-NL" sz="1400">
                  <a:solidFill>
                    <a:srgbClr val="FF0000"/>
                  </a:solidFill>
                </a:rPr>
                <a:t> </a:t>
              </a:r>
              <a:r>
                <a:rPr lang="nl-NL" sz="1000">
                  <a:solidFill>
                    <a:srgbClr val="FF0000"/>
                  </a:solidFill>
                </a:rPr>
                <a:t>direct</a:t>
              </a:r>
              <a:r>
                <a:rPr lang="nl-NL" sz="800">
                  <a:solidFill>
                    <a:srgbClr val="FF0000"/>
                  </a:solidFill>
                </a:rPr>
                <a:t>i</a:t>
              </a:r>
              <a:r>
                <a:rPr lang="nl-NL" sz="1000">
                  <a:solidFill>
                    <a:srgbClr val="FF0000"/>
                  </a:solidFill>
                </a:rPr>
                <a:t>ve</a:t>
              </a:r>
              <a:endParaRPr lang="en-GB" sz="100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71475" y="1323785"/>
            <a:ext cx="4138613" cy="4889500"/>
            <a:chOff x="180" y="1065"/>
            <a:chExt cx="2607" cy="3080"/>
          </a:xfrm>
        </p:grpSpPr>
        <p:pic>
          <p:nvPicPr>
            <p:cNvPr id="10" name="Picture 38" descr="C:\Documents and Settings\Remco van Ek\Bureaublad\Roemenie\natuurdoelen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" y="1065"/>
              <a:ext cx="2607" cy="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39"/>
            <p:cNvSpPr txBox="1">
              <a:spLocks noChangeAspect="1" noChangeArrowheads="1"/>
            </p:cNvSpPr>
            <p:nvPr/>
          </p:nvSpPr>
          <p:spPr bwMode="auto">
            <a:xfrm>
              <a:off x="217" y="1112"/>
              <a:ext cx="814" cy="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nl-NL" sz="1000" dirty="0">
                  <a:solidFill>
                    <a:srgbClr val="006600"/>
                  </a:solidFill>
                </a:rPr>
                <a:t>National </a:t>
              </a:r>
              <a:r>
                <a:rPr lang="nl-NL" sz="1000" dirty="0" err="1">
                  <a:solidFill>
                    <a:srgbClr val="006600"/>
                  </a:solidFill>
                </a:rPr>
                <a:t>nature</a:t>
              </a:r>
              <a:r>
                <a:rPr lang="nl-NL" sz="1400" dirty="0">
                  <a:solidFill>
                    <a:srgbClr val="006600"/>
                  </a:solidFill>
                </a:rPr>
                <a:t> </a:t>
              </a:r>
              <a:r>
                <a:rPr lang="nl-NL" sz="1000" dirty="0" err="1">
                  <a:solidFill>
                    <a:srgbClr val="006600"/>
                  </a:solidFill>
                </a:rPr>
                <a:t>conservation</a:t>
              </a:r>
              <a:r>
                <a:rPr lang="nl-NL" sz="1000" dirty="0">
                  <a:solidFill>
                    <a:srgbClr val="006600"/>
                  </a:solidFill>
                </a:rPr>
                <a:t> </a:t>
              </a:r>
              <a:r>
                <a:rPr lang="nl-NL" sz="1000" dirty="0" err="1">
                  <a:solidFill>
                    <a:srgbClr val="006600"/>
                  </a:solidFill>
                </a:rPr>
                <a:t>areas</a:t>
              </a:r>
              <a:endParaRPr lang="nl-NL" sz="1000" dirty="0">
                <a:solidFill>
                  <a:srgbClr val="006600"/>
                </a:solidFill>
              </a:endParaRPr>
            </a:p>
            <a:p>
              <a:pPr algn="l"/>
              <a:endParaRPr lang="nl-NL" sz="500" dirty="0">
                <a:solidFill>
                  <a:srgbClr val="00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99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Deltares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ltares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995</TotalTime>
  <Words>1448</Words>
  <Application>Microsoft Office PowerPoint</Application>
  <PresentationFormat>On-screen Show (4:3)</PresentationFormat>
  <Paragraphs>439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blank</vt:lpstr>
      <vt:lpstr>Water and nature</vt:lpstr>
      <vt:lpstr>Content</vt:lpstr>
      <vt:lpstr>1. Introduction on myself</vt:lpstr>
      <vt:lpstr>2. Nature protection in the Netherlands</vt:lpstr>
      <vt:lpstr>2. Nature protection in the Netherlands</vt:lpstr>
      <vt:lpstr>2. Nature protection in the Netherlands</vt:lpstr>
      <vt:lpstr>2. Nature protection in the Netherlands</vt:lpstr>
      <vt:lpstr>2. Nature protection in the Netherlands</vt:lpstr>
      <vt:lpstr>2. Nature protection in the Netherlands</vt:lpstr>
      <vt:lpstr>2. Nature protection in the Netherlands</vt:lpstr>
      <vt:lpstr>3. Nature and water quantity: desiccation</vt:lpstr>
      <vt:lpstr>3. Nature and water quantity: desiccation</vt:lpstr>
      <vt:lpstr>3. Nature and water quantity: desiccation</vt:lpstr>
      <vt:lpstr>3. Nature and water quantity: desiccation</vt:lpstr>
      <vt:lpstr>3. Nature and water quantity: desiccation</vt:lpstr>
      <vt:lpstr>3. Nature and water quantity: desiccation</vt:lpstr>
      <vt:lpstr>3. Nature and water quantity: desiccation</vt:lpstr>
      <vt:lpstr>4. Nature and water quality</vt:lpstr>
      <vt:lpstr>4. Nature and water quality</vt:lpstr>
      <vt:lpstr>4. Nature and water quality</vt:lpstr>
      <vt:lpstr>4. Nature and water quality</vt:lpstr>
      <vt:lpstr>4. Nature and water quality</vt:lpstr>
      <vt:lpstr>5. Nature and climate change </vt:lpstr>
      <vt:lpstr>5. Nature and climate change </vt:lpstr>
      <vt:lpstr>5. Nature and climate change </vt:lpstr>
      <vt:lpstr>5. Nature and climate change </vt:lpstr>
      <vt:lpstr>5. Nature and climate change </vt:lpstr>
      <vt:lpstr>5. Nature and climate change </vt:lpstr>
      <vt:lpstr>5. Nature and climate change </vt:lpstr>
      <vt:lpstr>5. Nature and climate change </vt:lpstr>
      <vt:lpstr>5. Nature and climate change </vt:lpstr>
      <vt:lpstr>5. Nature and climate change </vt:lpstr>
      <vt:lpstr>5. Nature and climate change </vt:lpstr>
      <vt:lpstr>5. Nature and climate change </vt:lpstr>
      <vt:lpstr>6. Ecosystem services, management</vt:lpstr>
      <vt:lpstr>6. Ecosystem services, management</vt:lpstr>
      <vt:lpstr>6. Ecosystem services, management</vt:lpstr>
      <vt:lpstr>6. Ecosystem services, management</vt:lpstr>
      <vt:lpstr>6. Ecosystem services, management</vt:lpstr>
      <vt:lpstr>6. Ecosystem services, management</vt:lpstr>
      <vt:lpstr>7. Knowledge development</vt:lpstr>
      <vt:lpstr>7. Knowledge development</vt:lpstr>
      <vt:lpstr>8. Lessons learned </vt:lpstr>
    </vt:vector>
  </TitlesOfParts>
  <Company>Stichting Deltares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and nature</dc:title>
  <dc:creator>drs. Remco van Ek</dc:creator>
  <cp:lastModifiedBy>drs. Remco van Ek</cp:lastModifiedBy>
  <cp:revision>49</cp:revision>
  <cp:lastPrinted>2007-11-21T13:24:47Z</cp:lastPrinted>
  <dcterms:created xsi:type="dcterms:W3CDTF">2012-10-26T14:07:23Z</dcterms:created>
  <dcterms:modified xsi:type="dcterms:W3CDTF">2012-11-05T11:58:21Z</dcterms:modified>
</cp:coreProperties>
</file>