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612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79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95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6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1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7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99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77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0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03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117D2-B82E-468B-9EA5-281FD671ACE2}" type="datetimeFigureOut">
              <a:rPr lang="en-GB" smtClean="0"/>
              <a:t>08/01/2014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08EEF-C0C9-4620-8A90-A09FB64E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3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>STW </a:t>
            </a:r>
            <a:r>
              <a:rPr lang="en-US" sz="2400" dirty="0" err="1" smtClean="0"/>
              <a:t>Perspectieven</a:t>
            </a:r>
            <a:r>
              <a:rPr lang="en-US" sz="2400" dirty="0" smtClean="0"/>
              <a:t> </a:t>
            </a:r>
            <a:r>
              <a:rPr lang="en-US" sz="2400" dirty="0" err="1" smtClean="0"/>
              <a:t>programma</a:t>
            </a:r>
            <a:r>
              <a:rPr lang="en-US" sz="2400" dirty="0" smtClean="0"/>
              <a:t> 2012/2013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 Nexus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Kort</a:t>
            </a:r>
            <a:r>
              <a:rPr lang="en-US" dirty="0" smtClean="0"/>
              <a:t> </a:t>
            </a:r>
            <a:r>
              <a:rPr lang="en-US" dirty="0" err="1" smtClean="0"/>
              <a:t>overzicht</a:t>
            </a:r>
            <a:r>
              <a:rPr lang="en-US" dirty="0" smtClean="0"/>
              <a:t> </a:t>
            </a:r>
            <a:r>
              <a:rPr lang="en-US" dirty="0" err="1" smtClean="0"/>
              <a:t>onderzoekslijnen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4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Onderzoekslijnen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81372"/>
            <a:ext cx="5256584" cy="547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H="1">
            <a:off x="4499992" y="6021288"/>
            <a:ext cx="20162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123728" y="6237312"/>
            <a:ext cx="44644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123728" y="6453336"/>
            <a:ext cx="44644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47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Onderzoekslijnen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4146"/>
            <a:ext cx="8354286" cy="540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9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Onderzoekslijnen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718581" cy="4135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5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Onderzoekslijnen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52460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Research line 1. Resource management: monitoring and control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b="1" dirty="0"/>
              <a:t>Project 1.1 Resource analysis and </a:t>
            </a:r>
            <a:r>
              <a:rPr lang="en-US" sz="1600" b="1" dirty="0">
                <a:solidFill>
                  <a:srgbClr val="FF0000"/>
                </a:solidFill>
              </a:rPr>
              <a:t>regional water </a:t>
            </a:r>
            <a:r>
              <a:rPr lang="en-US" sz="1600" b="1" dirty="0" smtClean="0">
                <a:solidFill>
                  <a:srgbClr val="FF0000"/>
                </a:solidFill>
              </a:rPr>
              <a:t>management </a:t>
            </a:r>
          </a:p>
          <a:p>
            <a:pPr marL="400050" lvl="1" indent="0">
              <a:buNone/>
            </a:pPr>
            <a:r>
              <a:rPr lang="en-US" sz="1400" dirty="0" smtClean="0"/>
              <a:t>(UU/</a:t>
            </a:r>
            <a:r>
              <a:rPr lang="en-US" sz="1400" dirty="0" err="1" smtClean="0"/>
              <a:t>Bierkens</a:t>
            </a:r>
            <a:r>
              <a:rPr lang="en-US" sz="1400" dirty="0" smtClean="0"/>
              <a:t>: rapid mapping/</a:t>
            </a:r>
            <a:r>
              <a:rPr lang="en-US" sz="1400" dirty="0" err="1" smtClean="0"/>
              <a:t>modelling</a:t>
            </a:r>
            <a:r>
              <a:rPr lang="en-US" sz="1400" dirty="0" smtClean="0"/>
              <a:t>, </a:t>
            </a:r>
            <a:r>
              <a:rPr lang="en-US" sz="1400" dirty="0" err="1" smtClean="0"/>
              <a:t>operat</a:t>
            </a:r>
            <a:r>
              <a:rPr lang="en-US" sz="1400" dirty="0" smtClean="0"/>
              <a:t>. management)</a:t>
            </a:r>
          </a:p>
          <a:p>
            <a:r>
              <a:rPr lang="en-US" sz="1600" b="1" dirty="0" smtClean="0"/>
              <a:t>Project 1.2 </a:t>
            </a:r>
            <a:r>
              <a:rPr lang="en-US" sz="1600" b="1" dirty="0" smtClean="0">
                <a:solidFill>
                  <a:srgbClr val="FF0000"/>
                </a:solidFill>
              </a:rPr>
              <a:t>Local operational water management </a:t>
            </a:r>
            <a:r>
              <a:rPr lang="en-US" sz="1600" b="1" dirty="0" smtClean="0"/>
              <a:t>and control </a:t>
            </a:r>
          </a:p>
          <a:p>
            <a:pPr marL="354013" indent="-354013">
              <a:buNone/>
            </a:pPr>
            <a:r>
              <a:rPr lang="en-US" sz="1600" b="1" dirty="0" smtClean="0"/>
              <a:t>	</a:t>
            </a:r>
            <a:r>
              <a:rPr lang="en-US" sz="1400" dirty="0"/>
              <a:t>(WUR/van der Zee: anticipatory drainage, </a:t>
            </a:r>
            <a:r>
              <a:rPr lang="en-US" sz="1400" dirty="0" err="1"/>
              <a:t>iNurture</a:t>
            </a:r>
            <a:r>
              <a:rPr lang="en-US" sz="1400" dirty="0"/>
              <a:t>, </a:t>
            </a:r>
            <a:r>
              <a:rPr lang="en-US" sz="1400" dirty="0" err="1"/>
              <a:t>iRe</a:t>
            </a:r>
            <a:r>
              <a:rPr lang="en-US" sz="1400" dirty="0"/>
              <a:t>-Use)</a:t>
            </a:r>
            <a:endParaRPr lang="en-GB" sz="1400" dirty="0"/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Research line 2. Treatment cycles of use</a:t>
            </a:r>
          </a:p>
          <a:p>
            <a:r>
              <a:rPr lang="en-US" sz="1600" b="1" dirty="0"/>
              <a:t>Project 2.1 biological </a:t>
            </a:r>
            <a:r>
              <a:rPr lang="en-US" sz="1600" b="1" dirty="0">
                <a:solidFill>
                  <a:srgbClr val="FF0000"/>
                </a:solidFill>
              </a:rPr>
              <a:t>nutrient </a:t>
            </a:r>
            <a:r>
              <a:rPr lang="en-US" sz="1600" b="1" dirty="0" smtClean="0">
                <a:solidFill>
                  <a:srgbClr val="FF0000"/>
                </a:solidFill>
              </a:rPr>
              <a:t>removal </a:t>
            </a:r>
            <a:r>
              <a:rPr lang="en-US" sz="1600" b="1" dirty="0" smtClean="0"/>
              <a:t>(of salt water)</a:t>
            </a:r>
          </a:p>
          <a:p>
            <a:pPr marL="354013" indent="-354013">
              <a:buNone/>
            </a:pPr>
            <a:r>
              <a:rPr lang="en-US" sz="1800" b="1" dirty="0"/>
              <a:t>	</a:t>
            </a:r>
            <a:r>
              <a:rPr lang="en-US" sz="1400" dirty="0"/>
              <a:t>(WUR/</a:t>
            </a:r>
            <a:r>
              <a:rPr lang="en-US" sz="1400" dirty="0" err="1"/>
              <a:t>Temmink</a:t>
            </a:r>
            <a:r>
              <a:rPr lang="en-US" sz="1400" dirty="0"/>
              <a:t>: </a:t>
            </a:r>
            <a:r>
              <a:rPr lang="en-GB" sz="1400" dirty="0"/>
              <a:t>granule stability, microbial activity, process development</a:t>
            </a:r>
            <a:r>
              <a:rPr lang="en-US" sz="1400" dirty="0"/>
              <a:t>)</a:t>
            </a:r>
            <a:endParaRPr lang="en-GB" sz="1400" dirty="0"/>
          </a:p>
          <a:p>
            <a:r>
              <a:rPr lang="en-US" sz="1600" b="1" dirty="0" smtClean="0"/>
              <a:t>Project 2.3</a:t>
            </a:r>
            <a:r>
              <a:rPr lang="en-GB" sz="1600" b="1" dirty="0" smtClean="0"/>
              <a:t> </a:t>
            </a:r>
            <a:r>
              <a:rPr lang="en-GB" sz="1600" b="1" dirty="0">
                <a:solidFill>
                  <a:srgbClr val="FF0000"/>
                </a:solidFill>
              </a:rPr>
              <a:t>Electrochemical </a:t>
            </a:r>
            <a:r>
              <a:rPr lang="en-GB" sz="1600" b="1" dirty="0" smtClean="0">
                <a:solidFill>
                  <a:srgbClr val="FF0000"/>
                </a:solidFill>
              </a:rPr>
              <a:t>removal </a:t>
            </a:r>
            <a:r>
              <a:rPr lang="en-GB" sz="1100" b="1" dirty="0" smtClean="0"/>
              <a:t>(</a:t>
            </a:r>
            <a:r>
              <a:rPr lang="en-US" sz="1100" b="1" dirty="0" smtClean="0"/>
              <a:t>of </a:t>
            </a:r>
            <a:r>
              <a:rPr lang="en-US" sz="1100" b="1" dirty="0"/>
              <a:t>organic pollutants, pathogens and monovalent salts</a:t>
            </a:r>
            <a:r>
              <a:rPr lang="en-GB" sz="1100" b="1" dirty="0" smtClean="0"/>
              <a:t>)</a:t>
            </a:r>
            <a:endParaRPr lang="en-US" sz="1600" b="1" dirty="0" smtClean="0"/>
          </a:p>
          <a:p>
            <a:pPr marL="354013" indent="-354013">
              <a:buNone/>
            </a:pPr>
            <a:r>
              <a:rPr lang="en-US" sz="1600" b="1" dirty="0" smtClean="0"/>
              <a:t>	</a:t>
            </a:r>
            <a:r>
              <a:rPr lang="en-US" sz="1400" dirty="0"/>
              <a:t>(TUT/</a:t>
            </a:r>
            <a:r>
              <a:rPr lang="en-US" sz="1400" dirty="0" err="1"/>
              <a:t>Nijmeijer</a:t>
            </a:r>
            <a:r>
              <a:rPr lang="en-US" sz="1400" dirty="0"/>
              <a:t>: enable use of industrial (produced) water and closing loops in </a:t>
            </a:r>
            <a:r>
              <a:rPr lang="en-US" sz="1400" dirty="0" err="1" smtClean="0"/>
              <a:t>agri</a:t>
            </a:r>
            <a:r>
              <a:rPr lang="en-US" sz="1400" dirty="0" smtClean="0"/>
              <a:t>/horticulture )</a:t>
            </a:r>
            <a:endParaRPr lang="en-GB" sz="1400" dirty="0"/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Research line 3. 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</a:rPr>
              <a:t>Integral blueprints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354013" indent="-354013">
              <a:buNone/>
            </a:pPr>
            <a:r>
              <a:rPr lang="en-US" sz="1400" dirty="0" smtClean="0"/>
              <a:t>	(WUR/</a:t>
            </a:r>
            <a:r>
              <a:rPr lang="en-US" sz="1400" dirty="0" err="1" smtClean="0"/>
              <a:t>Rijnaarts</a:t>
            </a:r>
            <a:r>
              <a:rPr lang="en-US" sz="1400" dirty="0" smtClean="0"/>
              <a:t>: </a:t>
            </a:r>
            <a:r>
              <a:rPr lang="en-US" sz="1400" dirty="0"/>
              <a:t>development of integral solutions on system level </a:t>
            </a:r>
            <a:r>
              <a:rPr lang="en-US" sz="1400" dirty="0" smtClean="0"/>
              <a:t>for </a:t>
            </a:r>
            <a:r>
              <a:rPr lang="en-GB" sz="1400" dirty="0" smtClean="0"/>
              <a:t>practical</a:t>
            </a:r>
            <a:r>
              <a:rPr lang="en-GB" sz="1400" dirty="0"/>
              <a:t>, high impact, cases</a:t>
            </a:r>
            <a:r>
              <a:rPr lang="en-US" sz="1400" dirty="0" smtClean="0"/>
              <a:t>)</a:t>
            </a:r>
            <a:endParaRPr lang="en-GB" sz="1400" dirty="0"/>
          </a:p>
          <a:p>
            <a:r>
              <a:rPr lang="en-US" sz="1400" i="1" dirty="0" smtClean="0"/>
              <a:t>Dynamical </a:t>
            </a:r>
            <a:r>
              <a:rPr lang="en-US" sz="1400" i="1" dirty="0" err="1"/>
              <a:t>modelling</a:t>
            </a:r>
            <a:r>
              <a:rPr lang="en-US" sz="1400" dirty="0"/>
              <a:t>: developing </a:t>
            </a:r>
            <a:r>
              <a:rPr lang="en-US" sz="1400" dirty="0" err="1">
                <a:solidFill>
                  <a:srgbClr val="00B050"/>
                </a:solidFill>
              </a:rPr>
              <a:t>modelling</a:t>
            </a:r>
            <a:r>
              <a:rPr lang="en-US" sz="1400" dirty="0">
                <a:solidFill>
                  <a:srgbClr val="00B050"/>
                </a:solidFill>
              </a:rPr>
              <a:t> techniques for optimal, real time matching of supply </a:t>
            </a:r>
            <a:r>
              <a:rPr lang="en-US" sz="1400" dirty="0" smtClean="0">
                <a:solidFill>
                  <a:srgbClr val="00B050"/>
                </a:solidFill>
              </a:rPr>
              <a:t>and </a:t>
            </a:r>
            <a:r>
              <a:rPr lang="en-GB" sz="1400" dirty="0" smtClean="0">
                <a:solidFill>
                  <a:srgbClr val="00B050"/>
                </a:solidFill>
              </a:rPr>
              <a:t>demand</a:t>
            </a:r>
            <a:r>
              <a:rPr lang="en-GB" sz="1400" dirty="0">
                <a:solidFill>
                  <a:srgbClr val="00B050"/>
                </a:solidFill>
              </a:rPr>
              <a:t>.</a:t>
            </a:r>
          </a:p>
          <a:p>
            <a:r>
              <a:rPr lang="en-US" sz="1400" i="1" dirty="0" smtClean="0"/>
              <a:t>Natural </a:t>
            </a:r>
            <a:r>
              <a:rPr lang="en-US" sz="1400" i="1" dirty="0"/>
              <a:t>systems: </a:t>
            </a:r>
            <a:r>
              <a:rPr lang="en-US" sz="1400" dirty="0">
                <a:solidFill>
                  <a:srgbClr val="00B050"/>
                </a:solidFill>
              </a:rPr>
              <a:t>developing wetland type systems for water purification, storage and </a:t>
            </a:r>
            <a:r>
              <a:rPr lang="en-US" sz="1400" dirty="0" smtClean="0">
                <a:solidFill>
                  <a:srgbClr val="00B050"/>
                </a:solidFill>
              </a:rPr>
              <a:t>biomass production</a:t>
            </a:r>
            <a:r>
              <a:rPr lang="en-US" sz="1400" dirty="0">
                <a:solidFill>
                  <a:srgbClr val="00B050"/>
                </a:solidFill>
              </a:rPr>
              <a:t>. </a:t>
            </a:r>
            <a:r>
              <a:rPr lang="en-US" sz="1400" dirty="0"/>
              <a:t>Model systems will be developed and tested for different climate zones.</a:t>
            </a:r>
          </a:p>
          <a:p>
            <a:r>
              <a:rPr lang="en-US" sz="1400" i="1" dirty="0" smtClean="0"/>
              <a:t>Integral </a:t>
            </a:r>
            <a:r>
              <a:rPr lang="en-US" sz="1400" i="1" dirty="0"/>
              <a:t>solutions: </a:t>
            </a:r>
            <a:r>
              <a:rPr lang="en-US" sz="1400" dirty="0">
                <a:solidFill>
                  <a:srgbClr val="00B050"/>
                </a:solidFill>
              </a:rPr>
              <a:t>developing integral strategies </a:t>
            </a:r>
            <a:r>
              <a:rPr lang="en-US" sz="1400" dirty="0"/>
              <a:t>that combine treatment technologies, </a:t>
            </a:r>
            <a:r>
              <a:rPr lang="en-US" sz="1400" dirty="0" smtClean="0"/>
              <a:t>boundary conditions </a:t>
            </a:r>
            <a:r>
              <a:rPr lang="en-US" sz="1400" dirty="0"/>
              <a:t>for use and dynamical </a:t>
            </a:r>
            <a:r>
              <a:rPr lang="en-US" sz="1400" dirty="0" err="1"/>
              <a:t>modelling</a:t>
            </a:r>
            <a:r>
              <a:rPr lang="en-US" sz="1400" dirty="0"/>
              <a:t>. The strategies will be tested and validated in </a:t>
            </a:r>
            <a:r>
              <a:rPr lang="en-US" sz="1400" dirty="0">
                <a:solidFill>
                  <a:srgbClr val="FF0000"/>
                </a:solidFill>
              </a:rPr>
              <a:t>practical cases</a:t>
            </a:r>
            <a:r>
              <a:rPr lang="en-US" sz="1400" dirty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0340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Partijen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52460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 smtClean="0">
                <a:solidFill>
                  <a:schemeClr val="accent1">
                    <a:lumMod val="75000"/>
                  </a:schemeClr>
                </a:solidFill>
              </a:rPr>
              <a:t>Universiteiten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		</a:t>
            </a:r>
            <a:r>
              <a:rPr lang="en-US" sz="1800" b="1" dirty="0" err="1" smtClean="0">
                <a:solidFill>
                  <a:schemeClr val="accent1">
                    <a:lumMod val="75000"/>
                  </a:schemeClr>
                </a:solidFill>
              </a:rPr>
              <a:t>Bedrijven</a:t>
            </a:r>
            <a:endParaRPr lang="en-US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800" dirty="0" smtClean="0"/>
              <a:t>UU</a:t>
            </a:r>
          </a:p>
          <a:p>
            <a:r>
              <a:rPr lang="en-US" sz="1800" dirty="0" smtClean="0"/>
              <a:t>WUR</a:t>
            </a:r>
          </a:p>
          <a:p>
            <a:r>
              <a:rPr lang="en-US" sz="1800" dirty="0" smtClean="0"/>
              <a:t>TUT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 err="1">
                <a:solidFill>
                  <a:schemeClr val="accent1">
                    <a:lumMod val="75000"/>
                  </a:schemeClr>
                </a:solidFill>
              </a:rPr>
              <a:t>Resultaat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 smtClean="0"/>
              <a:t>15 PhD’s</a:t>
            </a:r>
          </a:p>
          <a:p>
            <a:pPr marL="0" indent="0">
              <a:buNone/>
            </a:pPr>
            <a:r>
              <a:rPr lang="en-US" sz="1800" dirty="0" smtClean="0"/>
              <a:t>3 Postdoc’s</a:t>
            </a:r>
          </a:p>
          <a:p>
            <a:pPr marL="0" indent="0">
              <a:buNone/>
            </a:pPr>
            <a:r>
              <a:rPr lang="en-US" sz="1800" dirty="0" smtClean="0"/>
              <a:t>~5 show cases</a:t>
            </a:r>
          </a:p>
          <a:p>
            <a:pPr marL="0" indent="0">
              <a:buNone/>
            </a:pPr>
            <a:r>
              <a:rPr lang="en-US" sz="1800" dirty="0" err="1" smtClean="0"/>
              <a:t>Vermarktbare</a:t>
            </a:r>
            <a:r>
              <a:rPr lang="en-US" sz="1800" dirty="0" smtClean="0"/>
              <a:t> </a:t>
            </a:r>
            <a:r>
              <a:rPr lang="en-US" sz="1800" dirty="0" err="1" smtClean="0"/>
              <a:t>kennis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Budget</a:t>
            </a:r>
          </a:p>
          <a:p>
            <a:pPr marL="0" indent="0">
              <a:buNone/>
            </a:pPr>
            <a:r>
              <a:rPr lang="en-US" sz="1800" dirty="0" smtClean="0"/>
              <a:t>NWO	3,5 </a:t>
            </a:r>
            <a:r>
              <a:rPr lang="en-US" sz="1800" dirty="0" err="1" smtClean="0"/>
              <a:t>mln</a:t>
            </a:r>
            <a:r>
              <a:rPr lang="en-US" sz="1800" dirty="0" smtClean="0"/>
              <a:t> euro</a:t>
            </a:r>
          </a:p>
          <a:p>
            <a:pPr marL="0" indent="0">
              <a:buNone/>
            </a:pPr>
            <a:r>
              <a:rPr lang="en-US" sz="1800" dirty="0" smtClean="0"/>
              <a:t>Cash	1,4 </a:t>
            </a:r>
            <a:r>
              <a:rPr lang="en-US" sz="1800" dirty="0" err="1" smtClean="0"/>
              <a:t>mln</a:t>
            </a:r>
            <a:r>
              <a:rPr lang="en-US" sz="1800" dirty="0" smtClean="0"/>
              <a:t> euro </a:t>
            </a:r>
          </a:p>
          <a:p>
            <a:pPr marL="0" indent="0">
              <a:buNone/>
            </a:pPr>
            <a:r>
              <a:rPr lang="en-US" sz="1800" dirty="0" smtClean="0"/>
              <a:t>In kind 	1,4 </a:t>
            </a:r>
            <a:r>
              <a:rPr lang="en-US" sz="1800" dirty="0" err="1" smtClean="0"/>
              <a:t>mln</a:t>
            </a:r>
            <a:r>
              <a:rPr lang="en-US" sz="1800" dirty="0" smtClean="0"/>
              <a:t> euro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TOTAAL	6.3 </a:t>
            </a:r>
            <a:r>
              <a:rPr lang="en-US" sz="1800" dirty="0" err="1" smtClean="0">
                <a:solidFill>
                  <a:srgbClr val="FF0000"/>
                </a:solidFill>
              </a:rPr>
              <a:t>mln</a:t>
            </a:r>
            <a:r>
              <a:rPr lang="en-US" sz="1800" dirty="0" smtClean="0">
                <a:solidFill>
                  <a:srgbClr val="FF0000"/>
                </a:solidFill>
              </a:rPr>
              <a:t> euro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200" b="1" dirty="0" smtClean="0"/>
          </a:p>
          <a:p>
            <a:pPr marL="0" indent="0">
              <a:buNone/>
            </a:pPr>
            <a:endParaRPr lang="en-US" sz="1200" b="1" dirty="0"/>
          </a:p>
          <a:p>
            <a:pPr marL="0" indent="0">
              <a:buNone/>
            </a:pPr>
            <a:endParaRPr lang="en-US" sz="1200" b="1" dirty="0" smtClean="0"/>
          </a:p>
          <a:p>
            <a:pPr marL="354013" indent="-354013">
              <a:buNone/>
            </a:pPr>
            <a:r>
              <a:rPr lang="en-US" sz="1400" dirty="0" smtClean="0"/>
              <a:t>	</a:t>
            </a:r>
            <a:endParaRPr lang="en-GB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556792"/>
            <a:ext cx="5875256" cy="484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56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49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STW Perspectieven programma 2012/2013 Water Nexus</vt:lpstr>
      <vt:lpstr>Onderzoekslijnen</vt:lpstr>
      <vt:lpstr>Onderzoekslijnen</vt:lpstr>
      <vt:lpstr>Onderzoekslijnen</vt:lpstr>
      <vt:lpstr>Onderzoekslijnen</vt:lpstr>
      <vt:lpstr>Partijen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Nexus</dc:title>
  <dc:creator>Remco van Ek</dc:creator>
  <cp:lastModifiedBy>Remco van Ek</cp:lastModifiedBy>
  <cp:revision>8</cp:revision>
  <dcterms:created xsi:type="dcterms:W3CDTF">2014-01-08T12:09:20Z</dcterms:created>
  <dcterms:modified xsi:type="dcterms:W3CDTF">2014-01-08T14:27:03Z</dcterms:modified>
</cp:coreProperties>
</file>