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omments/comment8.xml" ContentType="application/vnd.openxmlformats-officedocument.presentationml.comment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s/comment6.xml" ContentType="application/vnd.openxmlformats-officedocument.presentationml.comments+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s/comment4.xml" ContentType="application/vnd.openxmlformats-officedocument.presentationml.comments+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comments/comment9.xml" ContentType="application/vnd.openxmlformats-officedocument.presentationml.comment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comments/comment7.xml" ContentType="application/vnd.openxmlformats-officedocument.presentationml.comment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comments/comment5.xml" ContentType="application/vnd.openxmlformats-officedocument.presentationml.comment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omments/comment3.xml" ContentType="application/vnd.openxmlformats-officedocument.presentationml.comments+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comments/comment1.xml" ContentType="application/vnd.openxmlformats-officedocument.presentationml.comments+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comments/comment10.xml" ContentType="application/vnd.openxmlformats-officedocument.presentationml.comments+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256" r:id="rId2"/>
    <p:sldId id="257" r:id="rId3"/>
    <p:sldId id="351" r:id="rId4"/>
    <p:sldId id="292" r:id="rId5"/>
    <p:sldId id="295" r:id="rId6"/>
    <p:sldId id="362" r:id="rId7"/>
    <p:sldId id="354" r:id="rId8"/>
    <p:sldId id="352" r:id="rId9"/>
    <p:sldId id="355" r:id="rId10"/>
    <p:sldId id="353" r:id="rId11"/>
    <p:sldId id="349" r:id="rId12"/>
    <p:sldId id="376" r:id="rId13"/>
    <p:sldId id="296" r:id="rId14"/>
    <p:sldId id="357" r:id="rId15"/>
    <p:sldId id="304" r:id="rId16"/>
    <p:sldId id="358" r:id="rId17"/>
    <p:sldId id="359" r:id="rId18"/>
    <p:sldId id="309" r:id="rId19"/>
    <p:sldId id="360" r:id="rId20"/>
    <p:sldId id="375" r:id="rId21"/>
    <p:sldId id="382" r:id="rId22"/>
    <p:sldId id="318" r:id="rId23"/>
    <p:sldId id="363" r:id="rId24"/>
    <p:sldId id="325" r:id="rId25"/>
    <p:sldId id="331" r:id="rId26"/>
    <p:sldId id="332" r:id="rId27"/>
    <p:sldId id="333" r:id="rId28"/>
    <p:sldId id="334" r:id="rId29"/>
    <p:sldId id="383" r:id="rId30"/>
    <p:sldId id="335" r:id="rId31"/>
    <p:sldId id="365" r:id="rId32"/>
    <p:sldId id="366" r:id="rId33"/>
    <p:sldId id="367" r:id="rId34"/>
    <p:sldId id="368" r:id="rId35"/>
    <p:sldId id="384" r:id="rId36"/>
    <p:sldId id="370" r:id="rId37"/>
    <p:sldId id="371" r:id="rId38"/>
    <p:sldId id="372" r:id="rId39"/>
    <p:sldId id="374" r:id="rId40"/>
    <p:sldId id="386" r:id="rId41"/>
    <p:sldId id="373" r:id="rId42"/>
    <p:sldId id="268"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kr" initials="e" lastIdx="1" clrIdx="0"/>
  <p:cmAuthor id="1" name="cusc" initials="c" lastIdx="38" clrIdx="1"/>
  <p:cmAuthor id="2" name="Remco van Ek" initials="RvEk" lastIdx="0" clrIdx="2"/>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05D76"/>
    <a:srgbClr val="3E5C6C"/>
    <a:srgbClr val="FF0000"/>
    <a:srgbClr val="FFFFCC"/>
    <a:srgbClr val="669900"/>
    <a:srgbClr val="FFCC66"/>
    <a:srgbClr val="996633"/>
    <a:srgbClr val="184350"/>
    <a:srgbClr val="388CB6"/>
    <a:srgbClr val="F3F7F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64" autoAdjust="0"/>
    <p:restoredTop sz="85305" autoAdjust="0"/>
  </p:normalViewPr>
  <p:slideViewPr>
    <p:cSldViewPr snapToGrid="0">
      <p:cViewPr varScale="1">
        <p:scale>
          <a:sx n="95" d="100"/>
          <a:sy n="95" d="100"/>
        </p:scale>
        <p:origin x="-1998" y="-96"/>
      </p:cViewPr>
      <p:guideLst>
        <p:guide orient="horz" pos="527"/>
        <p:guide orient="horz" pos="3775"/>
        <p:guide orient="horz" pos="810"/>
        <p:guide orient="horz" pos="4139"/>
        <p:guide pos="408"/>
        <p:guide pos="5351"/>
      </p:guideLst>
    </p:cSldViewPr>
  </p:slideViewPr>
  <p:outlineViewPr>
    <p:cViewPr>
      <p:scale>
        <a:sx n="33" d="100"/>
        <a:sy n="33" d="100"/>
      </p:scale>
      <p:origin x="0" y="0"/>
    </p:cViewPr>
  </p:outlineViewPr>
  <p:notesTextViewPr>
    <p:cViewPr>
      <p:scale>
        <a:sx n="100" d="100"/>
        <a:sy n="100" d="100"/>
      </p:scale>
      <p:origin x="0" y="0"/>
    </p:cViewPr>
  </p:notesText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1-16T08:19:05.222" idx="9">
    <p:pos x="5157" y="1035"/>
    <p:text>Het inschieten van de verdiepingsslag leek me een nuttige toevoeging op deze sheet</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16-11-16T21:57:57.491" idx="18">
    <p:pos x="10" y="10"/>
    <p:text>Ik zou deze ook verder uitbreiden (zie andere voorbeelden). Gaat Arie deze doen, of jij?</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6-11-16T19:17:44.037" idx="10">
    <p:pos x="5264" y="1360"/>
    <p:text>Ik heb hier meer vakjes ingevuld. Lijkt me goed als B-WARE dit inderdaad ook invult en dat we dat aan de presentatie toevoegen.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6-11-16T19:32:34.747" idx="11">
    <p:pos x="4480" y="3674"/>
    <p:text>Ook hier heb ik aanpassingen en aanvullingen gedaan. Ik denk dat dit een compleet plaatje geeft van wat wij te bieden hebben voor B-WARE.
Ook hier geldt dat het met goed lijkt als B-WARE dit vooraf al aanvult.</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6-11-16T20:41:27.335" idx="14">
    <p:pos x="2244" y="1192"/>
    <p:text>- Ik zou voor B-WARE nog het voorbeeld van Ootmaanlanden kunnen uitwerken, maar ik vraag me af of dit echt nodig is: ik wil liever jou en Arie laten presenteren.
- Heb je al met Arie afgesproken welke voorbeelden hij presenteert en welke jij?
- Degene die jij gaat presenteren: heb je daar voldoende 'feeling' mee om dat lekker te doen? Zo niet (wat ik me kan voorstellen: ik zou dat ook hebben) hoe kunnen  we er dan voor zorgen dat je je er wel lekker bij voelt?
- Ik denk dat het goed is om nog even na te denken hoeveel tijd we aan presenteren willen besteden en hoeveel tijd aan discussie.
</p:text>
  </p:cm>
  <p:cm authorId="1" dt="2016-11-16T20:38:02.012" idx="13">
    <p:pos x="2215" y="616"/>
    <p:text>Extra projecten die ik hier volgens mij ook in de figuur zou aangeven:
- Overstroming Ootmaanlanden (Casper; ten noorden van kanaal tussen Uffelte &amp; Wittelte)
- Peilbeheer Nooorderpark (Sebastiaan &amp; Casper; ten noorden van Westbroek)
- Volgermeerpolder (Casper)
- Markiezaatsmeer (Casper)
- Projecten Barend in België (o.a. Kwartelkoning, Pompje, IJssevallei, Teut-Tenhaagdoornheide etc.)
- Projecten van Arie
- Jouw projecten van Deltares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6-11-16T20:41:27.335" idx="29">
    <p:pos x="2244" y="1192"/>
    <p:text>- Ik zou voor B-WARE nog het voorbeeld van Ootmaanlanden kunnen uitwerken, maar ik vraag me af of dit echt nodig is: ik wil liever jou en Arie laten presenteren.
- Heb je al met Arie afgesproken welke voorbeelden hij presenteert en welke jij?
- Degene die jij gaat presenteren: heb je daar voldoende 'feeling' mee om dat lekker te doen? Zo niet (wat ik me kan voorstellen: ik zou dat ook hebben) hoe kunnen  we er dan voor zorgen dat je je er wel lekker bij voelt?
- Ik denk dat het goed is om nog even na te denken hoeveel tijd we aan presenteren willen besteden en hoeveel tijd aan discussie.
</p:text>
  </p:cm>
  <p:cm authorId="1" dt="2016-11-16T20:38:02.012" idx="30">
    <p:pos x="2215" y="616"/>
    <p:text>Extra projecten die ik hier volgens mij ook in de figuur zou aangeven:
- Overstroming Ootmaanlanden (Casper; ten noorden van kanaal tussen Uffelte &amp; Wittelte)
- Peilbeheer Nooorderpark (Sebastiaan &amp; Casper; ten noorden van Westbroek)
- Volgermeerpolder (Casper)
- Markiezaatsmeer (Casper)
- Projecten Barend in België (o.a. Kwartelkoning, Pompje, IJssevallei, Teut-Tenhaagdoornheide etc.)
- Projecten van Arie
- Jouw projecten van Deltares
</p:text>
  </p:cm>
</p:cmLst>
</file>

<file path=ppt/comments/comment6.xml><?xml version="1.0" encoding="utf-8"?>
<p:cmLst xmlns:a="http://schemas.openxmlformats.org/drawingml/2006/main" xmlns:r="http://schemas.openxmlformats.org/officeDocument/2006/relationships" xmlns:p="http://schemas.openxmlformats.org/presentationml/2006/main">
  <p:cm authorId="1" dt="2016-11-16T20:41:27.335" idx="31">
    <p:pos x="2244" y="1192"/>
    <p:text>- Ik zou voor B-WARE nog het voorbeeld van Ootmaanlanden kunnen uitwerken, maar ik vraag me af of dit echt nodig is: ik wil liever jou en Arie laten presenteren.
- Heb je al met Arie afgesproken welke voorbeelden hij presenteert en welke jij?
- Degene die jij gaat presenteren: heb je daar voldoende 'feeling' mee om dat lekker te doen? Zo niet (wat ik me kan voorstellen: ik zou dat ook hebben) hoe kunnen  we er dan voor zorgen dat je je er wel lekker bij voelt?
- Ik denk dat het goed is om nog even na te denken hoeveel tijd we aan presenteren willen besteden en hoeveel tijd aan discussie.
</p:text>
  </p:cm>
  <p:cm authorId="1" dt="2016-11-16T20:38:02.012" idx="32">
    <p:pos x="2215" y="616"/>
    <p:text>Extra projecten die ik hier volgens mij ook in de figuur zou aangeven:
- Overstroming Ootmaanlanden (Casper; ten noorden van kanaal tussen Uffelte &amp; Wittelte)
- Peilbeheer Nooorderpark (Sebastiaan &amp; Casper; ten noorden van Westbroek)
- Volgermeerpolder (Casper)
- Markiezaatsmeer (Casper)
- Projecten Barend in België (o.a. Kwartelkoning, Pompje, IJssevallei, Teut-Tenhaagdoornheide etc.)
- Projecten van Arie
- Jouw projecten van Deltares
</p:text>
  </p:cm>
</p:cmLst>
</file>

<file path=ppt/comments/comment7.xml><?xml version="1.0" encoding="utf-8"?>
<p:cmLst xmlns:a="http://schemas.openxmlformats.org/drawingml/2006/main" xmlns:r="http://schemas.openxmlformats.org/officeDocument/2006/relationships" xmlns:p="http://schemas.openxmlformats.org/presentationml/2006/main">
  <p:cm authorId="1" dt="2016-11-16T20:41:27.335" idx="33">
    <p:pos x="2244" y="1192"/>
    <p:text>- Ik zou voor B-WARE nog het voorbeeld van Ootmaanlanden kunnen uitwerken, maar ik vraag me af of dit echt nodig is: ik wil liever jou en Arie laten presenteren.
- Heb je al met Arie afgesproken welke voorbeelden hij presenteert en welke jij?
- Degene die jij gaat presenteren: heb je daar voldoende 'feeling' mee om dat lekker te doen? Zo niet (wat ik me kan voorstellen: ik zou dat ook hebben) hoe kunnen  we er dan voor zorgen dat je je er wel lekker bij voelt?
- Ik denk dat het goed is om nog even na te denken hoeveel tijd we aan presenteren willen besteden en hoeveel tijd aan discussie.
</p:text>
  </p:cm>
  <p:cm authorId="1" dt="2016-11-16T20:38:02.012" idx="34">
    <p:pos x="2215" y="616"/>
    <p:text>Extra projecten die ik hier volgens mij ook in de figuur zou aangeven:
- Overstroming Ootmaanlanden (Casper; ten noorden van kanaal tussen Uffelte &amp; Wittelte)
- Peilbeheer Nooorderpark (Sebastiaan &amp; Casper; ten noorden van Westbroek)
- Volgermeerpolder (Casper)
- Markiezaatsmeer (Casper)
- Projecten Barend in België (o.a. Kwartelkoning, Pompje, IJssevallei, Teut-Tenhaagdoornheide etc.)
- Projecten van Arie
- Jouw projecten van Deltares
</p:text>
  </p:cm>
</p:cmLst>
</file>

<file path=ppt/comments/comment8.xml><?xml version="1.0" encoding="utf-8"?>
<p:cmLst xmlns:a="http://schemas.openxmlformats.org/drawingml/2006/main" xmlns:r="http://schemas.openxmlformats.org/officeDocument/2006/relationships" xmlns:p="http://schemas.openxmlformats.org/presentationml/2006/main">
  <p:cm authorId="1" dt="2016-11-16T21:57:17.414" idx="17">
    <p:pos x="10" y="10"/>
    <p:text>- Ik vind de sheets van dit voorbeeld wat minder duidelijk gestructureerd. Ik zou daar nog even naar kijken. Wie gaat dit voorbeeld presenteren (jij/Arie?)
- Ik zou dit voorbeeld ook weer starten met het locatie plaatje (zie andere voorbeelden)</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16-11-16T20:41:27.335" idx="37">
    <p:pos x="2244" y="1192"/>
    <p:text>- Ik zou voor B-WARE nog het voorbeeld van Ootmaanlanden kunnen uitwerken, maar ik vraag me af of dit echt nodig is: ik wil liever jou en Arie laten presenteren.
- Heb je al met Arie afgesproken welke voorbeelden hij presenteert en welke jij?
- Degene die jij gaat presenteren: heb je daar voldoende 'feeling' mee om dat lekker te doen? Zo niet (wat ik me kan voorstellen: ik zou dat ook hebben) hoe kunnen  we er dan voor zorgen dat je je er wel lekker bij voelt?
- Ik denk dat het goed is om nog even na te denken hoeveel tijd we aan presenteren willen besteden en hoeveel tijd aan discussie.
</p:text>
  </p:cm>
  <p:cm authorId="1" dt="2016-11-16T20:38:02.012" idx="38">
    <p:pos x="2215" y="616"/>
    <p:text>Extra projecten die ik hier volgens mij ook in de figuur zou aangeven:
- Overstroming Ootmaanlanden (Casper; ten noorden van kanaal tussen Uffelte &amp; Wittelte)
- Peilbeheer Nooorderpark (Sebastiaan &amp; Casper; ten noorden van Westbroek)
- Volgermeerpolder (Casper)
- Markiezaatsmeer (Casper)
- Projecten Barend in België (o.a. Kwartelkoning, Pompje, IJssevallei, Teut-Tenhaagdoornheide etc.)
- Projecten van Arie
- Jouw projecten van Deltares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nl-NL" smtClean="0"/>
              <a:t>06-07-2015</a:t>
            </a:r>
            <a:endParaRPr lang="en-GB"/>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27823E-8525-4EDB-9975-DBF451BC5511}" type="slidenum">
              <a:rPr lang="en-GB" smtClean="0"/>
              <a:pPr/>
              <a:t>‹nr.›</a:t>
            </a:fld>
            <a:endParaRPr lang="en-GB"/>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nl-NL" smtClean="0"/>
              <a:t>06-07-2015</a:t>
            </a:r>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FCCD01-D426-423B-AF6B-42A66387078E}" type="slidenum">
              <a:rPr lang="nl-NL" smtClean="0"/>
              <a:pPr/>
              <a:t>‹nr.›</a:t>
            </a:fld>
            <a:endParaRPr lang="nl-NL"/>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3</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denk dat het goed is om deze</a:t>
            </a:r>
            <a:r>
              <a:rPr lang="nl-NL" baseline="0" dirty="0" smtClean="0"/>
              <a:t> sheet (vooral de opmerkingen) nog even samen door te nemen.</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13</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denk dat het goed is om deze</a:t>
            </a:r>
            <a:r>
              <a:rPr lang="nl-NL" baseline="0" dirty="0" smtClean="0"/>
              <a:t> sheet (vooral de opmerkingen) nog even samen door te nemen.</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21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denk dat het goed is om deze</a:t>
            </a:r>
            <a:r>
              <a:rPr lang="nl-NL" baseline="0" dirty="0" smtClean="0"/>
              <a:t> sheet (vooral de opmerkingen) nog even samen door te nemen.</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29</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denk dat het goed is om deze</a:t>
            </a:r>
            <a:r>
              <a:rPr lang="nl-NL" baseline="0" dirty="0" smtClean="0"/>
              <a:t> sheet (vooral de opmerkingen) nog even samen door te nemen.</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35</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denk dat het goed is om deze</a:t>
            </a:r>
            <a:r>
              <a:rPr lang="nl-NL" baseline="0" dirty="0" smtClean="0"/>
              <a:t> sheet (vooral de opmerkingen) nog even samen door te nemen.</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40</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NL" dirty="0" smtClean="0"/>
              <a:t>Ik heb wat kernwoorden</a:t>
            </a:r>
            <a:r>
              <a:rPr lang="nl-NL" baseline="0" dirty="0" smtClean="0"/>
              <a:t> aangepast</a:t>
            </a:r>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4</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None/>
            </a:pPr>
            <a:endParaRPr lang="nl-NL" sz="900" dirty="0" smtClean="0">
              <a:latin typeface="Segoe UI" pitchFamily="34" charset="0"/>
              <a:ea typeface="Segoe UI" pitchFamily="34" charset="0"/>
              <a:cs typeface="Segoe UI" pitchFamily="34" charset="0"/>
            </a:endParaRPr>
          </a:p>
          <a:p>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6</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7</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8</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None/>
            </a:pPr>
            <a:endParaRPr lang="nl-NL" sz="900" dirty="0" smtClean="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9</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None/>
            </a:pPr>
            <a:r>
              <a:rPr lang="nl-NL" sz="900" dirty="0" smtClean="0"/>
              <a:t>Nadruk niet leggen op de modellen,</a:t>
            </a:r>
            <a:r>
              <a:rPr lang="nl-NL" sz="900" baseline="0" dirty="0" smtClean="0"/>
              <a:t> maar op de functionaliteit: we willen begrip krijgen (het snappen) en op basis daarvan advies uitbrengen. Bij het krijgen van begrip kunnen die modellen een handige tool/middel zijn net als metingen en veldkennis. Het is ook bij B-WARE (net als bij sommige opdrachtgevers) niet handig om heel erg de focus op de modellen te leggen. Dit ligt bij veel van hen namelijk ook gevoelig. Het moet gaan over waarom we regelmatig modellen willen inzetten! Ik wil deze sheet om deze reden nog even met je doornemen.</a:t>
            </a:r>
            <a:endParaRPr lang="nl-NL" sz="900" dirty="0" smtClean="0"/>
          </a:p>
          <a:p>
            <a:pPr marL="0" indent="0">
              <a:buNone/>
            </a:pPr>
            <a:endParaRPr lang="nl-NL" sz="900" dirty="0" smtClean="0"/>
          </a:p>
          <a:p>
            <a:pPr marL="0" indent="0">
              <a:buNone/>
            </a:pPr>
            <a:r>
              <a:rPr lang="nl-NL" sz="900" dirty="0" smtClean="0"/>
              <a:t>Wat doen we nog met onderstaande twee</a:t>
            </a:r>
            <a:r>
              <a:rPr lang="nl-NL" sz="900" baseline="0" dirty="0" smtClean="0"/>
              <a:t> punten (ook even bespreken):</a:t>
            </a:r>
          </a:p>
          <a:p>
            <a:pPr marL="0" indent="0">
              <a:buNone/>
            </a:pPr>
            <a:endParaRPr lang="nl-NL" sz="900" dirty="0" smtClean="0"/>
          </a:p>
          <a:p>
            <a:pPr marL="0" indent="0">
              <a:buNone/>
            </a:pPr>
            <a:r>
              <a:rPr lang="nl-NL" sz="900" dirty="0" smtClean="0"/>
              <a:t>Dit vereist </a:t>
            </a:r>
          </a:p>
          <a:p>
            <a:pPr marL="354013" indent="-354013">
              <a:buFontTx/>
              <a:buChar char="-"/>
            </a:pPr>
            <a:r>
              <a:rPr lang="nl-NL" sz="900" dirty="0" smtClean="0"/>
              <a:t>Actuele, specifieke en complete (veld)informatie </a:t>
            </a:r>
            <a:r>
              <a:rPr lang="nl-NL" sz="900" i="1" dirty="0" smtClean="0"/>
              <a:t>vooraf</a:t>
            </a:r>
            <a:r>
              <a:rPr lang="nl-NL" sz="900" dirty="0" smtClean="0"/>
              <a:t>.</a:t>
            </a:r>
          </a:p>
          <a:p>
            <a:pPr marL="354013" indent="-354013">
              <a:buFontTx/>
              <a:buChar char="-"/>
            </a:pPr>
            <a:r>
              <a:rPr lang="nl-NL" sz="900" dirty="0" smtClean="0"/>
              <a:t>Onderbouwing van (</a:t>
            </a:r>
            <a:r>
              <a:rPr lang="nl-NL" sz="900" dirty="0" err="1" smtClean="0"/>
              <a:t>uitstralings</a:t>
            </a:r>
            <a:r>
              <a:rPr lang="nl-NL" sz="900" dirty="0" smtClean="0"/>
              <a:t>)effecten van maatregelen </a:t>
            </a:r>
            <a:r>
              <a:rPr lang="nl-NL" sz="900" i="1" dirty="0" smtClean="0"/>
              <a:t>vooraf.</a:t>
            </a:r>
          </a:p>
          <a:p>
            <a:pPr marL="354013" indent="-354013">
              <a:buFontTx/>
              <a:buChar char="-"/>
            </a:pPr>
            <a:r>
              <a:rPr lang="nl-NL" sz="900" dirty="0" err="1" smtClean="0"/>
              <a:t>Monitoring</a:t>
            </a:r>
            <a:r>
              <a:rPr lang="nl-NL" sz="900" dirty="0" smtClean="0"/>
              <a:t> van de effecten  ten opzichte van een uitgangsituatie </a:t>
            </a:r>
            <a:r>
              <a:rPr lang="nl-NL" sz="900" i="1" dirty="0" smtClean="0"/>
              <a:t>achteraf</a:t>
            </a:r>
            <a:r>
              <a:rPr lang="nl-NL" sz="900" dirty="0" smtClean="0"/>
              <a:t>.</a:t>
            </a:r>
          </a:p>
          <a:p>
            <a:pPr marL="0" indent="0">
              <a:buNone/>
            </a:pPr>
            <a:endParaRPr lang="nl-NL" sz="800" dirty="0" smtClean="0"/>
          </a:p>
          <a:p>
            <a:pPr marL="0" indent="0">
              <a:buNone/>
            </a:pPr>
            <a:r>
              <a:rPr lang="nl-NL" sz="900" dirty="0" smtClean="0"/>
              <a:t>Bij grootschalige projecten kwantitatieve onderbouwing van vlakdekkende effecten. Dit vereist een goede koppeling tussen veldkennis en theoretische kennis (modellen). </a:t>
            </a:r>
          </a:p>
          <a:p>
            <a:pPr marL="0" indent="0">
              <a:buNone/>
            </a:pPr>
            <a:endParaRPr lang="nl-NL" sz="900" dirty="0" smtClean="0">
              <a:latin typeface="Segoe UI" pitchFamily="34" charset="0"/>
              <a:ea typeface="Segoe UI" pitchFamily="34" charset="0"/>
              <a:cs typeface="Segoe UI" pitchFamily="34" charset="0"/>
            </a:endParaRPr>
          </a:p>
          <a:p>
            <a:endParaRPr lang="nl-NL" dirty="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10</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11</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dirty="0" smtClean="0"/>
          </a:p>
        </p:txBody>
      </p:sp>
      <p:sp>
        <p:nvSpPr>
          <p:cNvPr id="4" name="Tijdelijke aanduiding voor dianummer 3"/>
          <p:cNvSpPr>
            <a:spLocks noGrp="1"/>
          </p:cNvSpPr>
          <p:nvPr>
            <p:ph type="sldNum" sz="quarter" idx="10"/>
          </p:nvPr>
        </p:nvSpPr>
        <p:spPr/>
        <p:txBody>
          <a:bodyPr/>
          <a:lstStyle/>
          <a:p>
            <a:fld id="{9EFCCD01-D426-423B-AF6B-42A66387078E}" type="slidenum">
              <a:rPr lang="nl-NL" smtClean="0"/>
              <a:pPr/>
              <a:t>12</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16" name="Tijdelijke aanduiding voor afbeelding 15"/>
          <p:cNvSpPr>
            <a:spLocks noGrp="1"/>
          </p:cNvSpPr>
          <p:nvPr>
            <p:ph type="pic" sz="quarter" idx="10"/>
          </p:nvPr>
        </p:nvSpPr>
        <p:spPr>
          <a:xfrm>
            <a:off x="0" y="836612"/>
            <a:ext cx="9144000" cy="5734051"/>
          </a:xfrm>
          <a:prstGeom prst="rect">
            <a:avLst/>
          </a:prstGeom>
          <a:solidFill>
            <a:srgbClr val="184350"/>
          </a:solidFill>
        </p:spPr>
        <p:txBody>
          <a:bodyPr/>
          <a:lstStyle>
            <a:lvl1pPr>
              <a:defRPr sz="1800">
                <a:solidFill>
                  <a:srgbClr val="F3F7FC"/>
                </a:solidFill>
              </a:defRPr>
            </a:lvl1pPr>
          </a:lstStyle>
          <a:p>
            <a:r>
              <a:rPr lang="nl-NL" dirty="0" smtClean="0"/>
              <a:t>Klik op het pictogram als u een afbeelding wilt toevoegen</a:t>
            </a:r>
            <a:endParaRPr lang="en-GB" dirty="0"/>
          </a:p>
        </p:txBody>
      </p:sp>
      <p:sp>
        <p:nvSpPr>
          <p:cNvPr id="22" name="Tijdelijke aanduiding voor tekst 21"/>
          <p:cNvSpPr>
            <a:spLocks noGrp="1"/>
          </p:cNvSpPr>
          <p:nvPr>
            <p:ph type="body" sz="quarter" idx="11"/>
          </p:nvPr>
        </p:nvSpPr>
        <p:spPr>
          <a:xfrm>
            <a:off x="2141701" y="5156725"/>
            <a:ext cx="6353012" cy="463551"/>
          </a:xfrm>
          <a:prstGeom prst="rect">
            <a:avLst/>
          </a:prstGeom>
        </p:spPr>
        <p:txBody>
          <a:bodyPr lIns="0" tIns="0" rIns="0" bIns="0" anchor="t">
            <a:noAutofit/>
          </a:bodyPr>
          <a:lstStyle>
            <a:lvl1pPr marL="0" indent="0" algn="r">
              <a:lnSpc>
                <a:spcPts val="1400"/>
              </a:lnSpc>
              <a:spcBef>
                <a:spcPts val="0"/>
              </a:spcBef>
              <a:buFontTx/>
              <a:buNone/>
              <a:defRPr sz="1200" b="1"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endParaRPr lang="nl-NL" dirty="0" smtClean="0"/>
          </a:p>
        </p:txBody>
      </p:sp>
      <p:sp>
        <p:nvSpPr>
          <p:cNvPr id="23" name="Tijdelijke aanduiding voor tekst 21"/>
          <p:cNvSpPr>
            <a:spLocks noGrp="1"/>
          </p:cNvSpPr>
          <p:nvPr>
            <p:ph type="body" sz="quarter" idx="12"/>
          </p:nvPr>
        </p:nvSpPr>
        <p:spPr>
          <a:xfrm>
            <a:off x="2141701" y="5620276"/>
            <a:ext cx="6353012" cy="372537"/>
          </a:xfrm>
          <a:prstGeom prst="rect">
            <a:avLst/>
          </a:prstGeom>
        </p:spPr>
        <p:txBody>
          <a:bodyPr lIns="0" tIns="0" rIns="0" bIns="0" anchor="b">
            <a:noAutofit/>
          </a:bodyPr>
          <a:lstStyle>
            <a:lvl1pPr marL="0" indent="0" algn="r">
              <a:lnSpc>
                <a:spcPts val="900"/>
              </a:lnSpc>
              <a:spcBef>
                <a:spcPts val="0"/>
              </a:spcBef>
              <a:buFontTx/>
              <a:buNone/>
              <a:defRPr sz="900" b="0"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endParaRPr lang="en-GB" dirty="0"/>
          </a:p>
        </p:txBody>
      </p:sp>
      <p:sp>
        <p:nvSpPr>
          <p:cNvPr id="6" name="Subtitle 2"/>
          <p:cNvSpPr>
            <a:spLocks noGrp="1"/>
          </p:cNvSpPr>
          <p:nvPr>
            <p:ph type="subTitle" idx="1"/>
          </p:nvPr>
        </p:nvSpPr>
        <p:spPr>
          <a:xfrm>
            <a:off x="2141700" y="3798483"/>
            <a:ext cx="6353013" cy="1358242"/>
          </a:xfrm>
          <a:prstGeom prst="rect">
            <a:avLst/>
          </a:prstGeom>
        </p:spPr>
        <p:txBody>
          <a:bodyPr wrap="square" lIns="0" tIns="0" rIns="0" bIns="0" anchor="b" anchorCtr="0">
            <a:noAutofit/>
          </a:bodyPr>
          <a:lstStyle>
            <a:lvl1pPr marL="0" indent="0" algn="r">
              <a:lnSpc>
                <a:spcPts val="3600"/>
              </a:lnSpc>
              <a:spcBef>
                <a:spcPts val="0"/>
              </a:spcBef>
              <a:buNone/>
              <a:defRPr sz="3600" b="0" kern="3000" spc="0" normalizeH="0" baseline="0">
                <a:solidFill>
                  <a:schemeClr val="bg1"/>
                </a:solidFill>
                <a:latin typeface="Segoe UI Light" pitchFamily="34" charset="0"/>
                <a:ea typeface="Ebrima" pitchFamily="2" charset="0"/>
                <a:cs typeface="Ebrim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xmlns="" val="54362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7" name="Tijdelijke aanduiding voor media 6"/>
          <p:cNvSpPr>
            <a:spLocks noGrp="1"/>
          </p:cNvSpPr>
          <p:nvPr>
            <p:ph type="media" sz="quarter" idx="10"/>
          </p:nvPr>
        </p:nvSpPr>
        <p:spPr>
          <a:xfrm>
            <a:off x="1" y="836613"/>
            <a:ext cx="9144000" cy="5734050"/>
          </a:xfrm>
          <a:solidFill>
            <a:srgbClr val="184350"/>
          </a:solidFill>
        </p:spPr>
        <p:txBody>
          <a:bodyPr/>
          <a:lstStyle>
            <a:lvl1pPr>
              <a:defRPr>
                <a:solidFill>
                  <a:schemeClr val="bg1"/>
                </a:solidFill>
              </a:defRPr>
            </a:lvl1pPr>
          </a:lstStyle>
          <a:p>
            <a:endParaRPr lang="en-GB"/>
          </a:p>
        </p:txBody>
      </p:sp>
      <p:sp>
        <p:nvSpPr>
          <p:cNvPr id="4"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240295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3" name="Tijdelijke aanduiding voor afbeelding 15"/>
          <p:cNvSpPr>
            <a:spLocks noGrp="1"/>
          </p:cNvSpPr>
          <p:nvPr>
            <p:ph type="pic" sz="quarter" idx="10"/>
          </p:nvPr>
        </p:nvSpPr>
        <p:spPr>
          <a:xfrm>
            <a:off x="0" y="836613"/>
            <a:ext cx="9144000" cy="5734049"/>
          </a:xfrm>
          <a:prstGeom prst="rect">
            <a:avLst/>
          </a:prstGeom>
          <a:solidFill>
            <a:srgbClr val="184350"/>
          </a:solidFill>
        </p:spPr>
        <p:txBody>
          <a:bodyPr>
            <a:no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4" name="Subtitle 2"/>
          <p:cNvSpPr>
            <a:spLocks noGrp="1"/>
          </p:cNvSpPr>
          <p:nvPr>
            <p:ph type="subTitle" idx="1" hasCustomPrompt="1"/>
          </p:nvPr>
        </p:nvSpPr>
        <p:spPr>
          <a:xfrm>
            <a:off x="647701" y="4959726"/>
            <a:ext cx="7847012" cy="1117600"/>
          </a:xfrm>
          <a:prstGeom prst="rect">
            <a:avLst/>
          </a:prstGeom>
        </p:spPr>
        <p:txBody>
          <a:bodyPr wrap="square" lIns="0" tIns="0" rIns="0" bIns="0" anchor="b" anchorCtr="0">
            <a:noAutofit/>
          </a:bodyPr>
          <a:lstStyle>
            <a:lvl1pPr marL="0" indent="0" algn="l">
              <a:lnSpc>
                <a:spcPts val="3600"/>
              </a:lnSpc>
              <a:spcBef>
                <a:spcPts val="0"/>
              </a:spcBef>
              <a:buNone/>
              <a:defRPr sz="3600" b="0" kern="3000" spc="0" normalizeH="0" baseline="0">
                <a:solidFill>
                  <a:schemeClr val="bg1"/>
                </a:solidFill>
                <a:latin typeface="Segoe UI Light" pitchFamily="34" charset="0"/>
                <a:ea typeface="Ebrima" pitchFamily="2" charset="0"/>
                <a:cs typeface="Ebrim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www.witteveenbos.com</a:t>
            </a:r>
            <a:endParaRPr lang="en-US" dirty="0"/>
          </a:p>
        </p:txBody>
      </p:sp>
    </p:spTree>
    <p:extLst>
      <p:ext uri="{BB962C8B-B14F-4D97-AF65-F5344CB8AC3E}">
        <p14:creationId xmlns:p14="http://schemas.microsoft.com/office/powerpoint/2010/main" xmlns="" val="784297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laintext)">
    <p:spTree>
      <p:nvGrpSpPr>
        <p:cNvPr id="1" name=""/>
        <p:cNvGrpSpPr/>
        <p:nvPr/>
      </p:nvGrpSpPr>
      <p:grpSpPr>
        <a:xfrm>
          <a:off x="0" y="0"/>
          <a:ext cx="0" cy="0"/>
          <a:chOff x="0" y="0"/>
          <a:chExt cx="0" cy="0"/>
        </a:xfrm>
      </p:grpSpPr>
      <p:sp>
        <p:nvSpPr>
          <p:cNvPr id="5" name="Rechthoek 4"/>
          <p:cNvSpPr/>
          <p:nvPr userDrawn="1"/>
        </p:nvSpPr>
        <p:spPr>
          <a:xfrm>
            <a:off x="0" y="836613"/>
            <a:ext cx="9144000" cy="5734049"/>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1" y="1285875"/>
            <a:ext cx="7847012" cy="571500"/>
          </a:xfrm>
        </p:spPr>
        <p:txBody>
          <a:bodyPr lIns="0" tIns="0" rIns="0" bIns="0" anchor="t">
            <a:noAutofit/>
          </a:bodyPr>
          <a:lstStyle>
            <a:lvl1pPr algn="l">
              <a:lnSpc>
                <a:spcPts val="2200"/>
              </a:lnSpc>
              <a:defRPr sz="2200" b="0" kern="1500" baseline="0">
                <a:solidFill>
                  <a:srgbClr val="005D76"/>
                </a:solidFill>
                <a:latin typeface="Segoe UI Semibold" pitchFamily="34" charset="0"/>
              </a:defRPr>
            </a:lvl1pPr>
          </a:lstStyle>
          <a:p>
            <a:r>
              <a:rPr lang="nl-NL" dirty="0" smtClean="0"/>
              <a:t>Klik om de stijl te bewerken</a:t>
            </a:r>
            <a:endParaRPr lang="en-US" dirty="0"/>
          </a:p>
        </p:txBody>
      </p:sp>
      <p:sp>
        <p:nvSpPr>
          <p:cNvPr id="13" name="Tijdelijke aanduiding voor tekst 12"/>
          <p:cNvSpPr>
            <a:spLocks noGrp="1"/>
          </p:cNvSpPr>
          <p:nvPr>
            <p:ph type="body" sz="quarter" idx="10"/>
          </p:nvPr>
        </p:nvSpPr>
        <p:spPr>
          <a:xfrm>
            <a:off x="647701" y="1857375"/>
            <a:ext cx="7847013" cy="4135438"/>
          </a:xfrm>
          <a:prstGeom prst="rect">
            <a:avLst/>
          </a:prstGeom>
        </p:spPr>
        <p:txBody>
          <a:bodyPr>
            <a:noAutofit/>
          </a:bodyPr>
          <a:lstStyle>
            <a:lvl1pPr>
              <a:defRPr>
                <a:solidFill>
                  <a:srgbClr val="184350"/>
                </a:solidFill>
                <a:latin typeface="Segoe UI" pitchFamily="34" charset="0"/>
                <a:ea typeface="Segoe UI" pitchFamily="34" charset="0"/>
                <a:cs typeface="Segoe UI" pitchFamily="34" charset="0"/>
              </a:defRPr>
            </a:lvl1pPr>
            <a:lvl2pPr>
              <a:defRPr lang="nl-NL" sz="1600" kern="1200" baseline="0" dirty="0" smtClean="0">
                <a:solidFill>
                  <a:srgbClr val="184350"/>
                </a:solidFill>
                <a:latin typeface="Segoe UI" pitchFamily="34" charset="0"/>
                <a:ea typeface="Segoe UI" pitchFamily="34" charset="0"/>
                <a:cs typeface="Segoe UI" pitchFamily="34" charset="0"/>
              </a:defRPr>
            </a:lvl2pPr>
            <a:lvl3pPr>
              <a:defRPr lang="nl-NL" sz="1600" kern="1200" baseline="0" dirty="0" smtClean="0">
                <a:solidFill>
                  <a:srgbClr val="184350"/>
                </a:solidFill>
                <a:latin typeface="Segoe UI" pitchFamily="34" charset="0"/>
                <a:ea typeface="Segoe UI" pitchFamily="34" charset="0"/>
                <a:cs typeface="Segoe UI" pitchFamily="34" charset="0"/>
              </a:defRPr>
            </a:lvl3pPr>
            <a:lvl4pPr>
              <a:defRPr lang="nl-NL" sz="1600" kern="1200" baseline="0" dirty="0" smtClean="0">
                <a:solidFill>
                  <a:srgbClr val="184350"/>
                </a:solidFill>
                <a:latin typeface="Segoe UI" pitchFamily="34" charset="0"/>
                <a:ea typeface="Segoe UI" pitchFamily="34" charset="0"/>
                <a:cs typeface="Segoe UI" pitchFamily="34" charset="0"/>
              </a:defRPr>
            </a:lvl4pPr>
            <a:lvl5pPr>
              <a:defRPr lang="en-GB" sz="1600" kern="1200" baseline="0" dirty="0">
                <a:solidFill>
                  <a:srgbClr val="184350"/>
                </a:solidFill>
                <a:latin typeface="Segoe UI" pitchFamily="34" charset="0"/>
                <a:ea typeface="Segoe UI" pitchFamily="34" charset="0"/>
                <a:cs typeface="Segoe UI" pitchFamily="34"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sp>
        <p:nvSpPr>
          <p:cNvPr id="6"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70326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enumeration)">
    <p:spTree>
      <p:nvGrpSpPr>
        <p:cNvPr id="1" name=""/>
        <p:cNvGrpSpPr/>
        <p:nvPr/>
      </p:nvGrpSpPr>
      <p:grpSpPr>
        <a:xfrm>
          <a:off x="0" y="0"/>
          <a:ext cx="0" cy="0"/>
          <a:chOff x="0" y="0"/>
          <a:chExt cx="0" cy="0"/>
        </a:xfrm>
      </p:grpSpPr>
      <p:sp>
        <p:nvSpPr>
          <p:cNvPr id="5" name="Rechthoek 4"/>
          <p:cNvSpPr/>
          <p:nvPr userDrawn="1"/>
        </p:nvSpPr>
        <p:spPr>
          <a:xfrm>
            <a:off x="0" y="836613"/>
            <a:ext cx="9144000" cy="5734049"/>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1" y="1285875"/>
            <a:ext cx="7847012" cy="571500"/>
          </a:xfrm>
        </p:spPr>
        <p:txBody>
          <a:bodyPr lIns="0" tIns="0" rIns="0" bIns="0" anchor="t">
            <a:noAutofit/>
          </a:bodyPr>
          <a:lstStyle>
            <a:lvl1pPr algn="l">
              <a:lnSpc>
                <a:spcPts val="2200"/>
              </a:lnSpc>
              <a:defRPr sz="2200" b="0" kern="1500" baseline="0"/>
            </a:lvl1pPr>
          </a:lstStyle>
          <a:p>
            <a:r>
              <a:rPr lang="nl-NL" dirty="0" smtClean="0"/>
              <a:t>Klik om de stijl te bewerken</a:t>
            </a:r>
            <a:endParaRPr lang="en-US" dirty="0"/>
          </a:p>
        </p:txBody>
      </p:sp>
      <p:sp>
        <p:nvSpPr>
          <p:cNvPr id="13" name="Tijdelijke aanduiding voor tekst 12"/>
          <p:cNvSpPr>
            <a:spLocks noGrp="1"/>
          </p:cNvSpPr>
          <p:nvPr>
            <p:ph type="body" sz="quarter" idx="10"/>
          </p:nvPr>
        </p:nvSpPr>
        <p:spPr>
          <a:xfrm>
            <a:off x="647701" y="1857375"/>
            <a:ext cx="7847013" cy="4135438"/>
          </a:xfrm>
          <a:prstGeom prst="rect">
            <a:avLst/>
          </a:prstGeom>
        </p:spPr>
        <p:txBody>
          <a:bodyPr>
            <a:noAutofit/>
          </a:bodyPr>
          <a:lstStyle>
            <a:lvl1pPr marL="230400" indent="-230400">
              <a:buFont typeface="Segoe UI Semibold" pitchFamily="34" charset="0"/>
              <a:buChar char="˗"/>
              <a:defRPr/>
            </a:lvl1pPr>
            <a:lvl2pPr marL="486000" indent="-252000">
              <a:buFont typeface="Segoe UI Semibold" pitchFamily="34" charset="0"/>
              <a:buChar char="·"/>
              <a:defRPr/>
            </a:lvl2pPr>
            <a:lvl3pPr marL="709200" indent="-230400">
              <a:buFont typeface="Segoe UI Semibold" pitchFamily="34" charset="0"/>
              <a:buChar char="˗"/>
              <a:defRPr/>
            </a:lvl3pPr>
            <a:lvl4pPr>
              <a:buFont typeface="Segoe UI Semibold" pitchFamily="34" charset="0"/>
              <a:buChar char="˗"/>
              <a:defRPr/>
            </a:lvl4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sp>
        <p:nvSpPr>
          <p:cNvPr id="6"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70326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Rechthoek 4"/>
          <p:cNvSpPr/>
          <p:nvPr userDrawn="1"/>
        </p:nvSpPr>
        <p:spPr>
          <a:xfrm>
            <a:off x="0" y="836613"/>
            <a:ext cx="9144000" cy="5734050"/>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1" y="1285875"/>
            <a:ext cx="7847012" cy="571500"/>
          </a:xfrm>
        </p:spPr>
        <p:txBody>
          <a:bodyPr lIns="0" tIns="0" rIns="0" bIns="0" anchor="t">
            <a:noAutofit/>
          </a:bodyPr>
          <a:lstStyle>
            <a:lvl1pPr algn="l">
              <a:lnSpc>
                <a:spcPts val="2200"/>
              </a:lnSpc>
              <a:defRPr sz="2200" b="0" kern="1500" baseline="0"/>
            </a:lvl1pPr>
          </a:lstStyle>
          <a:p>
            <a:r>
              <a:rPr lang="nl-NL" dirty="0" smtClean="0"/>
              <a:t>Klik om de stijl te bewerken</a:t>
            </a:r>
            <a:endParaRPr lang="en-US" dirty="0"/>
          </a:p>
        </p:txBody>
      </p:sp>
      <p:sp>
        <p:nvSpPr>
          <p:cNvPr id="13" name="Tijdelijke aanduiding voor afbeelding 12"/>
          <p:cNvSpPr>
            <a:spLocks noGrp="1"/>
          </p:cNvSpPr>
          <p:nvPr>
            <p:ph type="pic" sz="quarter" idx="12"/>
          </p:nvPr>
        </p:nvSpPr>
        <p:spPr>
          <a:xfrm>
            <a:off x="647700" y="4052888"/>
            <a:ext cx="3355975" cy="2517775"/>
          </a:xfrm>
          <a:prstGeom prst="rect">
            <a:avLst/>
          </a:prstGeom>
          <a:solidFill>
            <a:srgbClr val="184350"/>
          </a:solidFill>
        </p:spPr>
        <p:txBody>
          <a:bodyPr/>
          <a:lstStyle>
            <a:lvl1pPr>
              <a:defRPr>
                <a:solidFill>
                  <a:srgbClr val="F3F7FC"/>
                </a:solidFill>
              </a:defRPr>
            </a:lvl1pPr>
          </a:lstStyle>
          <a:p>
            <a:endParaRPr lang="en-GB"/>
          </a:p>
        </p:txBody>
      </p:sp>
      <p:sp>
        <p:nvSpPr>
          <p:cNvPr id="8"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
        <p:nvSpPr>
          <p:cNvPr id="7" name="Tijdelijke aanduiding voor tekst 12"/>
          <p:cNvSpPr>
            <a:spLocks noGrp="1"/>
          </p:cNvSpPr>
          <p:nvPr>
            <p:ph type="body" sz="quarter" idx="10"/>
          </p:nvPr>
        </p:nvSpPr>
        <p:spPr>
          <a:xfrm>
            <a:off x="647701" y="1857375"/>
            <a:ext cx="7847013" cy="2195513"/>
          </a:xfrm>
          <a:prstGeom prst="rect">
            <a:avLst/>
          </a:prstGeom>
        </p:spPr>
        <p:txBody>
          <a:bodyPr>
            <a:noAutofit/>
          </a:bodyPr>
          <a:lstStyle>
            <a:lvl1pPr marL="230400" indent="-230400">
              <a:buFont typeface="Segoe UI Semibold" pitchFamily="34" charset="0"/>
              <a:buChar char="˗"/>
              <a:defRPr/>
            </a:lvl1pPr>
            <a:lvl2pPr marL="486000" indent="-252000">
              <a:buFont typeface="Segoe UI Semibold" pitchFamily="34" charset="0"/>
              <a:buChar char="·"/>
              <a:defRPr/>
            </a:lvl2pPr>
            <a:lvl3pPr marL="709200" indent="-230400">
              <a:buFont typeface="Segoe UI Semibold" pitchFamily="34" charset="0"/>
              <a:buChar char="˗"/>
              <a:defRPr/>
            </a:lvl3pPr>
            <a:lvl4pPr>
              <a:buFont typeface="Segoe UI Semibold" pitchFamily="34" charset="0"/>
              <a:buChar char="˗"/>
              <a:defRPr/>
            </a:lvl4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spTree>
    <p:extLst>
      <p:ext uri="{BB962C8B-B14F-4D97-AF65-F5344CB8AC3E}">
        <p14:creationId xmlns:p14="http://schemas.microsoft.com/office/powerpoint/2010/main" xmlns="" val="170326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9" name="Rechthoek 8"/>
          <p:cNvSpPr/>
          <p:nvPr userDrawn="1"/>
        </p:nvSpPr>
        <p:spPr>
          <a:xfrm>
            <a:off x="0" y="836613"/>
            <a:ext cx="9144000" cy="573405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jdelijke aanduiding voor afbeelding 3"/>
          <p:cNvSpPr>
            <a:spLocks noGrp="1"/>
          </p:cNvSpPr>
          <p:nvPr>
            <p:ph type="pic" sz="quarter" idx="10"/>
          </p:nvPr>
        </p:nvSpPr>
        <p:spPr>
          <a:xfrm>
            <a:off x="0" y="836612"/>
            <a:ext cx="9144000" cy="2754407"/>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6" name="Title 1"/>
          <p:cNvSpPr>
            <a:spLocks noGrp="1"/>
          </p:cNvSpPr>
          <p:nvPr>
            <p:ph type="title"/>
          </p:nvPr>
        </p:nvSpPr>
        <p:spPr>
          <a:xfrm>
            <a:off x="647702" y="4040282"/>
            <a:ext cx="7843136" cy="571500"/>
          </a:xfrm>
        </p:spPr>
        <p:txBody>
          <a:bodyPr lIns="0" tIns="0" rIns="180000" bIns="0" anchor="t">
            <a:noAutofit/>
          </a:bodyPr>
          <a:lstStyle>
            <a:lvl1pPr algn="l">
              <a:lnSpc>
                <a:spcPts val="2200"/>
              </a:lnSpc>
              <a:defRPr sz="2200" b="0" kern="1500" baseline="0"/>
            </a:lvl1pPr>
          </a:lstStyle>
          <a:p>
            <a:r>
              <a:rPr lang="nl-NL" dirty="0" smtClean="0"/>
              <a:t>Klik om de stijl te bewerken</a:t>
            </a:r>
            <a:endParaRPr lang="en-US" dirty="0"/>
          </a:p>
        </p:txBody>
      </p:sp>
      <p:sp>
        <p:nvSpPr>
          <p:cNvPr id="7"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
        <p:nvSpPr>
          <p:cNvPr id="10" name="Tijdelijke aanduiding voor tekst 12"/>
          <p:cNvSpPr>
            <a:spLocks noGrp="1"/>
          </p:cNvSpPr>
          <p:nvPr>
            <p:ph type="body" sz="quarter" idx="11"/>
          </p:nvPr>
        </p:nvSpPr>
        <p:spPr>
          <a:xfrm>
            <a:off x="647702" y="4611782"/>
            <a:ext cx="7847013" cy="1958882"/>
          </a:xfrm>
          <a:prstGeom prst="rect">
            <a:avLst/>
          </a:prstGeom>
        </p:spPr>
        <p:txBody>
          <a:bodyPr>
            <a:noAutofit/>
          </a:bodyPr>
          <a:lstStyle>
            <a:lvl1pPr marL="230400" indent="-230400">
              <a:buFont typeface="Segoe UI Semibold" pitchFamily="34" charset="0"/>
              <a:buChar char="˗"/>
              <a:defRPr/>
            </a:lvl1pPr>
            <a:lvl2pPr marL="486000" indent="-252000">
              <a:buFont typeface="Segoe UI Semibold" pitchFamily="34" charset="0"/>
              <a:buChar char="·"/>
              <a:defRPr/>
            </a:lvl2pPr>
            <a:lvl3pPr marL="709200" indent="-230400">
              <a:buFont typeface="Segoe UI Semibold" pitchFamily="34" charset="0"/>
              <a:buChar char="˗"/>
              <a:defRPr/>
            </a:lvl3pPr>
            <a:lvl4pPr>
              <a:buFont typeface="Segoe UI Semibold" pitchFamily="34" charset="0"/>
              <a:buChar char="˗"/>
              <a:defRPr/>
            </a:lvl4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spTree>
    <p:extLst>
      <p:ext uri="{BB962C8B-B14F-4D97-AF65-F5344CB8AC3E}">
        <p14:creationId xmlns:p14="http://schemas.microsoft.com/office/powerpoint/2010/main" xmlns="" val="3604291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ull-screen (no title)">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36613"/>
            <a:ext cx="9144000" cy="5734050"/>
          </a:xfrm>
          <a:prstGeom prst="rect">
            <a:avLst/>
          </a:prstGeom>
          <a:solidFill>
            <a:srgbClr val="184350"/>
          </a:solidFill>
        </p:spPr>
        <p:txBody>
          <a:bodyPr>
            <a:normAutofit/>
          </a:bodyPr>
          <a:lstStyle>
            <a:lvl1pPr>
              <a:defRPr sz="1600">
                <a:solidFill>
                  <a:srgbClr val="F3F7FC"/>
                </a:solidFill>
              </a:defRPr>
            </a:lvl1pPr>
          </a:lstStyle>
          <a:p>
            <a:r>
              <a:rPr lang="nl-NL" dirty="0" smtClean="0"/>
              <a:t>Klik op het pictogram als u een afbeelding wilt toevoegen</a:t>
            </a:r>
            <a:endParaRPr lang="en-GB" dirty="0"/>
          </a:p>
        </p:txBody>
      </p:sp>
      <p:sp>
        <p:nvSpPr>
          <p:cNvPr id="4"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240295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ull-screen (title top)">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36613"/>
            <a:ext cx="9144000" cy="5734050"/>
          </a:xfrm>
          <a:prstGeom prst="rect">
            <a:avLst/>
          </a:prstGeom>
          <a:solidFill>
            <a:srgbClr val="184350"/>
          </a:solidFill>
        </p:spPr>
        <p:txBody>
          <a:bodyPr>
            <a:normAutofit/>
          </a:bodyPr>
          <a:lstStyle>
            <a:lvl1pPr>
              <a:defRPr sz="1600">
                <a:solidFill>
                  <a:srgbClr val="F3F7FC"/>
                </a:solidFill>
              </a:defRPr>
            </a:lvl1pPr>
          </a:lstStyle>
          <a:p>
            <a:r>
              <a:rPr lang="nl-NL" dirty="0" smtClean="0"/>
              <a:t>Klik op het pictogram als u een afbeelding wilt toevoegen</a:t>
            </a:r>
            <a:endParaRPr lang="en-GB" dirty="0"/>
          </a:p>
        </p:txBody>
      </p:sp>
      <p:sp>
        <p:nvSpPr>
          <p:cNvPr id="11" name="Title 1"/>
          <p:cNvSpPr>
            <a:spLocks noGrp="1"/>
          </p:cNvSpPr>
          <p:nvPr>
            <p:ph type="title"/>
          </p:nvPr>
        </p:nvSpPr>
        <p:spPr>
          <a:xfrm>
            <a:off x="647701" y="1285875"/>
            <a:ext cx="7847012" cy="571500"/>
          </a:xfrm>
        </p:spPr>
        <p:txBody>
          <a:bodyPr lIns="0" tIns="0" rIns="0" bIns="0" anchor="t">
            <a:noAutofit/>
          </a:bodyPr>
          <a:lstStyle>
            <a:lvl1pPr algn="l">
              <a:lnSpc>
                <a:spcPts val="2200"/>
              </a:lnSpc>
              <a:defRPr sz="2200" b="0" kern="1500" baseline="0">
                <a:solidFill>
                  <a:schemeClr val="bg1"/>
                </a:solidFill>
              </a:defRPr>
            </a:lvl1pPr>
          </a:lstStyle>
          <a:p>
            <a:r>
              <a:rPr lang="nl-NL" dirty="0" smtClean="0"/>
              <a:t>Klik om de stijl te bewerken</a:t>
            </a:r>
            <a:endParaRPr lang="en-US" dirty="0"/>
          </a:p>
        </p:txBody>
      </p:sp>
      <p:sp>
        <p:nvSpPr>
          <p:cNvPr id="6"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24029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full-screen (title bottom)">
    <p:spTree>
      <p:nvGrpSpPr>
        <p:cNvPr id="1" name=""/>
        <p:cNvGrpSpPr/>
        <p:nvPr/>
      </p:nvGrpSpPr>
      <p:grpSpPr>
        <a:xfrm>
          <a:off x="0" y="0"/>
          <a:ext cx="0" cy="0"/>
          <a:chOff x="0" y="0"/>
          <a:chExt cx="0" cy="0"/>
        </a:xfrm>
      </p:grpSpPr>
      <p:sp>
        <p:nvSpPr>
          <p:cNvPr id="5" name="Tijdelijke aanduiding voor afbeelding 15"/>
          <p:cNvSpPr>
            <a:spLocks noGrp="1"/>
          </p:cNvSpPr>
          <p:nvPr>
            <p:ph type="pic" sz="quarter" idx="10"/>
          </p:nvPr>
        </p:nvSpPr>
        <p:spPr>
          <a:xfrm>
            <a:off x="0" y="836612"/>
            <a:ext cx="9144000" cy="5734051"/>
          </a:xfrm>
          <a:prstGeom prst="rect">
            <a:avLst/>
          </a:prstGeom>
          <a:solidFill>
            <a:srgbClr val="184350"/>
          </a:solidFill>
        </p:spPr>
        <p:txBody>
          <a:bodyPr>
            <a:normAutofit/>
          </a:bodyPr>
          <a:lstStyle>
            <a:lvl1pPr>
              <a:defRPr sz="1600">
                <a:solidFill>
                  <a:srgbClr val="F3F7FC"/>
                </a:solidFill>
              </a:defRPr>
            </a:lvl1pPr>
          </a:lstStyle>
          <a:p>
            <a:r>
              <a:rPr lang="nl-NL" dirty="0" smtClean="0"/>
              <a:t>Klik op het pictogram als u een afbeelding wilt toevoegen</a:t>
            </a:r>
            <a:endParaRPr lang="en-GB" dirty="0"/>
          </a:p>
        </p:txBody>
      </p:sp>
      <p:sp>
        <p:nvSpPr>
          <p:cNvPr id="7" name="Title 1"/>
          <p:cNvSpPr>
            <a:spLocks noGrp="1"/>
          </p:cNvSpPr>
          <p:nvPr>
            <p:ph type="title"/>
          </p:nvPr>
        </p:nvSpPr>
        <p:spPr>
          <a:xfrm>
            <a:off x="640081" y="5474653"/>
            <a:ext cx="7847012" cy="571500"/>
          </a:xfrm>
        </p:spPr>
        <p:txBody>
          <a:bodyPr lIns="0" tIns="0" rIns="0" bIns="0" anchor="b">
            <a:noAutofit/>
          </a:bodyPr>
          <a:lstStyle>
            <a:lvl1pPr algn="l">
              <a:lnSpc>
                <a:spcPts val="2200"/>
              </a:lnSpc>
              <a:defRPr sz="2200" b="0" kern="1500" baseline="0">
                <a:solidFill>
                  <a:schemeClr val="bg1"/>
                </a:solidFill>
              </a:defRPr>
            </a:lvl1pPr>
          </a:lstStyle>
          <a:p>
            <a:r>
              <a:rPr lang="nl-NL" dirty="0" smtClean="0"/>
              <a:t>Klik om de stijl te bewerken</a:t>
            </a:r>
            <a:endParaRPr lang="en-US" dirty="0"/>
          </a:p>
        </p:txBody>
      </p:sp>
      <p:sp>
        <p:nvSpPr>
          <p:cNvPr id="8"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180634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836612"/>
            <a:ext cx="3275840" cy="2754407"/>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6" name="Tijdelijke aanduiding voor afbeelding 3"/>
          <p:cNvSpPr>
            <a:spLocks noGrp="1"/>
          </p:cNvSpPr>
          <p:nvPr>
            <p:ph type="pic" sz="quarter" idx="11"/>
          </p:nvPr>
        </p:nvSpPr>
        <p:spPr>
          <a:xfrm>
            <a:off x="3437860" y="836613"/>
            <a:ext cx="2754340" cy="2754408"/>
          </a:xfrm>
          <a:prstGeom prst="rect">
            <a:avLst/>
          </a:prstGeom>
          <a:solidFill>
            <a:srgbClr val="184350"/>
          </a:solidFill>
        </p:spPr>
        <p:txBody>
          <a:bodyPr>
            <a:normAutofit/>
          </a:bodyPr>
          <a:lstStyle>
            <a:lvl1pPr>
              <a:defRPr sz="1600">
                <a:solidFill>
                  <a:schemeClr val="bg1"/>
                </a:solidFill>
              </a:defRPr>
            </a:lvl1pPr>
          </a:lstStyle>
          <a:p>
            <a:r>
              <a:rPr lang="nl-NL" smtClean="0"/>
              <a:t>Klik op het pictogram als u een afbeelding wilt toevoegen</a:t>
            </a:r>
            <a:endParaRPr lang="en-GB"/>
          </a:p>
        </p:txBody>
      </p:sp>
      <p:sp>
        <p:nvSpPr>
          <p:cNvPr id="7" name="Tijdelijke aanduiding voor afbeelding 3"/>
          <p:cNvSpPr>
            <a:spLocks noGrp="1"/>
          </p:cNvSpPr>
          <p:nvPr>
            <p:ph type="pic" sz="quarter" idx="12"/>
          </p:nvPr>
        </p:nvSpPr>
        <p:spPr>
          <a:xfrm>
            <a:off x="6354220" y="836613"/>
            <a:ext cx="2789780" cy="2754407"/>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8" name="Tijdelijke aanduiding voor afbeelding 3"/>
          <p:cNvSpPr>
            <a:spLocks noGrp="1"/>
          </p:cNvSpPr>
          <p:nvPr>
            <p:ph type="pic" sz="quarter" idx="13"/>
          </p:nvPr>
        </p:nvSpPr>
        <p:spPr>
          <a:xfrm>
            <a:off x="0" y="3753040"/>
            <a:ext cx="2627760" cy="2817623"/>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9" name="Tijdelijke aanduiding voor afbeelding 3"/>
          <p:cNvSpPr>
            <a:spLocks noGrp="1"/>
          </p:cNvSpPr>
          <p:nvPr>
            <p:ph type="pic" sz="quarter" idx="14"/>
          </p:nvPr>
        </p:nvSpPr>
        <p:spPr>
          <a:xfrm>
            <a:off x="2789780" y="3753040"/>
            <a:ext cx="3888480" cy="2817623"/>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10" name="Tijdelijke aanduiding voor afbeelding 3"/>
          <p:cNvSpPr>
            <a:spLocks noGrp="1"/>
          </p:cNvSpPr>
          <p:nvPr>
            <p:ph type="pic" sz="quarter" idx="15"/>
          </p:nvPr>
        </p:nvSpPr>
        <p:spPr>
          <a:xfrm>
            <a:off x="6840280" y="3753040"/>
            <a:ext cx="2303720" cy="2817623"/>
          </a:xfrm>
          <a:prstGeom prst="rect">
            <a:avLst/>
          </a:prstGeom>
          <a:solidFill>
            <a:srgbClr val="184350"/>
          </a:solidFill>
        </p:spPr>
        <p:txBody>
          <a:bodyPr>
            <a:normAutofit/>
          </a:bodyPr>
          <a:lstStyle>
            <a:lvl1pPr>
              <a:defRPr sz="1600">
                <a:solidFill>
                  <a:schemeClr val="bg1"/>
                </a:solidFill>
              </a:defRPr>
            </a:lvl1pPr>
          </a:lstStyle>
          <a:p>
            <a:r>
              <a:rPr lang="nl-NL" dirty="0" smtClean="0"/>
              <a:t>Klik op het pictogram als u een afbeelding wilt toevoegen</a:t>
            </a:r>
            <a:endParaRPr lang="en-GB" dirty="0"/>
          </a:p>
        </p:txBody>
      </p:sp>
      <p:sp>
        <p:nvSpPr>
          <p:cNvPr id="11" name="Tijdelijke aanduiding voor dianummer 5"/>
          <p:cNvSpPr>
            <a:spLocks noGrp="1"/>
          </p:cNvSpPr>
          <p:nvPr>
            <p:ph type="sldNum" sz="quarter" idx="4"/>
          </p:nvPr>
        </p:nvSpPr>
        <p:spPr>
          <a:xfrm>
            <a:off x="7963593" y="6570663"/>
            <a:ext cx="527246" cy="287338"/>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‹nr.›</a:t>
            </a:fld>
            <a:endParaRPr lang="en-GB" dirty="0"/>
          </a:p>
        </p:txBody>
      </p:sp>
    </p:spTree>
    <p:extLst>
      <p:ext uri="{BB962C8B-B14F-4D97-AF65-F5344CB8AC3E}">
        <p14:creationId xmlns:p14="http://schemas.microsoft.com/office/powerpoint/2010/main" xmlns="" val="3604291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1285875"/>
            <a:ext cx="7847013" cy="630915"/>
          </a:xfrm>
          <a:prstGeom prst="rect">
            <a:avLst/>
          </a:prstGeom>
        </p:spPr>
        <p:txBody>
          <a:bodyPr vert="horz" lIns="0" tIns="0" rIns="0" bIns="0" rtlCol="0" anchor="t">
            <a:noAutofit/>
          </a:bodyPr>
          <a:lstStyle/>
          <a:p>
            <a:r>
              <a:rPr lang="nl-NL" dirty="0" smtClean="0"/>
              <a:t>Klik om de stijl te bewerken</a:t>
            </a:r>
            <a:endParaRPr lang="en-US" dirty="0"/>
          </a:p>
        </p:txBody>
      </p:sp>
      <p:sp>
        <p:nvSpPr>
          <p:cNvPr id="6" name="Tijdelijke aanduiding voor tekst 5"/>
          <p:cNvSpPr>
            <a:spLocks noGrp="1"/>
          </p:cNvSpPr>
          <p:nvPr>
            <p:ph type="body" idx="1"/>
          </p:nvPr>
        </p:nvSpPr>
        <p:spPr>
          <a:xfrm>
            <a:off x="648000" y="1916790"/>
            <a:ext cx="7846713" cy="4076023"/>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en-GB" dirty="0"/>
          </a:p>
        </p:txBody>
      </p:sp>
      <p:pic>
        <p:nvPicPr>
          <p:cNvPr id="5" name="Afbeelding 4" descr="LogoWB_Color.jpg"/>
          <p:cNvPicPr>
            <a:picLocks noChangeAspect="1"/>
          </p:cNvPicPr>
          <p:nvPr userDrawn="1"/>
        </p:nvPicPr>
        <p:blipFill>
          <a:blip r:embed="rId13"/>
          <a:stretch>
            <a:fillRect/>
          </a:stretch>
        </p:blipFill>
        <p:spPr>
          <a:xfrm>
            <a:off x="648000" y="216000"/>
            <a:ext cx="1324800" cy="344097"/>
          </a:xfrm>
          <a:prstGeom prst="rect">
            <a:avLst/>
          </a:prstGeom>
        </p:spPr>
      </p:pic>
    </p:spTree>
    <p:extLst>
      <p:ext uri="{BB962C8B-B14F-4D97-AF65-F5344CB8AC3E}">
        <p14:creationId xmlns:p14="http://schemas.microsoft.com/office/powerpoint/2010/main" xmlns="" val="42165468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9" r:id="rId4"/>
    <p:sldLayoutId id="2147483658" r:id="rId5"/>
    <p:sldLayoutId id="2147483653" r:id="rId6"/>
    <p:sldLayoutId id="2147483664" r:id="rId7"/>
    <p:sldLayoutId id="2147483654" r:id="rId8"/>
    <p:sldLayoutId id="2147483655" r:id="rId9"/>
    <p:sldLayoutId id="2147483665" r:id="rId10"/>
    <p:sldLayoutId id="2147483656" r:id="rId11"/>
  </p:sldLayoutIdLst>
  <p:hf hdr="0" ftr="0" dt="0"/>
  <p:txStyles>
    <p:title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p:titleStyle>
    <p:bodyStyle>
      <a:lvl1pPr marL="0" indent="0" algn="l" defTabSz="457200" rtl="0" eaLnBrk="1" latinLnBrk="0" hangingPunct="1">
        <a:lnSpc>
          <a:spcPct val="150000"/>
        </a:lnSpc>
        <a:spcBef>
          <a:spcPts val="0"/>
        </a:spcBef>
        <a:buFont typeface="Arial" pitchFamily="34" charset="0"/>
        <a:buNone/>
        <a:defRPr sz="1600" kern="1200" baseline="0">
          <a:solidFill>
            <a:srgbClr val="184350"/>
          </a:solidFill>
          <a:latin typeface="Segoe UI" pitchFamily="34" charset="0"/>
          <a:ea typeface="Segoe UI" pitchFamily="34" charset="0"/>
          <a:cs typeface="Segoe UI" pitchFamily="34" charset="0"/>
        </a:defRPr>
      </a:lvl1pPr>
      <a:lvl2pPr marL="233363" indent="-233363" algn="l" defTabSz="457200" rtl="0" eaLnBrk="1" latinLnBrk="0" hangingPunct="1">
        <a:lnSpc>
          <a:spcPct val="150000"/>
        </a:lnSpc>
        <a:spcBef>
          <a:spcPts val="0"/>
        </a:spcBef>
        <a:buFont typeface="Segoe UI Semibold" pitchFamily="34" charset="0"/>
        <a:buChar char="˗"/>
        <a:defRPr sz="1600" kern="1200">
          <a:solidFill>
            <a:srgbClr val="184350"/>
          </a:solidFill>
          <a:latin typeface="Segoe UI" pitchFamily="34" charset="0"/>
          <a:ea typeface="Segoe UI" pitchFamily="34" charset="0"/>
          <a:cs typeface="Segoe UI" pitchFamily="34" charset="0"/>
        </a:defRPr>
      </a:lvl2pPr>
      <a:lvl3pPr marL="485775" indent="-252413" algn="l" defTabSz="457200" rtl="0" eaLnBrk="1" latinLnBrk="0" hangingPunct="1">
        <a:lnSpc>
          <a:spcPct val="150000"/>
        </a:lnSpc>
        <a:spcBef>
          <a:spcPts val="0"/>
        </a:spcBef>
        <a:buFont typeface="Segoe UI Semibold" pitchFamily="34" charset="0"/>
        <a:buChar char="·"/>
        <a:defRPr sz="1600" kern="1200">
          <a:solidFill>
            <a:srgbClr val="184350"/>
          </a:solidFill>
          <a:latin typeface="Segoe UI" pitchFamily="34" charset="0"/>
          <a:ea typeface="Segoe UI" pitchFamily="34" charset="0"/>
          <a:cs typeface="Segoe UI" pitchFamily="34" charset="0"/>
        </a:defRPr>
      </a:lvl3pPr>
      <a:lvl4pPr marL="709613" indent="-228600" algn="l" defTabSz="457200" rtl="0" eaLnBrk="1" latinLnBrk="0" hangingPunct="1">
        <a:lnSpc>
          <a:spcPct val="150000"/>
        </a:lnSpc>
        <a:spcBef>
          <a:spcPts val="0"/>
        </a:spcBef>
        <a:buFont typeface="Segoe UI Semibold" pitchFamily="34" charset="0"/>
        <a:buChar char="˗"/>
        <a:defRPr sz="1600" kern="1200">
          <a:solidFill>
            <a:srgbClr val="184350"/>
          </a:solidFill>
          <a:latin typeface="Segoe UI" pitchFamily="34" charset="0"/>
          <a:ea typeface="Segoe UI" pitchFamily="34" charset="0"/>
          <a:cs typeface="Segoe UI" pitchFamily="34" charset="0"/>
        </a:defRPr>
      </a:lvl4pPr>
      <a:lvl5pPr marL="704850" indent="-228600" algn="l" defTabSz="457200" rtl="0" eaLnBrk="1" latinLnBrk="0" hangingPunct="1">
        <a:lnSpc>
          <a:spcPct val="150000"/>
        </a:lnSpc>
        <a:spcBef>
          <a:spcPts val="0"/>
        </a:spcBef>
        <a:buFont typeface="Segoe UI Semibold" pitchFamily="34" charset="0"/>
        <a:buChar char="˗"/>
        <a:defRPr sz="1600" kern="1200">
          <a:solidFill>
            <a:srgbClr val="184350"/>
          </a:solidFill>
          <a:latin typeface="Segoe UI" pitchFamily="34" charset="0"/>
          <a:ea typeface="Segoe UI" pitchFamily="34" charset="0"/>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comments" Target="../comments/comment10.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DKR normaal05a.jpg"/>
          <p:cNvPicPr>
            <a:picLocks noGrp="1" noChangeAspect="1"/>
          </p:cNvPicPr>
          <p:nvPr>
            <p:ph type="pic" sz="quarter" idx="10"/>
          </p:nvPr>
        </p:nvPicPr>
        <p:blipFill>
          <a:blip r:embed="rId2"/>
          <a:srcRect t="4363" b="13275"/>
          <a:stretch>
            <a:fillRect/>
          </a:stretch>
        </p:blipFill>
        <p:spPr>
          <a:xfrm>
            <a:off x="1" y="666750"/>
            <a:ext cx="9143999" cy="5648325"/>
          </a:xfrm>
        </p:spPr>
      </p:pic>
      <p:sp>
        <p:nvSpPr>
          <p:cNvPr id="7" name="Rechthoek 6"/>
          <p:cNvSpPr/>
          <p:nvPr/>
        </p:nvSpPr>
        <p:spPr>
          <a:xfrm>
            <a:off x="2543174" y="4600575"/>
            <a:ext cx="6124575" cy="1430338"/>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3" name="Tijdelijke aanduiding voor tekst 2"/>
          <p:cNvSpPr>
            <a:spLocks noGrp="1"/>
          </p:cNvSpPr>
          <p:nvPr>
            <p:ph type="body" sz="quarter" idx="11"/>
          </p:nvPr>
        </p:nvSpPr>
        <p:spPr/>
        <p:txBody>
          <a:bodyPr/>
          <a:lstStyle/>
          <a:p>
            <a:r>
              <a:rPr lang="nl-NL" dirty="0" err="1" smtClean="0">
                <a:solidFill>
                  <a:schemeClr val="tx1"/>
                </a:solidFill>
              </a:rPr>
              <a:t>PMC</a:t>
            </a:r>
            <a:r>
              <a:rPr lang="nl-NL" dirty="0" smtClean="0">
                <a:solidFill>
                  <a:schemeClr val="tx1"/>
                </a:solidFill>
              </a:rPr>
              <a:t> Ecologie, </a:t>
            </a:r>
            <a:r>
              <a:rPr lang="nl-NL" dirty="0" err="1" smtClean="0">
                <a:solidFill>
                  <a:schemeClr val="tx1"/>
                </a:solidFill>
              </a:rPr>
              <a:t>PMC</a:t>
            </a:r>
            <a:r>
              <a:rPr lang="nl-NL" dirty="0" smtClean="0">
                <a:solidFill>
                  <a:schemeClr val="tx1"/>
                </a:solidFill>
              </a:rPr>
              <a:t> Watermanagement</a:t>
            </a:r>
            <a:endParaRPr lang="nl-NL" dirty="0">
              <a:solidFill>
                <a:schemeClr val="tx1"/>
              </a:solidFill>
            </a:endParaRPr>
          </a:p>
        </p:txBody>
      </p:sp>
      <p:sp>
        <p:nvSpPr>
          <p:cNvPr id="4" name="Tijdelijke aanduiding voor tekst 3"/>
          <p:cNvSpPr>
            <a:spLocks noGrp="1"/>
          </p:cNvSpPr>
          <p:nvPr>
            <p:ph type="body" sz="quarter" idx="12"/>
          </p:nvPr>
        </p:nvSpPr>
        <p:spPr>
          <a:xfrm>
            <a:off x="5169159" y="5620276"/>
            <a:ext cx="3325556" cy="372537"/>
          </a:xfrm>
        </p:spPr>
        <p:txBody>
          <a:bodyPr/>
          <a:lstStyle/>
          <a:p>
            <a:r>
              <a:rPr lang="nl-NL" dirty="0" smtClean="0">
                <a:solidFill>
                  <a:schemeClr val="tx1"/>
                </a:solidFill>
              </a:rPr>
              <a:t>Remco van </a:t>
            </a:r>
            <a:r>
              <a:rPr lang="nl-NL" dirty="0" err="1" smtClean="0">
                <a:solidFill>
                  <a:schemeClr val="tx1"/>
                </a:solidFill>
              </a:rPr>
              <a:t>Ek</a:t>
            </a:r>
            <a:r>
              <a:rPr lang="nl-NL" dirty="0" smtClean="0">
                <a:solidFill>
                  <a:schemeClr val="tx1"/>
                </a:solidFill>
              </a:rPr>
              <a:t>, Casper Cusell, Sebastiaan Schep, Barend de Jong,</a:t>
            </a:r>
          </a:p>
          <a:p>
            <a:r>
              <a:rPr lang="nl-NL" dirty="0" smtClean="0">
                <a:solidFill>
                  <a:schemeClr val="tx1"/>
                </a:solidFill>
              </a:rPr>
              <a:t>Arie Biesheuvel, </a:t>
            </a:r>
            <a:r>
              <a:rPr lang="nl-NL" dirty="0" err="1" smtClean="0">
                <a:solidFill>
                  <a:schemeClr val="tx1"/>
                </a:solidFill>
              </a:rPr>
              <a:t>Arco</a:t>
            </a:r>
            <a:r>
              <a:rPr lang="nl-NL" dirty="0" smtClean="0">
                <a:solidFill>
                  <a:schemeClr val="tx1"/>
                </a:solidFill>
              </a:rPr>
              <a:t> van </a:t>
            </a:r>
            <a:r>
              <a:rPr lang="nl-NL" dirty="0" err="1" smtClean="0">
                <a:solidFill>
                  <a:schemeClr val="tx1"/>
                </a:solidFill>
              </a:rPr>
              <a:t>Vugt</a:t>
            </a:r>
            <a:r>
              <a:rPr lang="nl-NL" dirty="0" smtClean="0">
                <a:solidFill>
                  <a:schemeClr val="tx1"/>
                </a:solidFill>
              </a:rPr>
              <a:t>, Marieke </a:t>
            </a:r>
            <a:r>
              <a:rPr lang="nl-NL" dirty="0" err="1" smtClean="0">
                <a:solidFill>
                  <a:schemeClr val="tx1"/>
                </a:solidFill>
              </a:rPr>
              <a:t>Duineveld</a:t>
            </a:r>
            <a:endParaRPr lang="nl-NL" dirty="0">
              <a:solidFill>
                <a:schemeClr val="tx1"/>
              </a:solidFill>
            </a:endParaRPr>
          </a:p>
        </p:txBody>
      </p:sp>
      <p:sp>
        <p:nvSpPr>
          <p:cNvPr id="5" name="Ondertitel 4"/>
          <p:cNvSpPr>
            <a:spLocks noGrp="1"/>
          </p:cNvSpPr>
          <p:nvPr>
            <p:ph type="subTitle" idx="1"/>
          </p:nvPr>
        </p:nvSpPr>
        <p:spPr/>
        <p:txBody>
          <a:bodyPr/>
          <a:lstStyle/>
          <a:p>
            <a:r>
              <a:rPr lang="nl-NL" b="1" dirty="0" err="1" smtClean="0">
                <a:solidFill>
                  <a:schemeClr val="tx1"/>
                </a:solidFill>
              </a:rPr>
              <a:t>Ecohydrologische</a:t>
            </a:r>
            <a:r>
              <a:rPr lang="nl-NL" b="1" dirty="0" smtClean="0">
                <a:solidFill>
                  <a:schemeClr val="tx1"/>
                </a:solidFill>
              </a:rPr>
              <a:t> projecten</a:t>
            </a:r>
            <a:endParaRPr lang="nl-NL"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hthoek 28"/>
          <p:cNvSpPr/>
          <p:nvPr/>
        </p:nvSpPr>
        <p:spPr>
          <a:xfrm>
            <a:off x="4592409" y="1554190"/>
            <a:ext cx="4140625" cy="2836940"/>
          </a:xfrm>
          <a:prstGeom prst="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nl-NL" sz="1600" b="1" dirty="0" smtClean="0">
                <a:solidFill>
                  <a:srgbClr val="184350"/>
                </a:solidFill>
                <a:latin typeface="Segoe UI" pitchFamily="34" charset="0"/>
                <a:ea typeface="Segoe UI" pitchFamily="34" charset="0"/>
                <a:cs typeface="Segoe UI" pitchFamily="34" charset="0"/>
              </a:rPr>
              <a:t>Modelmatige benadering</a:t>
            </a:r>
            <a:endParaRPr lang="nl-NL" sz="1600" b="1" dirty="0" smtClean="0">
              <a:solidFill>
                <a:srgbClr val="184350"/>
              </a:solidFill>
              <a:latin typeface="Segoe UI" pitchFamily="34" charset="0"/>
              <a:ea typeface="Segoe UI" pitchFamily="34" charset="0"/>
              <a:cs typeface="Segoe UI" pitchFamily="34" charset="0"/>
            </a:endParaRPr>
          </a:p>
          <a:p>
            <a:pPr marL="182563" indent="-182563">
              <a:spcAft>
                <a:spcPts val="600"/>
              </a:spcAft>
            </a:pPr>
            <a:r>
              <a:rPr lang="nl-NL" sz="1600" dirty="0" smtClean="0">
                <a:solidFill>
                  <a:srgbClr val="184350"/>
                </a:solidFill>
                <a:latin typeface="Segoe UI" pitchFamily="34" charset="0"/>
                <a:ea typeface="Segoe UI" pitchFamily="34" charset="0"/>
                <a:cs typeface="Segoe UI" pitchFamily="34" charset="0"/>
              </a:rPr>
              <a:t>+ </a:t>
            </a:r>
            <a:r>
              <a:rPr lang="nl-NL" sz="1600" dirty="0" smtClean="0">
                <a:solidFill>
                  <a:srgbClr val="184350"/>
                </a:solidFill>
                <a:latin typeface="Segoe UI" pitchFamily="34" charset="0"/>
                <a:ea typeface="Segoe UI" pitchFamily="34" charset="0"/>
                <a:cs typeface="Segoe UI" pitchFamily="34" charset="0"/>
              </a:rPr>
              <a:t>‘Objectief’, </a:t>
            </a:r>
            <a:r>
              <a:rPr lang="nl-NL" sz="1600" dirty="0" smtClean="0">
                <a:solidFill>
                  <a:srgbClr val="184350"/>
                </a:solidFill>
                <a:latin typeface="Segoe UI" pitchFamily="34" charset="0"/>
                <a:ea typeface="Segoe UI" pitchFamily="34" charset="0"/>
                <a:cs typeface="Segoe UI" pitchFamily="34" charset="0"/>
              </a:rPr>
              <a:t>kwantitatief, reproduceerbaar, gebruik ruimtelijke info</a:t>
            </a:r>
          </a:p>
          <a:p>
            <a:pPr marL="182563" indent="-182563">
              <a:spcAft>
                <a:spcPts val="600"/>
              </a:spcAft>
            </a:pPr>
            <a:r>
              <a:rPr lang="nl-NL" sz="1600" dirty="0" smtClean="0">
                <a:solidFill>
                  <a:srgbClr val="184350"/>
                </a:solidFill>
                <a:latin typeface="Segoe UI" pitchFamily="34" charset="0"/>
                <a:ea typeface="Segoe UI" pitchFamily="34" charset="0"/>
                <a:cs typeface="Segoe UI" pitchFamily="34" charset="0"/>
              </a:rPr>
              <a:t>+ Hulpmiddel bij ‘systeemdenken’, Complexe situaties, toekomstprojecties (klimaat)</a:t>
            </a:r>
          </a:p>
          <a:p>
            <a:pPr marL="182563" indent="-182563">
              <a:spcAft>
                <a:spcPts val="600"/>
              </a:spcAft>
            </a:pPr>
            <a:r>
              <a:rPr lang="nl-NL" sz="1600" i="1" dirty="0" smtClean="0">
                <a:solidFill>
                  <a:srgbClr val="184350"/>
                </a:solidFill>
                <a:latin typeface="Segoe UI" pitchFamily="34" charset="0"/>
                <a:ea typeface="Segoe UI" pitchFamily="34" charset="0"/>
                <a:cs typeface="Segoe UI" pitchFamily="34" charset="0"/>
              </a:rPr>
              <a:t>-  Modellen complex, hydrologie sluit niet aan op schaal standplaats</a:t>
            </a:r>
          </a:p>
          <a:p>
            <a:pPr marL="182563" indent="-182563">
              <a:spcAft>
                <a:spcPts val="600"/>
              </a:spcAft>
            </a:pPr>
            <a:r>
              <a:rPr lang="nl-NL" sz="1600" i="1" dirty="0" smtClean="0">
                <a:solidFill>
                  <a:srgbClr val="184350"/>
                </a:solidFill>
                <a:latin typeface="Segoe UI" pitchFamily="34" charset="0"/>
                <a:ea typeface="Segoe UI" pitchFamily="34" charset="0"/>
                <a:cs typeface="Segoe UI" pitchFamily="34" charset="0"/>
              </a:rPr>
              <a:t>-  Invoergegevens vaak te globaal voor een standplaatsmodel</a:t>
            </a:r>
            <a:endParaRPr lang="nl-NL" sz="1600" i="1" dirty="0"/>
          </a:p>
        </p:txBody>
      </p:sp>
      <p:sp>
        <p:nvSpPr>
          <p:cNvPr id="27" name="Rechthoek 26"/>
          <p:cNvSpPr/>
          <p:nvPr/>
        </p:nvSpPr>
        <p:spPr>
          <a:xfrm>
            <a:off x="673768" y="1559292"/>
            <a:ext cx="3867410" cy="2821789"/>
          </a:xfrm>
          <a:prstGeom prst="rect">
            <a:avLst/>
          </a:prstGeom>
          <a:solidFill>
            <a:schemeClr val="accent5"/>
          </a:solidFill>
          <a:ln>
            <a:solidFill>
              <a:schemeClr val="accent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nl-NL" sz="1600" b="1" dirty="0" smtClean="0">
                <a:solidFill>
                  <a:srgbClr val="184350"/>
                </a:solidFill>
                <a:latin typeface="Segoe UI" pitchFamily="34" charset="0"/>
                <a:ea typeface="Segoe UI" pitchFamily="34" charset="0"/>
                <a:cs typeface="Segoe UI" pitchFamily="34" charset="0"/>
              </a:rPr>
              <a:t>Praktijkgerichte benadering</a:t>
            </a:r>
          </a:p>
          <a:p>
            <a:pPr marL="182563" indent="-182563">
              <a:spcAft>
                <a:spcPts val="600"/>
              </a:spcAft>
              <a:buFont typeface="Arial" pitchFamily="34" charset="0"/>
              <a:buChar char="•"/>
            </a:pPr>
            <a:r>
              <a:rPr lang="nl-NL" sz="1600" dirty="0" smtClean="0">
                <a:solidFill>
                  <a:srgbClr val="184350"/>
                </a:solidFill>
                <a:latin typeface="Segoe UI" pitchFamily="34" charset="0"/>
                <a:ea typeface="Segoe UI" pitchFamily="34" charset="0"/>
                <a:cs typeface="Segoe UI" pitchFamily="34" charset="0"/>
              </a:rPr>
              <a:t>Locatie specifieke informatie</a:t>
            </a:r>
          </a:p>
          <a:p>
            <a:pPr marL="182563" indent="-182563">
              <a:spcAft>
                <a:spcPts val="600"/>
              </a:spcAft>
              <a:buFont typeface="Arial" pitchFamily="34" charset="0"/>
              <a:buChar char="•"/>
            </a:pPr>
            <a:r>
              <a:rPr lang="nl-NL" sz="1600" dirty="0" smtClean="0">
                <a:solidFill>
                  <a:srgbClr val="184350"/>
                </a:solidFill>
                <a:latin typeface="Segoe UI" pitchFamily="34" charset="0"/>
                <a:ea typeface="Segoe UI" pitchFamily="34" charset="0"/>
                <a:cs typeface="Segoe UI" pitchFamily="34" charset="0"/>
              </a:rPr>
              <a:t>Expertkennis (beschrijvend, ervaring, kennis processen, historie, systeem</a:t>
            </a:r>
            <a:r>
              <a:rPr lang="nl-NL" sz="1600" dirty="0" smtClean="0">
                <a:solidFill>
                  <a:srgbClr val="184350"/>
                </a:solidFill>
                <a:latin typeface="Segoe UI" pitchFamily="34" charset="0"/>
                <a:ea typeface="Segoe UI" pitchFamily="34" charset="0"/>
                <a:cs typeface="Segoe UI" pitchFamily="34" charset="0"/>
              </a:rPr>
              <a:t>)</a:t>
            </a:r>
          </a:p>
          <a:p>
            <a:pPr marL="182563" indent="-182563">
              <a:spcAft>
                <a:spcPts val="600"/>
              </a:spcAft>
              <a:buFont typeface="Arial" pitchFamily="34" charset="0"/>
              <a:buChar char="•"/>
            </a:pPr>
            <a:endParaRPr lang="nl-NL" sz="1600" dirty="0" smtClean="0">
              <a:solidFill>
                <a:srgbClr val="184350"/>
              </a:solidFill>
              <a:latin typeface="Segoe UI" pitchFamily="34" charset="0"/>
              <a:ea typeface="Segoe UI" pitchFamily="34" charset="0"/>
              <a:cs typeface="Segoe UI" pitchFamily="34" charset="0"/>
            </a:endParaRPr>
          </a:p>
          <a:p>
            <a:pPr marL="182563" indent="-182563">
              <a:spcAft>
                <a:spcPts val="600"/>
              </a:spcAft>
              <a:buFont typeface="Arial" pitchFamily="34" charset="0"/>
              <a:buChar char="•"/>
            </a:pPr>
            <a:endParaRPr lang="nl-NL" sz="1600" dirty="0" smtClean="0">
              <a:solidFill>
                <a:srgbClr val="184350"/>
              </a:solidFill>
              <a:latin typeface="Segoe UI" pitchFamily="34" charset="0"/>
              <a:ea typeface="Segoe UI" pitchFamily="34" charset="0"/>
              <a:cs typeface="Segoe UI" pitchFamily="34" charset="0"/>
            </a:endParaRPr>
          </a:p>
          <a:p>
            <a:pPr marL="182563" indent="-182563">
              <a:spcAft>
                <a:spcPts val="600"/>
              </a:spcAft>
              <a:buFont typeface="Arial" pitchFamily="34" charset="0"/>
              <a:buChar char="•"/>
            </a:pPr>
            <a:endParaRPr lang="nl-NL" sz="1600" dirty="0" smtClean="0">
              <a:solidFill>
                <a:srgbClr val="184350"/>
              </a:solidFill>
              <a:latin typeface="Segoe UI" pitchFamily="34" charset="0"/>
              <a:ea typeface="Segoe UI" pitchFamily="34" charset="0"/>
              <a:cs typeface="Segoe UI" pitchFamily="34" charset="0"/>
            </a:endParaRPr>
          </a:p>
          <a:p>
            <a:pPr marL="182563" indent="-182563">
              <a:spcAft>
                <a:spcPts val="600"/>
              </a:spcAft>
              <a:buFont typeface="Arial" pitchFamily="34" charset="0"/>
              <a:buChar char="•"/>
            </a:pPr>
            <a:endParaRPr lang="nl-NL" sz="1600" dirty="0" smtClean="0">
              <a:solidFill>
                <a:srgbClr val="00B050"/>
              </a:solidFill>
              <a:latin typeface="Segoe UI" pitchFamily="34" charset="0"/>
              <a:ea typeface="Segoe UI" pitchFamily="34" charset="0"/>
              <a:cs typeface="Segoe UI" pitchFamily="34" charset="0"/>
            </a:endParaRPr>
          </a:p>
          <a:p>
            <a:pPr algn="ctr"/>
            <a:endParaRPr lang="nl-NL" dirty="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10</a:t>
            </a:fld>
            <a:endParaRPr lang="en-GB" dirty="0"/>
          </a:p>
        </p:txBody>
      </p:sp>
      <p:sp>
        <p:nvSpPr>
          <p:cNvPr id="8" name="Titel 7"/>
          <p:cNvSpPr>
            <a:spLocks noGrp="1"/>
          </p:cNvSpPr>
          <p:nvPr>
            <p:ph type="title"/>
          </p:nvPr>
        </p:nvSpPr>
        <p:spPr>
          <a:xfrm>
            <a:off x="647701" y="1042979"/>
            <a:ext cx="7847012" cy="571500"/>
          </a:xfrm>
        </p:spPr>
        <p:txBody>
          <a:bodyPr/>
          <a:lstStyle/>
          <a:p>
            <a:r>
              <a:rPr lang="nl-NL" dirty="0" smtClean="0">
                <a:solidFill>
                  <a:srgbClr val="FF0000"/>
                </a:solidFill>
              </a:rPr>
              <a:t>Visie op </a:t>
            </a:r>
            <a:r>
              <a:rPr lang="nl-NL" dirty="0" err="1" smtClean="0">
                <a:solidFill>
                  <a:srgbClr val="FF0000"/>
                </a:solidFill>
              </a:rPr>
              <a:t>ecohydrologie</a:t>
            </a:r>
            <a:endParaRPr lang="nl-NL" dirty="0">
              <a:solidFill>
                <a:srgbClr val="FF0000"/>
              </a:solidFill>
            </a:endParaRPr>
          </a:p>
        </p:txBody>
      </p:sp>
      <p:sp>
        <p:nvSpPr>
          <p:cNvPr id="9" name="Tekstvak 8"/>
          <p:cNvSpPr txBox="1"/>
          <p:nvPr/>
        </p:nvSpPr>
        <p:spPr>
          <a:xfrm>
            <a:off x="683289" y="4443153"/>
            <a:ext cx="8058778" cy="1877437"/>
          </a:xfrm>
          <a:prstGeom prst="rect">
            <a:avLst/>
          </a:prstGeom>
          <a:solidFill>
            <a:schemeClr val="accent5"/>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182563" indent="-182563">
              <a:spcAft>
                <a:spcPts val="600"/>
              </a:spcAft>
            </a:pPr>
            <a:r>
              <a:rPr lang="nl-NL" sz="1600" b="1" dirty="0" err="1" smtClean="0">
                <a:solidFill>
                  <a:schemeClr val="accent5">
                    <a:lumMod val="25000"/>
                  </a:schemeClr>
                </a:solidFill>
                <a:latin typeface="Segoe UI" pitchFamily="34" charset="0"/>
                <a:ea typeface="Segoe UI" pitchFamily="34" charset="0"/>
                <a:cs typeface="Segoe UI" pitchFamily="34" charset="0"/>
              </a:rPr>
              <a:t>Ecohydrologische</a:t>
            </a:r>
            <a:r>
              <a:rPr lang="nl-NL" sz="1600" b="1" dirty="0" smtClean="0">
                <a:solidFill>
                  <a:schemeClr val="accent5">
                    <a:lumMod val="25000"/>
                  </a:schemeClr>
                </a:solidFill>
                <a:latin typeface="Segoe UI" pitchFamily="34" charset="0"/>
                <a:ea typeface="Segoe UI" pitchFamily="34" charset="0"/>
                <a:cs typeface="Segoe UI" pitchFamily="34" charset="0"/>
              </a:rPr>
              <a:t> systeemanalyse</a:t>
            </a:r>
          </a:p>
          <a:p>
            <a:pPr marL="182563" indent="-182563">
              <a:spcAft>
                <a:spcPts val="600"/>
              </a:spcAft>
              <a:buFont typeface="Arial" pitchFamily="34" charset="0"/>
              <a:buChar char="•"/>
            </a:pPr>
            <a:r>
              <a:rPr lang="nl-NL" sz="1600" dirty="0" smtClean="0">
                <a:solidFill>
                  <a:schemeClr val="accent5">
                    <a:lumMod val="25000"/>
                  </a:schemeClr>
                </a:solidFill>
                <a:latin typeface="Segoe UI" pitchFamily="34" charset="0"/>
                <a:ea typeface="Segoe UI" pitchFamily="34" charset="0"/>
                <a:cs typeface="Segoe UI" pitchFamily="34" charset="0"/>
              </a:rPr>
              <a:t>Koppeling veldkennis, metingen, tools en modellen </a:t>
            </a:r>
            <a:r>
              <a:rPr lang="nl-NL" sz="1600" b="1" dirty="0" smtClean="0">
                <a:solidFill>
                  <a:schemeClr val="accent5">
                    <a:lumMod val="25000"/>
                  </a:schemeClr>
                </a:solidFill>
                <a:latin typeface="Segoe UI" pitchFamily="34" charset="0"/>
                <a:ea typeface="Segoe UI" pitchFamily="34" charset="0"/>
                <a:cs typeface="Segoe UI" pitchFamily="34" charset="0"/>
              </a:rPr>
              <a:t>om begrip te krijgen</a:t>
            </a:r>
            <a:r>
              <a:rPr lang="nl-NL" sz="1600" dirty="0" smtClean="0">
                <a:solidFill>
                  <a:schemeClr val="accent5">
                    <a:lumMod val="25000"/>
                  </a:schemeClr>
                </a:solidFill>
                <a:latin typeface="Segoe UI" pitchFamily="34" charset="0"/>
                <a:ea typeface="Segoe UI" pitchFamily="34" charset="0"/>
                <a:cs typeface="Segoe UI" pitchFamily="34" charset="0"/>
              </a:rPr>
              <a:t>!</a:t>
            </a:r>
          </a:p>
          <a:p>
            <a:pPr marL="182563" indent="-182563">
              <a:spcAft>
                <a:spcPts val="600"/>
              </a:spcAft>
              <a:buFont typeface="Arial" pitchFamily="34" charset="0"/>
              <a:buChar char="•"/>
            </a:pPr>
            <a:r>
              <a:rPr lang="nl-NL" sz="1600" dirty="0" smtClean="0">
                <a:solidFill>
                  <a:schemeClr val="accent5">
                    <a:lumMod val="25000"/>
                  </a:schemeClr>
                </a:solidFill>
                <a:latin typeface="Segoe UI" pitchFamily="34" charset="0"/>
                <a:ea typeface="Segoe UI" pitchFamily="34" charset="0"/>
                <a:cs typeface="Segoe UI" pitchFamily="34" charset="0"/>
              </a:rPr>
              <a:t>Begrip gebruiken om maatregelen/beheer/inrichting te bepalen</a:t>
            </a:r>
          </a:p>
          <a:p>
            <a:r>
              <a:rPr lang="nl-NL" sz="1600" u="sng" dirty="0" smtClean="0">
                <a:solidFill>
                  <a:schemeClr val="accent5">
                    <a:lumMod val="25000"/>
                  </a:schemeClr>
                </a:solidFill>
                <a:latin typeface="Segoe UI" pitchFamily="34" charset="0"/>
                <a:ea typeface="Segoe UI" pitchFamily="34" charset="0"/>
                <a:cs typeface="Segoe UI" pitchFamily="34" charset="0"/>
              </a:rPr>
              <a:t>Aanpak</a:t>
            </a:r>
            <a:r>
              <a:rPr lang="nl-NL" sz="1600" u="sng" dirty="0" smtClean="0">
                <a:solidFill>
                  <a:schemeClr val="accent5">
                    <a:lumMod val="25000"/>
                  </a:schemeClr>
                </a:solidFill>
                <a:latin typeface="Segoe UI" pitchFamily="34" charset="0"/>
                <a:ea typeface="Segoe UI" pitchFamily="34" charset="0"/>
                <a:cs typeface="Segoe UI" pitchFamily="34" charset="0"/>
              </a:rPr>
              <a:t>:</a:t>
            </a:r>
          </a:p>
          <a:p>
            <a:pPr marL="182563" indent="-182563">
              <a:spcAft>
                <a:spcPts val="600"/>
              </a:spcAft>
              <a:buFont typeface="Arial" pitchFamily="34" charset="0"/>
              <a:buChar char="•"/>
            </a:pPr>
            <a:r>
              <a:rPr lang="nl-NL" sz="1600" dirty="0" smtClean="0">
                <a:solidFill>
                  <a:schemeClr val="accent5">
                    <a:lumMod val="25000"/>
                  </a:schemeClr>
                </a:solidFill>
                <a:latin typeface="Segoe UI" pitchFamily="34" charset="0"/>
                <a:ea typeface="Segoe UI" pitchFamily="34" charset="0"/>
                <a:cs typeface="Segoe UI" pitchFamily="34" charset="0"/>
              </a:rPr>
              <a:t>Focus standplaats met eenvoudige </a:t>
            </a:r>
            <a:r>
              <a:rPr lang="nl-NL" sz="1600" dirty="0" smtClean="0">
                <a:solidFill>
                  <a:schemeClr val="accent5">
                    <a:lumMod val="25000"/>
                  </a:schemeClr>
                </a:solidFill>
                <a:latin typeface="Segoe UI" pitchFamily="34" charset="0"/>
                <a:ea typeface="Segoe UI" pitchFamily="34" charset="0"/>
                <a:cs typeface="Segoe UI" pitchFamily="34" charset="0"/>
              </a:rPr>
              <a:t>methode, processen vormen de basis</a:t>
            </a:r>
          </a:p>
          <a:p>
            <a:pPr marL="182563" indent="-182563">
              <a:spcAft>
                <a:spcPts val="600"/>
              </a:spcAft>
              <a:buFont typeface="Arial" pitchFamily="34" charset="0"/>
              <a:buChar char="•"/>
            </a:pPr>
            <a:r>
              <a:rPr lang="nl-NL" sz="1600" dirty="0" smtClean="0">
                <a:solidFill>
                  <a:schemeClr val="accent5">
                    <a:lumMod val="25000"/>
                  </a:schemeClr>
                </a:solidFill>
                <a:latin typeface="Segoe UI" pitchFamily="34" charset="0"/>
                <a:ea typeface="Segoe UI" pitchFamily="34" charset="0"/>
                <a:cs typeface="Segoe UI" pitchFamily="34" charset="0"/>
              </a:rPr>
              <a:t>Gericht inwinnen lokale </a:t>
            </a:r>
            <a:r>
              <a:rPr lang="nl-NL" sz="1600" dirty="0" smtClean="0">
                <a:solidFill>
                  <a:schemeClr val="accent5">
                    <a:lumMod val="25000"/>
                  </a:schemeClr>
                </a:solidFill>
                <a:latin typeface="Segoe UI" pitchFamily="34" charset="0"/>
                <a:ea typeface="Segoe UI" pitchFamily="34" charset="0"/>
                <a:cs typeface="Segoe UI" pitchFamily="34" charset="0"/>
              </a:rPr>
              <a:t>actuele </a:t>
            </a:r>
            <a:r>
              <a:rPr lang="nl-NL" sz="1600" dirty="0" smtClean="0">
                <a:solidFill>
                  <a:schemeClr val="accent5">
                    <a:lumMod val="25000"/>
                  </a:schemeClr>
                </a:solidFill>
                <a:latin typeface="Segoe UI" pitchFamily="34" charset="0"/>
                <a:ea typeface="Segoe UI" pitchFamily="34" charset="0"/>
                <a:cs typeface="Segoe UI" pitchFamily="34" charset="0"/>
              </a:rPr>
              <a:t>data</a:t>
            </a:r>
            <a:endParaRPr lang="nl-NL" sz="1600" b="1" dirty="0" smtClean="0">
              <a:solidFill>
                <a:schemeClr val="accent5">
                  <a:lumMod val="25000"/>
                </a:schemeClr>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hoek 35"/>
          <p:cNvSpPr/>
          <p:nvPr/>
        </p:nvSpPr>
        <p:spPr>
          <a:xfrm>
            <a:off x="4071486" y="202131"/>
            <a:ext cx="4697129" cy="1386037"/>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11</a:t>
            </a:fld>
            <a:endParaRPr lang="en-GB" dirty="0"/>
          </a:p>
        </p:txBody>
      </p:sp>
      <p:sp>
        <p:nvSpPr>
          <p:cNvPr id="8" name="Titel 7"/>
          <p:cNvSpPr>
            <a:spLocks noGrp="1"/>
          </p:cNvSpPr>
          <p:nvPr>
            <p:ph type="title"/>
          </p:nvPr>
        </p:nvSpPr>
        <p:spPr/>
        <p:txBody>
          <a:bodyPr/>
          <a:lstStyle/>
          <a:p>
            <a:r>
              <a:rPr lang="nl-NL" dirty="0" smtClean="0"/>
              <a:t>Expertise</a:t>
            </a:r>
            <a:endParaRPr lang="nl-NL" dirty="0"/>
          </a:p>
        </p:txBody>
      </p:sp>
      <p:graphicFrame>
        <p:nvGraphicFramePr>
          <p:cNvPr id="31" name="Tabel 30"/>
          <p:cNvGraphicFramePr>
            <a:graphicFrameLocks noGrp="1"/>
          </p:cNvGraphicFramePr>
          <p:nvPr/>
        </p:nvGraphicFramePr>
        <p:xfrm>
          <a:off x="204952" y="1753135"/>
          <a:ext cx="8702566" cy="4927600"/>
        </p:xfrm>
        <a:graphic>
          <a:graphicData uri="http://schemas.openxmlformats.org/drawingml/2006/table">
            <a:tbl>
              <a:tblPr firstRow="1" bandRow="1">
                <a:tableStyleId>{2D5ABB26-0587-4C30-8999-92F81FD0307C}</a:tableStyleId>
              </a:tblPr>
              <a:tblGrid>
                <a:gridCol w="1529260"/>
                <a:gridCol w="1078230"/>
                <a:gridCol w="1743793"/>
                <a:gridCol w="1592322"/>
                <a:gridCol w="1198175"/>
                <a:gridCol w="1560786"/>
              </a:tblGrid>
              <a:tr h="370840">
                <a:tc>
                  <a:txBody>
                    <a:bodyPr/>
                    <a:lstStyle/>
                    <a:p>
                      <a:r>
                        <a:rPr lang="nl-NL" sz="1400" b="1" dirty="0" smtClean="0"/>
                        <a:t>Discipline</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Beleidsplan</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Uitvoeringsprogram.</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Uitvoering</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err="1" smtClean="0"/>
                        <a:t>Monitoring</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Evaluatie</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r>
              <a:tr h="370840">
                <a:tc>
                  <a:txBody>
                    <a:bodyPr/>
                    <a:lstStyle/>
                    <a:p>
                      <a:r>
                        <a:rPr lang="nl-NL" sz="1400" i="1" dirty="0" smtClean="0"/>
                        <a:t>Beleidsanalyse</a:t>
                      </a:r>
                      <a:endParaRPr lang="nl-NL"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400" dirty="0" err="1" smtClean="0">
                          <a:solidFill>
                            <a:schemeClr val="bg1"/>
                          </a:solidFill>
                        </a:rPr>
                        <a:t>MER’s</a:t>
                      </a:r>
                      <a:r>
                        <a:rPr lang="nl-NL" sz="1400" dirty="0" smtClean="0">
                          <a:solidFill>
                            <a:schemeClr val="bg1"/>
                          </a:solidFill>
                        </a:rPr>
                        <a:t>, </a:t>
                      </a:r>
                      <a:r>
                        <a:rPr lang="nl-NL" sz="1400" dirty="0" err="1" smtClean="0">
                          <a:solidFill>
                            <a:schemeClr val="bg1"/>
                          </a:solidFill>
                        </a:rPr>
                        <a:t>KPI</a:t>
                      </a:r>
                      <a:endParaRPr lang="nl-NL" sz="1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nl-NL" sz="1400" i="1" dirty="0" err="1" smtClean="0"/>
                        <a:t>Geohydrologie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Systeemanalyse, modellering</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5">
                  <a:txBody>
                    <a:bodyPr/>
                    <a:lstStyle/>
                    <a:p>
                      <a:r>
                        <a:rPr lang="nl-NL" sz="1400" dirty="0" smtClean="0">
                          <a:solidFill>
                            <a:schemeClr val="bg1"/>
                          </a:solidFill>
                        </a:rPr>
                        <a:t>Begeleiding aannemers + beheerders</a:t>
                      </a:r>
                    </a:p>
                    <a:p>
                      <a:r>
                        <a:rPr lang="nl-NL" sz="1400" dirty="0" smtClean="0">
                          <a:solidFill>
                            <a:schemeClr val="bg1"/>
                          </a:solidFill>
                        </a:rPr>
                        <a:t>(incl. benodigde kennis inbrengen waar dat nodig is)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a:txBody>
                    <a:bodyPr/>
                    <a:lstStyle/>
                    <a:p>
                      <a:r>
                        <a:rPr lang="nl-NL" sz="1400" dirty="0" smtClean="0">
                          <a:solidFill>
                            <a:schemeClr val="bg1"/>
                          </a:solidFill>
                        </a:rPr>
                        <a:t>Plaatsing peilbuizen</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rowSpan="2">
                  <a:txBody>
                    <a:bodyPr/>
                    <a:lstStyle/>
                    <a:p>
                      <a:r>
                        <a:rPr lang="nl-NL" sz="1400" dirty="0" smtClean="0">
                          <a:solidFill>
                            <a:schemeClr val="bg1"/>
                          </a:solidFill>
                        </a:rPr>
                        <a:t>Interpretatie</a:t>
                      </a:r>
                      <a:r>
                        <a:rPr lang="nl-NL" sz="1400" baseline="0" dirty="0" smtClean="0">
                          <a:solidFill>
                            <a:schemeClr val="bg1"/>
                          </a:solidFill>
                        </a:rPr>
                        <a:t> en analyse peilbuis- &amp; debietmetingen (incl. modellering)</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Hydrologie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GGOR, ESA, SOBEK, Waterbalans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Biogeochemie incl. bodemchemie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Systeemanalyse (LESA), stoffenbalans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Interpreteren gegevens voor systeemanalyse</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Terrestrische ecologie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r>
                        <a:rPr lang="nl-NL" sz="1400" kern="1200" dirty="0" smtClean="0">
                          <a:solidFill>
                            <a:schemeClr val="bg1"/>
                          </a:solidFill>
                          <a:latin typeface="+mn-lt"/>
                          <a:ea typeface="+mn-ea"/>
                          <a:cs typeface="+mn-cs"/>
                        </a:rPr>
                        <a:t>Systeemanalyse, inrichtingsplannen, beheerplannen, </a:t>
                      </a:r>
                      <a:r>
                        <a:rPr lang="nl-NL" sz="1400" kern="1200" dirty="0" err="1" smtClean="0">
                          <a:solidFill>
                            <a:schemeClr val="bg1"/>
                          </a:solidFill>
                          <a:latin typeface="+mn-lt"/>
                          <a:ea typeface="+mn-ea"/>
                          <a:cs typeface="+mn-cs"/>
                        </a:rPr>
                        <a:t>standplaats-vegetatie</a:t>
                      </a:r>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marL="0" algn="l" defTabSz="457200" rtl="0" eaLnBrk="1" latinLnBrk="0" hangingPunct="1"/>
                      <a:endParaRPr lang="nl-NL" sz="1400" i="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r>
                        <a:rPr lang="nl-NL" sz="1400" dirty="0" err="1" smtClean="0">
                          <a:solidFill>
                            <a:schemeClr val="bg1"/>
                          </a:solidFill>
                        </a:rPr>
                        <a:t>TR-analyse</a:t>
                      </a:r>
                      <a:r>
                        <a:rPr lang="nl-NL" sz="1400" dirty="0" smtClean="0">
                          <a:solidFill>
                            <a:schemeClr val="bg1"/>
                          </a:solidFill>
                        </a:rPr>
                        <a:t>,</a:t>
                      </a:r>
                    </a:p>
                    <a:p>
                      <a:r>
                        <a:rPr lang="nl-NL" sz="1400" dirty="0" err="1" smtClean="0">
                          <a:solidFill>
                            <a:schemeClr val="bg1"/>
                          </a:solidFill>
                        </a:rPr>
                        <a:t>meetnet-optimalisatie</a:t>
                      </a:r>
                      <a:r>
                        <a:rPr lang="nl-NL" sz="1400" dirty="0" smtClean="0">
                          <a:solidFill>
                            <a:schemeClr val="bg1"/>
                          </a:solidFill>
                        </a:rPr>
                        <a:t>, </a:t>
                      </a:r>
                      <a:r>
                        <a:rPr lang="nl-NL" sz="1400" dirty="0" err="1" smtClean="0">
                          <a:solidFill>
                            <a:schemeClr val="bg1"/>
                          </a:solidFill>
                        </a:rPr>
                        <a:t>monitorings-plannen</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r>
                        <a:rPr lang="nl-NL" sz="1400" dirty="0" smtClean="0">
                          <a:solidFill>
                            <a:schemeClr val="bg1"/>
                          </a:solidFill>
                        </a:rPr>
                        <a:t>Interpreteren gegevens voor evaluatie van functioneren  van het systeem</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Aquatische ecologie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Zie terrestrische ecologie + ESF, PCDitch/PCLake</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nl-NL" sz="1400" i="1" dirty="0" err="1" smtClean="0"/>
                        <a:t>MKBA</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nl-NL" sz="1400" dirty="0" smtClean="0">
                          <a:solidFill>
                            <a:schemeClr val="bg1"/>
                          </a:solidFill>
                        </a:rPr>
                        <a:t>Waardering,</a:t>
                      </a:r>
                      <a:r>
                        <a:rPr lang="nl-NL" sz="1400" baseline="0" dirty="0" smtClean="0">
                          <a:solidFill>
                            <a:schemeClr val="bg1"/>
                          </a:solidFill>
                        </a:rPr>
                        <a:t> </a:t>
                      </a:r>
                      <a:r>
                        <a:rPr lang="nl-NL" sz="1400" baseline="0" dirty="0" err="1" smtClean="0">
                          <a:solidFill>
                            <a:schemeClr val="bg1"/>
                          </a:solidFill>
                        </a:rPr>
                        <a:t>ESD</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70840">
                <a:tc>
                  <a:txBody>
                    <a:bodyPr/>
                    <a:lstStyle/>
                    <a:p>
                      <a:r>
                        <a:rPr lang="nl-NL" sz="1400" i="1" dirty="0" smtClean="0"/>
                        <a:t>Wetgeving</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algn="l" defTabSz="457200" rtl="0" eaLnBrk="1" latinLnBrk="0" hangingPunct="1"/>
                      <a:r>
                        <a:rPr lang="nl-NL" sz="1400" kern="1200" dirty="0" smtClean="0">
                          <a:solidFill>
                            <a:schemeClr val="bg1"/>
                          </a:solidFill>
                          <a:latin typeface="+mn-lt"/>
                          <a:ea typeface="+mn-ea"/>
                          <a:cs typeface="+mn-cs"/>
                        </a:rPr>
                        <a:t>MER, PAS, Natura</a:t>
                      </a:r>
                      <a:r>
                        <a:rPr lang="nl-NL" sz="1400" kern="1200" baseline="0" dirty="0" smtClean="0">
                          <a:solidFill>
                            <a:schemeClr val="bg1"/>
                          </a:solidFill>
                          <a:latin typeface="+mn-lt"/>
                          <a:ea typeface="+mn-ea"/>
                          <a:cs typeface="+mn-cs"/>
                        </a:rPr>
                        <a:t> 2000</a:t>
                      </a:r>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algn="l" defTabSz="457200" rtl="0" eaLnBrk="1" latinLnBrk="0" hangingPunct="1"/>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457200" rtl="0" eaLnBrk="1" latinLnBrk="0" hangingPunct="1"/>
                      <a:r>
                        <a:rPr lang="nl-NL" sz="1400" kern="1200" dirty="0" err="1" smtClean="0">
                          <a:solidFill>
                            <a:schemeClr val="bg1"/>
                          </a:solidFill>
                          <a:latin typeface="+mn-lt"/>
                          <a:ea typeface="+mn-ea"/>
                          <a:cs typeface="+mn-cs"/>
                        </a:rPr>
                        <a:t>Ffwet</a:t>
                      </a:r>
                      <a:r>
                        <a:rPr lang="nl-NL" sz="1400" kern="1200" dirty="0" smtClean="0">
                          <a:solidFill>
                            <a:schemeClr val="bg1"/>
                          </a:solidFill>
                          <a:latin typeface="+mn-lt"/>
                          <a:ea typeface="+mn-ea"/>
                          <a:cs typeface="+mn-cs"/>
                        </a:rPr>
                        <a:t>/</a:t>
                      </a:r>
                      <a:r>
                        <a:rPr lang="nl-NL" sz="1400" kern="1200" dirty="0" err="1" smtClean="0">
                          <a:solidFill>
                            <a:schemeClr val="bg1"/>
                          </a:solidFill>
                          <a:latin typeface="+mn-lt"/>
                          <a:ea typeface="+mn-ea"/>
                          <a:cs typeface="+mn-cs"/>
                        </a:rPr>
                        <a:t>NBwet</a:t>
                      </a:r>
                      <a:endParaRPr lang="nl-NL" sz="1400" kern="1200" dirty="0" smtClean="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sp>
        <p:nvSpPr>
          <p:cNvPr id="14" name="Tekstvak 13"/>
          <p:cNvSpPr txBox="1"/>
          <p:nvPr/>
        </p:nvSpPr>
        <p:spPr>
          <a:xfrm>
            <a:off x="4254360" y="760394"/>
            <a:ext cx="902811" cy="276999"/>
          </a:xfrm>
          <a:prstGeom prst="rect">
            <a:avLst/>
          </a:prstGeom>
          <a:noFill/>
          <a:ln>
            <a:solidFill>
              <a:schemeClr val="bg1"/>
            </a:solidFill>
          </a:ln>
        </p:spPr>
        <p:txBody>
          <a:bodyPr wrap="none" rtlCol="0">
            <a:spAutoFit/>
          </a:bodyPr>
          <a:lstStyle/>
          <a:p>
            <a:r>
              <a:rPr lang="nl-NL" sz="1200" dirty="0" smtClean="0">
                <a:solidFill>
                  <a:schemeClr val="bg1"/>
                </a:solidFill>
              </a:rPr>
              <a:t>Beleidsplan</a:t>
            </a:r>
            <a:endParaRPr lang="nl-NL" sz="1200" dirty="0">
              <a:solidFill>
                <a:schemeClr val="bg1"/>
              </a:solidFill>
            </a:endParaRPr>
          </a:p>
        </p:txBody>
      </p:sp>
      <p:sp>
        <p:nvSpPr>
          <p:cNvPr id="15" name="Tekstvak 14"/>
          <p:cNvSpPr txBox="1"/>
          <p:nvPr/>
        </p:nvSpPr>
        <p:spPr>
          <a:xfrm>
            <a:off x="6687945" y="335274"/>
            <a:ext cx="872547" cy="276999"/>
          </a:xfrm>
          <a:prstGeom prst="rect">
            <a:avLst/>
          </a:prstGeom>
          <a:noFill/>
          <a:ln>
            <a:solidFill>
              <a:schemeClr val="bg1"/>
            </a:solidFill>
          </a:ln>
        </p:spPr>
        <p:txBody>
          <a:bodyPr wrap="none" rtlCol="0">
            <a:spAutoFit/>
          </a:bodyPr>
          <a:lstStyle/>
          <a:p>
            <a:r>
              <a:rPr lang="nl-NL" sz="1200" dirty="0" smtClean="0">
                <a:solidFill>
                  <a:schemeClr val="bg1"/>
                </a:solidFill>
              </a:rPr>
              <a:t>Uitvoering </a:t>
            </a:r>
            <a:endParaRPr lang="nl-NL" sz="1200" dirty="0">
              <a:solidFill>
                <a:schemeClr val="bg1"/>
              </a:solidFill>
            </a:endParaRPr>
          </a:p>
        </p:txBody>
      </p:sp>
      <p:sp>
        <p:nvSpPr>
          <p:cNvPr id="16" name="Tekstvak 15"/>
          <p:cNvSpPr txBox="1"/>
          <p:nvPr/>
        </p:nvSpPr>
        <p:spPr>
          <a:xfrm>
            <a:off x="7831723" y="737935"/>
            <a:ext cx="885307" cy="276999"/>
          </a:xfrm>
          <a:prstGeom prst="rect">
            <a:avLst/>
          </a:prstGeom>
          <a:noFill/>
          <a:ln>
            <a:solidFill>
              <a:schemeClr val="bg1"/>
            </a:solidFill>
          </a:ln>
        </p:spPr>
        <p:txBody>
          <a:bodyPr wrap="none" rtlCol="0">
            <a:spAutoFit/>
          </a:bodyPr>
          <a:lstStyle/>
          <a:p>
            <a:r>
              <a:rPr lang="nl-NL" sz="1200" dirty="0" err="1" smtClean="0">
                <a:solidFill>
                  <a:schemeClr val="bg1"/>
                </a:solidFill>
              </a:rPr>
              <a:t>Monitoring</a:t>
            </a:r>
            <a:endParaRPr lang="nl-NL" sz="1200" dirty="0">
              <a:solidFill>
                <a:schemeClr val="bg1"/>
              </a:solidFill>
            </a:endParaRPr>
          </a:p>
        </p:txBody>
      </p:sp>
      <p:sp>
        <p:nvSpPr>
          <p:cNvPr id="22" name="Tekstvak 21"/>
          <p:cNvSpPr txBox="1"/>
          <p:nvPr/>
        </p:nvSpPr>
        <p:spPr>
          <a:xfrm>
            <a:off x="6723238" y="1169456"/>
            <a:ext cx="853888" cy="276999"/>
          </a:xfrm>
          <a:prstGeom prst="rect">
            <a:avLst/>
          </a:prstGeom>
          <a:noFill/>
          <a:ln>
            <a:solidFill>
              <a:schemeClr val="bg1"/>
            </a:solidFill>
          </a:ln>
        </p:spPr>
        <p:txBody>
          <a:bodyPr wrap="none" rtlCol="0">
            <a:spAutoFit/>
          </a:bodyPr>
          <a:lstStyle/>
          <a:p>
            <a:r>
              <a:rPr lang="nl-NL" sz="1200" dirty="0" smtClean="0">
                <a:solidFill>
                  <a:schemeClr val="bg1"/>
                </a:solidFill>
              </a:rPr>
              <a:t>Evaluatie   </a:t>
            </a:r>
          </a:p>
        </p:txBody>
      </p:sp>
      <p:sp>
        <p:nvSpPr>
          <p:cNvPr id="23" name="Tekstvak 22"/>
          <p:cNvSpPr txBox="1"/>
          <p:nvPr/>
        </p:nvSpPr>
        <p:spPr>
          <a:xfrm>
            <a:off x="5479976" y="667354"/>
            <a:ext cx="944682" cy="461665"/>
          </a:xfrm>
          <a:prstGeom prst="rect">
            <a:avLst/>
          </a:prstGeom>
          <a:noFill/>
          <a:ln>
            <a:solidFill>
              <a:schemeClr val="bg1"/>
            </a:solidFill>
          </a:ln>
        </p:spPr>
        <p:txBody>
          <a:bodyPr wrap="none" rtlCol="0">
            <a:spAutoFit/>
          </a:bodyPr>
          <a:lstStyle/>
          <a:p>
            <a:r>
              <a:rPr lang="nl-NL" sz="1200" dirty="0" err="1" smtClean="0">
                <a:solidFill>
                  <a:schemeClr val="bg1"/>
                </a:solidFill>
              </a:rPr>
              <a:t>Uitvoerings</a:t>
            </a:r>
            <a:r>
              <a:rPr lang="nl-NL" sz="1200" dirty="0" smtClean="0">
                <a:solidFill>
                  <a:schemeClr val="bg1"/>
                </a:solidFill>
              </a:rPr>
              <a:t>-</a:t>
            </a:r>
          </a:p>
          <a:p>
            <a:r>
              <a:rPr lang="nl-NL" sz="1200" dirty="0" smtClean="0">
                <a:solidFill>
                  <a:schemeClr val="bg1"/>
                </a:solidFill>
              </a:rPr>
              <a:t>programma</a:t>
            </a:r>
            <a:endParaRPr lang="nl-NL" sz="1200" dirty="0">
              <a:solidFill>
                <a:schemeClr val="bg1"/>
              </a:solidFill>
            </a:endParaRPr>
          </a:p>
        </p:txBody>
      </p:sp>
      <p:cxnSp>
        <p:nvCxnSpPr>
          <p:cNvPr id="24" name="Rechte verbindingslijn met pijl 23"/>
          <p:cNvCxnSpPr>
            <a:stCxn id="14" idx="3"/>
            <a:endCxn id="23" idx="1"/>
          </p:cNvCxnSpPr>
          <p:nvPr/>
        </p:nvCxnSpPr>
        <p:spPr>
          <a:xfrm flipV="1">
            <a:off x="5157171" y="898187"/>
            <a:ext cx="322805" cy="707"/>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Vorm 24"/>
          <p:cNvCxnSpPr>
            <a:stCxn id="23" idx="0"/>
            <a:endCxn id="15" idx="1"/>
          </p:cNvCxnSpPr>
          <p:nvPr/>
        </p:nvCxnSpPr>
        <p:spPr>
          <a:xfrm rot="5400000" flipH="1" flipV="1">
            <a:off x="6223341" y="202750"/>
            <a:ext cx="193580" cy="735628"/>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Vorm 25"/>
          <p:cNvCxnSpPr>
            <a:stCxn id="15" idx="3"/>
            <a:endCxn id="16" idx="0"/>
          </p:cNvCxnSpPr>
          <p:nvPr/>
        </p:nvCxnSpPr>
        <p:spPr>
          <a:xfrm>
            <a:off x="7560492" y="473774"/>
            <a:ext cx="713885" cy="264161"/>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Vorm 26"/>
          <p:cNvCxnSpPr>
            <a:stCxn id="16" idx="2"/>
            <a:endCxn id="22" idx="3"/>
          </p:cNvCxnSpPr>
          <p:nvPr/>
        </p:nvCxnSpPr>
        <p:spPr>
          <a:xfrm rot="5400000">
            <a:off x="7779241" y="812820"/>
            <a:ext cx="293022" cy="697251"/>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Vorm 27"/>
          <p:cNvCxnSpPr>
            <a:stCxn id="22" idx="1"/>
            <a:endCxn id="23" idx="2"/>
          </p:cNvCxnSpPr>
          <p:nvPr/>
        </p:nvCxnSpPr>
        <p:spPr>
          <a:xfrm rot="10800000">
            <a:off x="5952318" y="1129020"/>
            <a:ext cx="770921" cy="178937"/>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Vorm 28"/>
          <p:cNvCxnSpPr>
            <a:stCxn id="16" idx="1"/>
            <a:endCxn id="15" idx="2"/>
          </p:cNvCxnSpPr>
          <p:nvPr/>
        </p:nvCxnSpPr>
        <p:spPr>
          <a:xfrm rot="10800000">
            <a:off x="7124219" y="612273"/>
            <a:ext cx="707504" cy="264162"/>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0" name="Tekstvak 29"/>
          <p:cNvSpPr txBox="1"/>
          <p:nvPr/>
        </p:nvSpPr>
        <p:spPr>
          <a:xfrm>
            <a:off x="5438268" y="433137"/>
            <a:ext cx="465192" cy="276999"/>
          </a:xfrm>
          <a:prstGeom prst="rect">
            <a:avLst/>
          </a:prstGeom>
          <a:noFill/>
        </p:spPr>
        <p:txBody>
          <a:bodyPr wrap="none" rtlCol="0">
            <a:spAutoFit/>
          </a:bodyPr>
          <a:lstStyle/>
          <a:p>
            <a:r>
              <a:rPr lang="nl-NL" sz="1200" b="1" dirty="0" smtClean="0">
                <a:solidFill>
                  <a:srgbClr val="FFFF00"/>
                </a:solidFill>
              </a:rPr>
              <a:t>plan</a:t>
            </a:r>
            <a:endParaRPr lang="nl-NL" sz="1200" b="1" dirty="0">
              <a:solidFill>
                <a:srgbClr val="FFFF00"/>
              </a:solidFill>
            </a:endParaRPr>
          </a:p>
        </p:txBody>
      </p:sp>
      <p:sp>
        <p:nvSpPr>
          <p:cNvPr id="32" name="Tekstvak 31"/>
          <p:cNvSpPr txBox="1"/>
          <p:nvPr/>
        </p:nvSpPr>
        <p:spPr>
          <a:xfrm>
            <a:off x="6351096" y="200526"/>
            <a:ext cx="351378" cy="276999"/>
          </a:xfrm>
          <a:prstGeom prst="rect">
            <a:avLst/>
          </a:prstGeom>
          <a:noFill/>
        </p:spPr>
        <p:txBody>
          <a:bodyPr wrap="none" rtlCol="0">
            <a:spAutoFit/>
          </a:bodyPr>
          <a:lstStyle/>
          <a:p>
            <a:r>
              <a:rPr lang="nl-NL" sz="1200" b="1" dirty="0" smtClean="0">
                <a:solidFill>
                  <a:srgbClr val="FFFF00"/>
                </a:solidFill>
              </a:rPr>
              <a:t>do</a:t>
            </a:r>
            <a:endParaRPr lang="nl-NL" sz="1200" b="1" dirty="0">
              <a:solidFill>
                <a:srgbClr val="FFFF00"/>
              </a:solidFill>
            </a:endParaRPr>
          </a:p>
        </p:txBody>
      </p:sp>
      <p:sp>
        <p:nvSpPr>
          <p:cNvPr id="33" name="Tekstvak 32"/>
          <p:cNvSpPr txBox="1"/>
          <p:nvPr/>
        </p:nvSpPr>
        <p:spPr>
          <a:xfrm>
            <a:off x="8236043" y="988195"/>
            <a:ext cx="546945" cy="276999"/>
          </a:xfrm>
          <a:prstGeom prst="rect">
            <a:avLst/>
          </a:prstGeom>
          <a:noFill/>
        </p:spPr>
        <p:txBody>
          <a:bodyPr wrap="none" rtlCol="0">
            <a:spAutoFit/>
          </a:bodyPr>
          <a:lstStyle/>
          <a:p>
            <a:r>
              <a:rPr lang="nl-NL" sz="1200" b="1" dirty="0" smtClean="0">
                <a:solidFill>
                  <a:srgbClr val="FFFF00"/>
                </a:solidFill>
              </a:rPr>
              <a:t>check</a:t>
            </a:r>
            <a:endParaRPr lang="nl-NL" sz="1200" b="1" dirty="0">
              <a:solidFill>
                <a:srgbClr val="FFFF00"/>
              </a:solidFill>
            </a:endParaRPr>
          </a:p>
        </p:txBody>
      </p:sp>
      <p:sp>
        <p:nvSpPr>
          <p:cNvPr id="34" name="Tekstvak 33"/>
          <p:cNvSpPr txBox="1"/>
          <p:nvPr/>
        </p:nvSpPr>
        <p:spPr>
          <a:xfrm>
            <a:off x="6328636" y="1275345"/>
            <a:ext cx="377026" cy="276999"/>
          </a:xfrm>
          <a:prstGeom prst="rect">
            <a:avLst/>
          </a:prstGeom>
          <a:noFill/>
        </p:spPr>
        <p:txBody>
          <a:bodyPr wrap="none" rtlCol="0">
            <a:spAutoFit/>
          </a:bodyPr>
          <a:lstStyle/>
          <a:p>
            <a:r>
              <a:rPr lang="nl-NL" sz="1200" b="1" dirty="0" smtClean="0">
                <a:solidFill>
                  <a:srgbClr val="FFFF00"/>
                </a:solidFill>
              </a:rPr>
              <a:t>act</a:t>
            </a:r>
            <a:endParaRPr lang="nl-NL" sz="1200" b="1" dirty="0">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hthoek 35"/>
          <p:cNvSpPr/>
          <p:nvPr/>
        </p:nvSpPr>
        <p:spPr>
          <a:xfrm>
            <a:off x="4071486" y="202131"/>
            <a:ext cx="4697129" cy="1386037"/>
          </a:xfrm>
          <a:prstGeom prst="rect">
            <a:avLst/>
          </a:prstGeom>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solidFill>
                <a:schemeClr val="bg1"/>
              </a:solidFill>
            </a:endParaRPr>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12</a:t>
            </a:fld>
            <a:endParaRPr lang="en-GB" dirty="0"/>
          </a:p>
        </p:txBody>
      </p:sp>
      <p:sp>
        <p:nvSpPr>
          <p:cNvPr id="8" name="Titel 7"/>
          <p:cNvSpPr>
            <a:spLocks noGrp="1"/>
          </p:cNvSpPr>
          <p:nvPr>
            <p:ph type="title"/>
          </p:nvPr>
        </p:nvSpPr>
        <p:spPr/>
        <p:txBody>
          <a:bodyPr/>
          <a:lstStyle/>
          <a:p>
            <a:r>
              <a:rPr lang="nl-NL" dirty="0" smtClean="0"/>
              <a:t>Expertise</a:t>
            </a:r>
            <a:endParaRPr lang="nl-NL" dirty="0"/>
          </a:p>
        </p:txBody>
      </p:sp>
      <p:graphicFrame>
        <p:nvGraphicFramePr>
          <p:cNvPr id="31" name="Tabel 30"/>
          <p:cNvGraphicFramePr>
            <a:graphicFrameLocks noGrp="1"/>
          </p:cNvGraphicFramePr>
          <p:nvPr/>
        </p:nvGraphicFramePr>
        <p:xfrm>
          <a:off x="204952" y="1753135"/>
          <a:ext cx="8702567" cy="4927600"/>
        </p:xfrm>
        <a:graphic>
          <a:graphicData uri="http://schemas.openxmlformats.org/drawingml/2006/table">
            <a:tbl>
              <a:tblPr firstRow="1" bandRow="1">
                <a:tableStyleId>{2D5ABB26-0587-4C30-8999-92F81FD0307C}</a:tableStyleId>
              </a:tblPr>
              <a:tblGrid>
                <a:gridCol w="1529261"/>
                <a:gridCol w="1078230"/>
                <a:gridCol w="1743793"/>
                <a:gridCol w="1592322"/>
                <a:gridCol w="1198175"/>
                <a:gridCol w="1560786"/>
              </a:tblGrid>
              <a:tr h="370840">
                <a:tc>
                  <a:txBody>
                    <a:bodyPr/>
                    <a:lstStyle/>
                    <a:p>
                      <a:r>
                        <a:rPr lang="nl-NL" sz="1400" b="1" dirty="0" smtClean="0"/>
                        <a:t>Discipline</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Beleidsplan</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Uitvoeringsprogram.</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Uitvoering</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err="1" smtClean="0"/>
                        <a:t>Monitoring</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r>
                        <a:rPr lang="nl-NL" sz="1400" b="1" dirty="0" smtClean="0"/>
                        <a:t>Evaluatie</a:t>
                      </a:r>
                      <a:endParaRPr lang="nl-NL"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r>
              <a:tr h="370840">
                <a:tc>
                  <a:txBody>
                    <a:bodyPr/>
                    <a:lstStyle/>
                    <a:p>
                      <a:r>
                        <a:rPr lang="nl-NL" sz="1400" i="1" dirty="0" smtClean="0"/>
                        <a:t>Beleidsanalyse</a:t>
                      </a:r>
                      <a:endParaRPr lang="nl-NL"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1400" dirty="0" err="1" smtClean="0">
                          <a:solidFill>
                            <a:schemeClr val="bg1"/>
                          </a:solidFill>
                        </a:rPr>
                        <a:t>MER’s</a:t>
                      </a:r>
                      <a:r>
                        <a:rPr lang="nl-NL" sz="1400" dirty="0" smtClean="0">
                          <a:solidFill>
                            <a:schemeClr val="bg1"/>
                          </a:solidFill>
                        </a:rPr>
                        <a:t>, </a:t>
                      </a:r>
                      <a:r>
                        <a:rPr lang="nl-NL" sz="1400" dirty="0" err="1" smtClean="0">
                          <a:solidFill>
                            <a:schemeClr val="bg1"/>
                          </a:solidFill>
                        </a:rPr>
                        <a:t>KPI</a:t>
                      </a:r>
                      <a:endParaRPr lang="nl-NL" sz="1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nl-NL" sz="1400" dirty="0" smtClean="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nl-NL" sz="1400" i="1" dirty="0" err="1" smtClean="0"/>
                        <a:t>Geohydrologie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Systeemanalyse, modellering</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5">
                  <a:txBody>
                    <a:bodyPr/>
                    <a:lstStyle/>
                    <a:p>
                      <a:r>
                        <a:rPr lang="nl-NL" sz="1400" dirty="0" smtClean="0">
                          <a:solidFill>
                            <a:schemeClr val="bg1"/>
                          </a:solidFill>
                        </a:rPr>
                        <a:t>Begeleiding aannemers + beheerders</a:t>
                      </a:r>
                    </a:p>
                    <a:p>
                      <a:r>
                        <a:rPr lang="nl-NL" sz="1400" dirty="0" smtClean="0">
                          <a:solidFill>
                            <a:schemeClr val="bg1"/>
                          </a:solidFill>
                        </a:rPr>
                        <a:t>(incl. benodigde kennis inbrengen waar dat nodig is)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a:txBody>
                    <a:bodyPr/>
                    <a:lstStyle/>
                    <a:p>
                      <a:r>
                        <a:rPr lang="nl-NL" sz="1400" dirty="0" smtClean="0">
                          <a:solidFill>
                            <a:schemeClr val="bg1"/>
                          </a:solidFill>
                        </a:rPr>
                        <a:t>Plaatsing peilbuizen</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rowSpan="2">
                  <a:txBody>
                    <a:bodyPr/>
                    <a:lstStyle/>
                    <a:p>
                      <a:r>
                        <a:rPr lang="nl-NL" sz="1400" dirty="0" smtClean="0">
                          <a:solidFill>
                            <a:schemeClr val="bg1"/>
                          </a:solidFill>
                        </a:rPr>
                        <a:t>Interpretatie</a:t>
                      </a:r>
                      <a:r>
                        <a:rPr lang="nl-NL" sz="1400" baseline="0" dirty="0" smtClean="0">
                          <a:solidFill>
                            <a:schemeClr val="bg1"/>
                          </a:solidFill>
                        </a:rPr>
                        <a:t> en analyse peilbuis- &amp; debietmetingen (incl. modellering)</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Hydrologie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GGOR, ESA, SOBEK, Waterbalans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Biogeochemie incl. bodemchemie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Systeemanalyse (LESA), stoffenbalans</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Interpreteren gegevens voor systeemanalyse</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Terrestrische ecologie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l" defTabSz="457200" rtl="0" eaLnBrk="1" latinLnBrk="0" hangingPunct="1"/>
                      <a:r>
                        <a:rPr lang="nl-NL" sz="1400" kern="1200" dirty="0" smtClean="0">
                          <a:solidFill>
                            <a:schemeClr val="bg1"/>
                          </a:solidFill>
                          <a:latin typeface="+mn-lt"/>
                          <a:ea typeface="+mn-ea"/>
                          <a:cs typeface="+mn-cs"/>
                        </a:rPr>
                        <a:t>Systeemanalyse, inrichtingsplannen, beheerplannen, </a:t>
                      </a:r>
                      <a:r>
                        <a:rPr lang="nl-NL" sz="1400" kern="1200" dirty="0" err="1" smtClean="0">
                          <a:solidFill>
                            <a:schemeClr val="bg1"/>
                          </a:solidFill>
                          <a:latin typeface="+mn-lt"/>
                          <a:ea typeface="+mn-ea"/>
                          <a:cs typeface="+mn-cs"/>
                        </a:rPr>
                        <a:t>standplaats-vegetatie</a:t>
                      </a:r>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pPr marL="0" algn="l" defTabSz="457200" rtl="0" eaLnBrk="1" latinLnBrk="0" hangingPunct="1"/>
                      <a:endParaRPr lang="nl-NL" sz="1400" i="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r>
                        <a:rPr lang="nl-NL" sz="1400" dirty="0" err="1" smtClean="0">
                          <a:solidFill>
                            <a:schemeClr val="bg1"/>
                          </a:solidFill>
                        </a:rPr>
                        <a:t>TR-analyse</a:t>
                      </a:r>
                      <a:r>
                        <a:rPr lang="nl-NL" sz="1400" dirty="0" smtClean="0">
                          <a:solidFill>
                            <a:schemeClr val="bg1"/>
                          </a:solidFill>
                        </a:rPr>
                        <a:t>,</a:t>
                      </a:r>
                    </a:p>
                    <a:p>
                      <a:r>
                        <a:rPr lang="nl-NL" sz="1400" dirty="0" err="1" smtClean="0">
                          <a:solidFill>
                            <a:schemeClr val="bg1"/>
                          </a:solidFill>
                        </a:rPr>
                        <a:t>meetnet-optimalisatie</a:t>
                      </a:r>
                      <a:r>
                        <a:rPr lang="nl-NL" sz="1400" dirty="0" smtClean="0">
                          <a:solidFill>
                            <a:schemeClr val="bg1"/>
                          </a:solidFill>
                        </a:rPr>
                        <a:t>, </a:t>
                      </a:r>
                      <a:r>
                        <a:rPr lang="nl-NL" sz="1400" dirty="0" err="1" smtClean="0">
                          <a:solidFill>
                            <a:schemeClr val="bg1"/>
                          </a:solidFill>
                        </a:rPr>
                        <a:t>monitorings-plannen</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rowSpan="2">
                  <a:txBody>
                    <a:bodyPr/>
                    <a:lstStyle/>
                    <a:p>
                      <a:r>
                        <a:rPr lang="nl-NL" sz="1400" dirty="0" smtClean="0">
                          <a:solidFill>
                            <a:schemeClr val="bg1"/>
                          </a:solidFill>
                        </a:rPr>
                        <a:t>Interpreteren gegevens voor evaluatie van functioneren  van het systeem</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6"/>
                    </a:solidFill>
                  </a:tcPr>
                </a:tc>
              </a:tr>
              <a:tr h="370840">
                <a:tc>
                  <a:txBody>
                    <a:bodyPr/>
                    <a:lstStyle/>
                    <a:p>
                      <a:r>
                        <a:rPr lang="nl-NL" sz="1400" i="1" dirty="0" smtClean="0"/>
                        <a:t>Aquatische ecologie</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NL" sz="1400" dirty="0" smtClean="0">
                          <a:solidFill>
                            <a:schemeClr val="bg1"/>
                          </a:solidFill>
                        </a:rPr>
                        <a:t>Zie terrestrische ecologie + ESF, PCDitch/PCLake</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r>
                        <a:rPr lang="nl-NL" sz="1400" i="1" dirty="0" err="1" smtClean="0"/>
                        <a:t>MKBA</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lang="nl-NL" sz="1400" dirty="0" smtClean="0">
                          <a:solidFill>
                            <a:schemeClr val="bg1"/>
                          </a:solidFill>
                        </a:rPr>
                        <a:t>Waardering,</a:t>
                      </a:r>
                      <a:r>
                        <a:rPr lang="nl-NL" sz="1400" baseline="0" dirty="0" smtClean="0">
                          <a:solidFill>
                            <a:schemeClr val="bg1"/>
                          </a:solidFill>
                        </a:rPr>
                        <a:t> </a:t>
                      </a:r>
                      <a:r>
                        <a:rPr lang="nl-NL" sz="1400" baseline="0" dirty="0" err="1" smtClean="0">
                          <a:solidFill>
                            <a:schemeClr val="bg1"/>
                          </a:solidFill>
                        </a:rPr>
                        <a:t>ESD</a:t>
                      </a:r>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70840">
                <a:tc>
                  <a:txBody>
                    <a:bodyPr/>
                    <a:lstStyle/>
                    <a:p>
                      <a:r>
                        <a:rPr lang="nl-NL" sz="1400" i="1" dirty="0" smtClean="0"/>
                        <a:t>Wetgeving</a:t>
                      </a:r>
                      <a:endParaRPr lang="nl-NL" sz="14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90000"/>
                      </a:schemeClr>
                    </a:solidFill>
                  </a:tcPr>
                </a:tc>
                <a:tc gridSpan="2">
                  <a:txBody>
                    <a:bodyPr/>
                    <a:lstStyle/>
                    <a:p>
                      <a:pPr marL="0" algn="l" defTabSz="457200" rtl="0" eaLnBrk="1" latinLnBrk="0" hangingPunct="1"/>
                      <a:r>
                        <a:rPr lang="nl-NL" sz="1400" kern="1200" dirty="0" smtClean="0">
                          <a:solidFill>
                            <a:schemeClr val="bg1"/>
                          </a:solidFill>
                          <a:latin typeface="+mn-lt"/>
                          <a:ea typeface="+mn-ea"/>
                          <a:cs typeface="+mn-cs"/>
                        </a:rPr>
                        <a:t>MER, PAS, Natura</a:t>
                      </a:r>
                      <a:r>
                        <a:rPr lang="nl-NL" sz="1400" kern="1200" baseline="0" dirty="0" smtClean="0">
                          <a:solidFill>
                            <a:schemeClr val="bg1"/>
                          </a:solidFill>
                          <a:latin typeface="+mn-lt"/>
                          <a:ea typeface="+mn-ea"/>
                          <a:cs typeface="+mn-cs"/>
                        </a:rPr>
                        <a:t> 2000</a:t>
                      </a:r>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0" algn="l" defTabSz="457200" rtl="0" eaLnBrk="1" latinLnBrk="0" hangingPunct="1"/>
                      <a:endParaRPr lang="nl-NL" sz="140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l" defTabSz="457200" rtl="0" eaLnBrk="1" latinLnBrk="0" hangingPunct="1"/>
                      <a:r>
                        <a:rPr lang="nl-NL" sz="1400" kern="1200" dirty="0" err="1" smtClean="0">
                          <a:solidFill>
                            <a:schemeClr val="bg1"/>
                          </a:solidFill>
                          <a:latin typeface="+mn-lt"/>
                          <a:ea typeface="+mn-ea"/>
                          <a:cs typeface="+mn-cs"/>
                        </a:rPr>
                        <a:t>Ffwet</a:t>
                      </a:r>
                      <a:r>
                        <a:rPr lang="nl-NL" sz="1400" kern="1200" dirty="0" smtClean="0">
                          <a:solidFill>
                            <a:schemeClr val="bg1"/>
                          </a:solidFill>
                          <a:latin typeface="+mn-lt"/>
                          <a:ea typeface="+mn-ea"/>
                          <a:cs typeface="+mn-cs"/>
                        </a:rPr>
                        <a:t>/</a:t>
                      </a:r>
                      <a:r>
                        <a:rPr lang="nl-NL" sz="1400" kern="1200" dirty="0" err="1" smtClean="0">
                          <a:solidFill>
                            <a:schemeClr val="bg1"/>
                          </a:solidFill>
                          <a:latin typeface="+mn-lt"/>
                          <a:ea typeface="+mn-ea"/>
                          <a:cs typeface="+mn-cs"/>
                        </a:rPr>
                        <a:t>NBwet</a:t>
                      </a:r>
                      <a:endParaRPr lang="nl-NL" sz="1400" kern="1200" dirty="0" smtClean="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nl-NL" sz="14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bl>
          </a:graphicData>
        </a:graphic>
      </p:graphicFrame>
      <p:sp>
        <p:nvSpPr>
          <p:cNvPr id="14" name="Tekstvak 13"/>
          <p:cNvSpPr txBox="1"/>
          <p:nvPr/>
        </p:nvSpPr>
        <p:spPr>
          <a:xfrm>
            <a:off x="4254360" y="760394"/>
            <a:ext cx="902811" cy="276999"/>
          </a:xfrm>
          <a:prstGeom prst="rect">
            <a:avLst/>
          </a:prstGeom>
          <a:noFill/>
          <a:ln>
            <a:solidFill>
              <a:schemeClr val="bg1"/>
            </a:solidFill>
          </a:ln>
        </p:spPr>
        <p:txBody>
          <a:bodyPr wrap="none" rtlCol="0">
            <a:spAutoFit/>
          </a:bodyPr>
          <a:lstStyle/>
          <a:p>
            <a:r>
              <a:rPr lang="nl-NL" sz="1200" dirty="0" smtClean="0">
                <a:solidFill>
                  <a:schemeClr val="bg1"/>
                </a:solidFill>
              </a:rPr>
              <a:t>Beleidsplan</a:t>
            </a:r>
            <a:endParaRPr lang="nl-NL" sz="1200" dirty="0">
              <a:solidFill>
                <a:schemeClr val="bg1"/>
              </a:solidFill>
            </a:endParaRPr>
          </a:p>
        </p:txBody>
      </p:sp>
      <p:sp>
        <p:nvSpPr>
          <p:cNvPr id="15" name="Tekstvak 14"/>
          <p:cNvSpPr txBox="1"/>
          <p:nvPr/>
        </p:nvSpPr>
        <p:spPr>
          <a:xfrm>
            <a:off x="6687945" y="335274"/>
            <a:ext cx="872547" cy="276999"/>
          </a:xfrm>
          <a:prstGeom prst="rect">
            <a:avLst/>
          </a:prstGeom>
          <a:noFill/>
          <a:ln>
            <a:solidFill>
              <a:schemeClr val="bg1"/>
            </a:solidFill>
          </a:ln>
        </p:spPr>
        <p:txBody>
          <a:bodyPr wrap="none" rtlCol="0">
            <a:spAutoFit/>
          </a:bodyPr>
          <a:lstStyle/>
          <a:p>
            <a:r>
              <a:rPr lang="nl-NL" sz="1200" dirty="0" smtClean="0">
                <a:solidFill>
                  <a:schemeClr val="bg1"/>
                </a:solidFill>
              </a:rPr>
              <a:t>Uitvoering </a:t>
            </a:r>
            <a:endParaRPr lang="nl-NL" sz="1200" dirty="0">
              <a:solidFill>
                <a:schemeClr val="bg1"/>
              </a:solidFill>
            </a:endParaRPr>
          </a:p>
        </p:txBody>
      </p:sp>
      <p:sp>
        <p:nvSpPr>
          <p:cNvPr id="16" name="Tekstvak 15"/>
          <p:cNvSpPr txBox="1"/>
          <p:nvPr/>
        </p:nvSpPr>
        <p:spPr>
          <a:xfrm>
            <a:off x="7831723" y="737935"/>
            <a:ext cx="885307" cy="276999"/>
          </a:xfrm>
          <a:prstGeom prst="rect">
            <a:avLst/>
          </a:prstGeom>
          <a:noFill/>
          <a:ln>
            <a:solidFill>
              <a:schemeClr val="bg1"/>
            </a:solidFill>
          </a:ln>
        </p:spPr>
        <p:txBody>
          <a:bodyPr wrap="none" rtlCol="0">
            <a:spAutoFit/>
          </a:bodyPr>
          <a:lstStyle/>
          <a:p>
            <a:r>
              <a:rPr lang="nl-NL" sz="1200" dirty="0" err="1" smtClean="0">
                <a:solidFill>
                  <a:schemeClr val="bg1"/>
                </a:solidFill>
              </a:rPr>
              <a:t>Monitoring</a:t>
            </a:r>
            <a:endParaRPr lang="nl-NL" sz="1200" dirty="0">
              <a:solidFill>
                <a:schemeClr val="bg1"/>
              </a:solidFill>
            </a:endParaRPr>
          </a:p>
        </p:txBody>
      </p:sp>
      <p:sp>
        <p:nvSpPr>
          <p:cNvPr id="22" name="Tekstvak 21"/>
          <p:cNvSpPr txBox="1"/>
          <p:nvPr/>
        </p:nvSpPr>
        <p:spPr>
          <a:xfrm>
            <a:off x="6723238" y="1169456"/>
            <a:ext cx="853888" cy="276999"/>
          </a:xfrm>
          <a:prstGeom prst="rect">
            <a:avLst/>
          </a:prstGeom>
          <a:noFill/>
          <a:ln>
            <a:solidFill>
              <a:schemeClr val="bg1"/>
            </a:solidFill>
          </a:ln>
        </p:spPr>
        <p:txBody>
          <a:bodyPr wrap="none" rtlCol="0">
            <a:spAutoFit/>
          </a:bodyPr>
          <a:lstStyle/>
          <a:p>
            <a:r>
              <a:rPr lang="nl-NL" sz="1200" dirty="0" smtClean="0">
                <a:solidFill>
                  <a:schemeClr val="bg1"/>
                </a:solidFill>
              </a:rPr>
              <a:t>Evaluatie   </a:t>
            </a:r>
          </a:p>
        </p:txBody>
      </p:sp>
      <p:sp>
        <p:nvSpPr>
          <p:cNvPr id="23" name="Tekstvak 22"/>
          <p:cNvSpPr txBox="1"/>
          <p:nvPr/>
        </p:nvSpPr>
        <p:spPr>
          <a:xfrm>
            <a:off x="5479976" y="667354"/>
            <a:ext cx="944682" cy="461665"/>
          </a:xfrm>
          <a:prstGeom prst="rect">
            <a:avLst/>
          </a:prstGeom>
          <a:noFill/>
          <a:ln>
            <a:solidFill>
              <a:schemeClr val="bg1"/>
            </a:solidFill>
          </a:ln>
        </p:spPr>
        <p:txBody>
          <a:bodyPr wrap="none" rtlCol="0">
            <a:spAutoFit/>
          </a:bodyPr>
          <a:lstStyle/>
          <a:p>
            <a:r>
              <a:rPr lang="nl-NL" sz="1200" dirty="0" err="1" smtClean="0">
                <a:solidFill>
                  <a:schemeClr val="bg1"/>
                </a:solidFill>
              </a:rPr>
              <a:t>Uitvoerings</a:t>
            </a:r>
            <a:r>
              <a:rPr lang="nl-NL" sz="1200" dirty="0" smtClean="0">
                <a:solidFill>
                  <a:schemeClr val="bg1"/>
                </a:solidFill>
              </a:rPr>
              <a:t>-</a:t>
            </a:r>
          </a:p>
          <a:p>
            <a:r>
              <a:rPr lang="nl-NL" sz="1200" dirty="0" smtClean="0">
                <a:solidFill>
                  <a:schemeClr val="bg1"/>
                </a:solidFill>
              </a:rPr>
              <a:t>programma</a:t>
            </a:r>
            <a:endParaRPr lang="nl-NL" sz="1200" dirty="0">
              <a:solidFill>
                <a:schemeClr val="bg1"/>
              </a:solidFill>
            </a:endParaRPr>
          </a:p>
        </p:txBody>
      </p:sp>
      <p:cxnSp>
        <p:nvCxnSpPr>
          <p:cNvPr id="24" name="Rechte verbindingslijn met pijl 23"/>
          <p:cNvCxnSpPr>
            <a:stCxn id="14" idx="3"/>
            <a:endCxn id="23" idx="1"/>
          </p:cNvCxnSpPr>
          <p:nvPr/>
        </p:nvCxnSpPr>
        <p:spPr>
          <a:xfrm flipV="1">
            <a:off x="5157171" y="898187"/>
            <a:ext cx="322805" cy="707"/>
          </a:xfrm>
          <a:prstGeom prst="straightConnector1">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5" name="Vorm 24"/>
          <p:cNvCxnSpPr>
            <a:stCxn id="23" idx="0"/>
            <a:endCxn id="15" idx="1"/>
          </p:cNvCxnSpPr>
          <p:nvPr/>
        </p:nvCxnSpPr>
        <p:spPr>
          <a:xfrm rot="5400000" flipH="1" flipV="1">
            <a:off x="6223341" y="202750"/>
            <a:ext cx="193580" cy="735628"/>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Vorm 25"/>
          <p:cNvCxnSpPr>
            <a:stCxn id="15" idx="3"/>
            <a:endCxn id="16" idx="0"/>
          </p:cNvCxnSpPr>
          <p:nvPr/>
        </p:nvCxnSpPr>
        <p:spPr>
          <a:xfrm>
            <a:off x="7560492" y="473774"/>
            <a:ext cx="713885" cy="264161"/>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Vorm 26"/>
          <p:cNvCxnSpPr>
            <a:stCxn id="16" idx="2"/>
            <a:endCxn id="22" idx="3"/>
          </p:cNvCxnSpPr>
          <p:nvPr/>
        </p:nvCxnSpPr>
        <p:spPr>
          <a:xfrm rot="5400000">
            <a:off x="7779241" y="812820"/>
            <a:ext cx="293022" cy="697251"/>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Vorm 27"/>
          <p:cNvCxnSpPr>
            <a:stCxn id="22" idx="1"/>
            <a:endCxn id="23" idx="2"/>
          </p:cNvCxnSpPr>
          <p:nvPr/>
        </p:nvCxnSpPr>
        <p:spPr>
          <a:xfrm rot="10800000">
            <a:off x="5952318" y="1129020"/>
            <a:ext cx="770921" cy="178937"/>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9" name="Vorm 28"/>
          <p:cNvCxnSpPr>
            <a:stCxn id="16" idx="1"/>
            <a:endCxn id="15" idx="2"/>
          </p:cNvCxnSpPr>
          <p:nvPr/>
        </p:nvCxnSpPr>
        <p:spPr>
          <a:xfrm rot="10800000">
            <a:off x="7124219" y="612273"/>
            <a:ext cx="707504" cy="264162"/>
          </a:xfrm>
          <a:prstGeom prst="bentConnector2">
            <a:avLst/>
          </a:prstGeom>
          <a:ln w="952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0" name="Tekstvak 29"/>
          <p:cNvSpPr txBox="1"/>
          <p:nvPr/>
        </p:nvSpPr>
        <p:spPr>
          <a:xfrm>
            <a:off x="5438268" y="433137"/>
            <a:ext cx="465192" cy="276999"/>
          </a:xfrm>
          <a:prstGeom prst="rect">
            <a:avLst/>
          </a:prstGeom>
          <a:noFill/>
        </p:spPr>
        <p:txBody>
          <a:bodyPr wrap="none" rtlCol="0">
            <a:spAutoFit/>
          </a:bodyPr>
          <a:lstStyle/>
          <a:p>
            <a:r>
              <a:rPr lang="nl-NL" sz="1200" b="1" dirty="0" smtClean="0">
                <a:solidFill>
                  <a:srgbClr val="FFFF00"/>
                </a:solidFill>
              </a:rPr>
              <a:t>plan</a:t>
            </a:r>
            <a:endParaRPr lang="nl-NL" sz="1200" b="1" dirty="0">
              <a:solidFill>
                <a:srgbClr val="FFFF00"/>
              </a:solidFill>
            </a:endParaRPr>
          </a:p>
        </p:txBody>
      </p:sp>
      <p:sp>
        <p:nvSpPr>
          <p:cNvPr id="32" name="Tekstvak 31"/>
          <p:cNvSpPr txBox="1"/>
          <p:nvPr/>
        </p:nvSpPr>
        <p:spPr>
          <a:xfrm>
            <a:off x="6351096" y="200526"/>
            <a:ext cx="351378" cy="276999"/>
          </a:xfrm>
          <a:prstGeom prst="rect">
            <a:avLst/>
          </a:prstGeom>
          <a:noFill/>
        </p:spPr>
        <p:txBody>
          <a:bodyPr wrap="none" rtlCol="0">
            <a:spAutoFit/>
          </a:bodyPr>
          <a:lstStyle/>
          <a:p>
            <a:r>
              <a:rPr lang="nl-NL" sz="1200" b="1" dirty="0" smtClean="0">
                <a:solidFill>
                  <a:srgbClr val="FFFF00"/>
                </a:solidFill>
              </a:rPr>
              <a:t>do</a:t>
            </a:r>
            <a:endParaRPr lang="nl-NL" sz="1200" b="1" dirty="0">
              <a:solidFill>
                <a:srgbClr val="FFFF00"/>
              </a:solidFill>
            </a:endParaRPr>
          </a:p>
        </p:txBody>
      </p:sp>
      <p:sp>
        <p:nvSpPr>
          <p:cNvPr id="33" name="Tekstvak 32"/>
          <p:cNvSpPr txBox="1"/>
          <p:nvPr/>
        </p:nvSpPr>
        <p:spPr>
          <a:xfrm>
            <a:off x="8236043" y="988195"/>
            <a:ext cx="546945" cy="276999"/>
          </a:xfrm>
          <a:prstGeom prst="rect">
            <a:avLst/>
          </a:prstGeom>
          <a:noFill/>
        </p:spPr>
        <p:txBody>
          <a:bodyPr wrap="none" rtlCol="0">
            <a:spAutoFit/>
          </a:bodyPr>
          <a:lstStyle/>
          <a:p>
            <a:r>
              <a:rPr lang="nl-NL" sz="1200" b="1" dirty="0" smtClean="0">
                <a:solidFill>
                  <a:srgbClr val="FFFF00"/>
                </a:solidFill>
              </a:rPr>
              <a:t>check</a:t>
            </a:r>
            <a:endParaRPr lang="nl-NL" sz="1200" b="1" dirty="0">
              <a:solidFill>
                <a:srgbClr val="FFFF00"/>
              </a:solidFill>
            </a:endParaRPr>
          </a:p>
        </p:txBody>
      </p:sp>
      <p:sp>
        <p:nvSpPr>
          <p:cNvPr id="34" name="Tekstvak 33"/>
          <p:cNvSpPr txBox="1"/>
          <p:nvPr/>
        </p:nvSpPr>
        <p:spPr>
          <a:xfrm>
            <a:off x="6328636" y="1275345"/>
            <a:ext cx="377026" cy="276999"/>
          </a:xfrm>
          <a:prstGeom prst="rect">
            <a:avLst/>
          </a:prstGeom>
          <a:noFill/>
        </p:spPr>
        <p:txBody>
          <a:bodyPr wrap="none" rtlCol="0">
            <a:spAutoFit/>
          </a:bodyPr>
          <a:lstStyle/>
          <a:p>
            <a:r>
              <a:rPr lang="nl-NL" sz="1200" b="1" dirty="0" smtClean="0">
                <a:solidFill>
                  <a:srgbClr val="FFFF00"/>
                </a:solidFill>
              </a:rPr>
              <a:t>act</a:t>
            </a:r>
            <a:endParaRPr lang="nl-NL" sz="1200" b="1" dirty="0">
              <a:solidFill>
                <a:srgbClr val="FFFF00"/>
              </a:solidFill>
            </a:endParaRPr>
          </a:p>
        </p:txBody>
      </p:sp>
      <p:sp>
        <p:nvSpPr>
          <p:cNvPr id="35" name="Tekstvak 34"/>
          <p:cNvSpPr txBox="1"/>
          <p:nvPr/>
        </p:nvSpPr>
        <p:spPr>
          <a:xfrm>
            <a:off x="1481960" y="2443651"/>
            <a:ext cx="6164316" cy="3754874"/>
          </a:xfrm>
          <a:prstGeom prst="rect">
            <a:avLst/>
          </a:prstGeom>
          <a:solidFill>
            <a:srgbClr val="FFFFCC"/>
          </a:solidFill>
          <a:ln>
            <a:solidFill>
              <a:schemeClr val="tx1"/>
            </a:solidFill>
          </a:ln>
        </p:spPr>
        <p:txBody>
          <a:bodyPr wrap="square" rtlCol="0">
            <a:spAutoFit/>
          </a:bodyPr>
          <a:lstStyle/>
          <a:p>
            <a:r>
              <a:rPr lang="nl-NL" sz="1400" b="1" dirty="0" smtClean="0"/>
              <a:t>‘Technieken’ bij W+B die interessant kunnen zijn voor B-WARE:</a:t>
            </a:r>
          </a:p>
          <a:p>
            <a:pPr marL="269875" indent="-269875">
              <a:buFont typeface="Arial" pitchFamily="34" charset="0"/>
              <a:buChar char="•"/>
            </a:pPr>
            <a:r>
              <a:rPr lang="nl-NL" sz="1400" dirty="0" smtClean="0"/>
              <a:t>Ecohydrologische veldkennis</a:t>
            </a:r>
          </a:p>
          <a:p>
            <a:pPr marL="269875" indent="-269875">
              <a:buFont typeface="Arial" pitchFamily="34" charset="0"/>
              <a:buChar char="•"/>
            </a:pPr>
            <a:r>
              <a:rPr lang="nl-NL" sz="1400" dirty="0" smtClean="0"/>
              <a:t>Hydrologische, geohydrologische en ecologische modellen (simpel en moeilijk)</a:t>
            </a:r>
          </a:p>
          <a:p>
            <a:pPr marL="269875" indent="-269875">
              <a:buFont typeface="Arial" pitchFamily="34" charset="0"/>
              <a:buChar char="•"/>
            </a:pPr>
            <a:r>
              <a:rPr lang="nl-NL" sz="1400" dirty="0" smtClean="0"/>
              <a:t>Ruimtelijke GIS-analyses (moeilijk)</a:t>
            </a:r>
          </a:p>
          <a:p>
            <a:pPr marL="269875" indent="-269875">
              <a:buFont typeface="Arial" pitchFamily="34" charset="0"/>
              <a:buChar char="•"/>
            </a:pPr>
            <a:r>
              <a:rPr lang="nl-NL" sz="1400" dirty="0" smtClean="0"/>
              <a:t>Statistische analyses (moeilijk)</a:t>
            </a:r>
          </a:p>
          <a:p>
            <a:pPr marL="269875" indent="-269875">
              <a:buFont typeface="Arial" pitchFamily="34" charset="0"/>
              <a:buChar char="•"/>
            </a:pPr>
            <a:r>
              <a:rPr lang="nl-NL" sz="1400" dirty="0" smtClean="0"/>
              <a:t>Praktijkgerichtheid (o.a. contacten met aannemers)</a:t>
            </a:r>
          </a:p>
          <a:p>
            <a:pPr marL="269875" indent="-269875">
              <a:buFont typeface="Arial" pitchFamily="34" charset="0"/>
              <a:buChar char="•"/>
            </a:pPr>
            <a:r>
              <a:rPr lang="nl-NL" sz="1400" dirty="0" smtClean="0"/>
              <a:t>Management omgeving (o.a. </a:t>
            </a:r>
            <a:r>
              <a:rPr lang="nl-NL" sz="1400" dirty="0" err="1" smtClean="0"/>
              <a:t>MKBA</a:t>
            </a:r>
            <a:r>
              <a:rPr lang="nl-NL" sz="1400" dirty="0" smtClean="0"/>
              <a:t>)</a:t>
            </a:r>
          </a:p>
          <a:p>
            <a:pPr marL="269875" indent="-269875">
              <a:buFont typeface="Arial" pitchFamily="34" charset="0"/>
              <a:buChar char="•"/>
            </a:pPr>
            <a:r>
              <a:rPr lang="nl-NL" sz="1400" dirty="0" smtClean="0"/>
              <a:t>Kennis over wetgeving</a:t>
            </a:r>
          </a:p>
          <a:p>
            <a:pPr marL="269875" indent="-269875">
              <a:buFont typeface="Arial" pitchFamily="34" charset="0"/>
              <a:buChar char="•"/>
            </a:pPr>
            <a:r>
              <a:rPr lang="nl-NL" sz="1400" dirty="0" smtClean="0"/>
              <a:t>Project management</a:t>
            </a:r>
          </a:p>
          <a:p>
            <a:pPr marL="269875" indent="-269875">
              <a:buFont typeface="Arial" pitchFamily="34" charset="0"/>
              <a:buChar char="•"/>
            </a:pPr>
            <a:r>
              <a:rPr lang="nl-NL" sz="1400" dirty="0" smtClean="0"/>
              <a:t>Grote integrale projecten</a:t>
            </a:r>
          </a:p>
          <a:p>
            <a:pPr marL="269875" indent="-269875">
              <a:buFont typeface="Arial" pitchFamily="34" charset="0"/>
              <a:buChar char="•"/>
            </a:pPr>
            <a:r>
              <a:rPr lang="nl-NL" sz="1400" dirty="0" smtClean="0"/>
              <a:t>Netwerk bij aquatische ecologie</a:t>
            </a:r>
          </a:p>
          <a:p>
            <a:pPr marL="269875" indent="-269875">
              <a:buFont typeface="Arial" pitchFamily="34" charset="0"/>
              <a:buChar char="•"/>
            </a:pPr>
            <a:endParaRPr lang="nl-NL" sz="1400" dirty="0" smtClean="0"/>
          </a:p>
          <a:p>
            <a:pPr marL="269875" indent="-269875"/>
            <a:r>
              <a:rPr lang="nl-NL" sz="1400" b="1" dirty="0" smtClean="0"/>
              <a:t>‘Technieken’ bij B-WARE die interessant kunnen zijn voor W+B:</a:t>
            </a:r>
          </a:p>
          <a:p>
            <a:pPr marL="269875" indent="-269875">
              <a:buFont typeface="Arial" pitchFamily="34" charset="0"/>
              <a:buChar char="•"/>
            </a:pPr>
            <a:r>
              <a:rPr lang="nl-NL" sz="1400" dirty="0" smtClean="0"/>
              <a:t>Laboratorium</a:t>
            </a:r>
          </a:p>
          <a:p>
            <a:pPr marL="269875" indent="-269875">
              <a:buFont typeface="Arial" pitchFamily="34" charset="0"/>
              <a:buChar char="•"/>
            </a:pPr>
            <a:r>
              <a:rPr lang="nl-NL" sz="1400" dirty="0" smtClean="0"/>
              <a:t>Experimenten</a:t>
            </a:r>
          </a:p>
          <a:p>
            <a:pPr marL="269875" indent="-269875">
              <a:buFont typeface="Arial" pitchFamily="34" charset="0"/>
              <a:buChar char="•"/>
            </a:pPr>
            <a:r>
              <a:rPr lang="nl-NL" sz="1400" dirty="0" smtClean="0"/>
              <a:t>Zeer grote kennis en ervaring over biogeochemische processen</a:t>
            </a:r>
          </a:p>
          <a:p>
            <a:pPr marL="269875" indent="-269875">
              <a:buFont typeface="Arial" pitchFamily="34" charset="0"/>
              <a:buChar char="•"/>
            </a:pPr>
            <a:r>
              <a:rPr lang="nl-NL" sz="1400" dirty="0" smtClean="0"/>
              <a:t>Netwerk bij natuurbeheerders en terrestrische ecologie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616223"/>
            <a:ext cx="3830993" cy="4123547"/>
          </a:xfrm>
        </p:spPr>
        <p:txBody>
          <a:bodyPr/>
          <a:lstStyle/>
          <a:p>
            <a:pPr marL="342900" indent="-342900">
              <a:buAutoNum type="arabicPeriod"/>
            </a:pPr>
            <a:r>
              <a:rPr lang="nl-NL" sz="900" b="1" dirty="0" smtClean="0"/>
              <a:t>Hydrologisch herstel </a:t>
            </a:r>
            <a:r>
              <a:rPr lang="nl-NL" sz="900" b="1" dirty="0" err="1" smtClean="0"/>
              <a:t>Wisselse</a:t>
            </a:r>
            <a:r>
              <a:rPr lang="nl-NL" sz="900" b="1" dirty="0" smtClean="0"/>
              <a:t> veen (2016)</a:t>
            </a:r>
          </a:p>
          <a:p>
            <a:pPr marL="342900" indent="-342900">
              <a:buAutoNum type="arabicPeriod"/>
            </a:pPr>
            <a:r>
              <a:rPr lang="nl-NL" sz="900" dirty="0" smtClean="0"/>
              <a:t>Achteroever </a:t>
            </a:r>
            <a:r>
              <a:rPr lang="nl-NL" sz="900" dirty="0" err="1" smtClean="0"/>
              <a:t>pilot</a:t>
            </a:r>
            <a:r>
              <a:rPr lang="nl-NL" sz="900" dirty="0" smtClean="0"/>
              <a:t> Koopmanspolder (2016)</a:t>
            </a:r>
          </a:p>
          <a:p>
            <a:pPr marL="342900" indent="-342900">
              <a:buAutoNum type="arabicPeriod"/>
            </a:pPr>
            <a:r>
              <a:rPr lang="nl-NL" sz="900" dirty="0" err="1" smtClean="0"/>
              <a:t>GGOR</a:t>
            </a:r>
            <a:r>
              <a:rPr lang="nl-NL" sz="900" dirty="0" smtClean="0"/>
              <a:t> </a:t>
            </a:r>
            <a:r>
              <a:rPr lang="nl-NL" sz="900" dirty="0" err="1" smtClean="0"/>
              <a:t>Deurnse</a:t>
            </a:r>
            <a:r>
              <a:rPr lang="nl-NL" sz="900" dirty="0" smtClean="0"/>
              <a:t> Peel (2010)</a:t>
            </a:r>
          </a:p>
          <a:p>
            <a:pPr marL="342900" indent="-342900">
              <a:buAutoNum type="arabicPeriod"/>
            </a:pPr>
            <a:r>
              <a:rPr lang="nl-NL" sz="900" dirty="0" err="1" smtClean="0"/>
              <a:t>GGOR</a:t>
            </a:r>
            <a:r>
              <a:rPr lang="nl-NL" sz="900" dirty="0" smtClean="0"/>
              <a:t> Pompveld (2013)</a:t>
            </a:r>
          </a:p>
          <a:p>
            <a:pPr marL="342900" indent="-342900">
              <a:buAutoNum type="arabicPeriod"/>
            </a:pPr>
            <a:r>
              <a:rPr lang="nl-NL" sz="900" b="1" dirty="0" smtClean="0"/>
              <a:t>ESA Regulieren (2015)</a:t>
            </a:r>
          </a:p>
          <a:p>
            <a:pPr marL="342900" indent="-342900">
              <a:buAutoNum type="arabicPeriod"/>
            </a:pPr>
            <a:r>
              <a:rPr lang="nl-NL" sz="900" dirty="0" err="1" smtClean="0"/>
              <a:t>GGOR</a:t>
            </a:r>
            <a:r>
              <a:rPr lang="nl-NL" sz="900" dirty="0" smtClean="0"/>
              <a:t> Koningsvliet (2014)</a:t>
            </a:r>
          </a:p>
          <a:p>
            <a:pPr marL="342900" indent="-342900">
              <a:buAutoNum type="arabicPeriod"/>
            </a:pPr>
            <a:r>
              <a:rPr lang="nl-NL" sz="900" dirty="0" smtClean="0"/>
              <a:t>Wieden &amp; Weerribben (2016)</a:t>
            </a:r>
          </a:p>
          <a:p>
            <a:pPr marL="342900" indent="-342900">
              <a:buAutoNum type="arabicPeriod"/>
            </a:pPr>
            <a:r>
              <a:rPr lang="nl-NL" sz="900" dirty="0" smtClean="0"/>
              <a:t>Biodiversiteit </a:t>
            </a:r>
            <a:r>
              <a:rPr lang="nl-NL" sz="900" dirty="0" err="1" smtClean="0"/>
              <a:t>Aaltense</a:t>
            </a:r>
            <a:r>
              <a:rPr lang="nl-NL" sz="900" dirty="0" smtClean="0"/>
              <a:t> Goor (2016)</a:t>
            </a:r>
          </a:p>
          <a:p>
            <a:pPr marL="342900" indent="-342900">
              <a:buAutoNum type="arabicPeriod"/>
            </a:pPr>
            <a:r>
              <a:rPr lang="nl-NL" sz="900" dirty="0" smtClean="0"/>
              <a:t>Alde </a:t>
            </a:r>
            <a:r>
              <a:rPr lang="nl-NL" sz="900" dirty="0" err="1" smtClean="0"/>
              <a:t>Faenen</a:t>
            </a:r>
            <a:r>
              <a:rPr lang="nl-NL" sz="900" dirty="0" smtClean="0"/>
              <a:t> (2016)</a:t>
            </a:r>
          </a:p>
          <a:p>
            <a:pPr marL="342900" indent="-342900">
              <a:buAutoNum type="arabicPeriod"/>
            </a:pPr>
            <a:r>
              <a:rPr lang="nl-NL" sz="900" b="1" dirty="0" smtClean="0"/>
              <a:t>Waterbalans </a:t>
            </a:r>
            <a:r>
              <a:rPr lang="nl-NL" sz="900" b="1" dirty="0" err="1" smtClean="0"/>
              <a:t>Naardermeer</a:t>
            </a:r>
            <a:r>
              <a:rPr lang="nl-NL" sz="900" b="1" dirty="0" smtClean="0"/>
              <a:t> (2016)</a:t>
            </a:r>
          </a:p>
          <a:p>
            <a:pPr marL="342900" indent="-342900">
              <a:buAutoNum type="arabicPeriod"/>
            </a:pPr>
            <a:r>
              <a:rPr lang="nl-NL" sz="900" b="1" dirty="0" err="1" smtClean="0"/>
              <a:t>Geohydrologisch</a:t>
            </a:r>
            <a:r>
              <a:rPr lang="nl-NL" sz="900" b="1" dirty="0" smtClean="0"/>
              <a:t>  onderzoek De </a:t>
            </a:r>
            <a:r>
              <a:rPr lang="nl-NL" sz="900" b="1" dirty="0" err="1" smtClean="0"/>
              <a:t>Bruuk</a:t>
            </a:r>
            <a:r>
              <a:rPr lang="nl-NL" sz="900" b="1" dirty="0" smtClean="0"/>
              <a:t> (2010-2016)</a:t>
            </a:r>
          </a:p>
          <a:p>
            <a:pPr marL="342900" indent="-342900">
              <a:buAutoNum type="arabicPeriod"/>
            </a:pPr>
            <a:r>
              <a:rPr lang="nl-NL" sz="900" dirty="0" err="1" smtClean="0"/>
              <a:t>GGOR</a:t>
            </a:r>
            <a:r>
              <a:rPr lang="nl-NL" sz="900" dirty="0" smtClean="0"/>
              <a:t> Linge binnendijks (2013)</a:t>
            </a:r>
          </a:p>
          <a:p>
            <a:pPr marL="342900" indent="-342900">
              <a:buAutoNum type="arabicPeriod"/>
            </a:pPr>
            <a:r>
              <a:rPr lang="nl-NL" sz="900" dirty="0" err="1" smtClean="0"/>
              <a:t>GGOR</a:t>
            </a:r>
            <a:r>
              <a:rPr lang="nl-NL" sz="900" dirty="0" smtClean="0"/>
              <a:t> TOP/N2000 Nieuwe </a:t>
            </a:r>
            <a:r>
              <a:rPr lang="nl-NL" sz="900" dirty="0" err="1" smtClean="0"/>
              <a:t>Zuiderlingedijk</a:t>
            </a:r>
            <a:r>
              <a:rPr lang="nl-NL" sz="900" dirty="0" smtClean="0"/>
              <a:t>  (2013)</a:t>
            </a:r>
          </a:p>
          <a:p>
            <a:pPr marL="342900" indent="-342900">
              <a:buAutoNum type="arabicPeriod"/>
            </a:pPr>
            <a:r>
              <a:rPr lang="nl-NL" sz="900" dirty="0" err="1" smtClean="0"/>
              <a:t>GGOR</a:t>
            </a:r>
            <a:r>
              <a:rPr lang="nl-NL" sz="900" dirty="0" smtClean="0"/>
              <a:t> </a:t>
            </a:r>
            <a:r>
              <a:rPr lang="nl-NL" sz="900" dirty="0" err="1" smtClean="0"/>
              <a:t>Rijnstrangen</a:t>
            </a:r>
            <a:r>
              <a:rPr lang="nl-NL" sz="900" dirty="0" smtClean="0"/>
              <a:t> (2007-2013)</a:t>
            </a:r>
          </a:p>
          <a:p>
            <a:pPr marL="342900" indent="-342900">
              <a:buFont typeface="Segoe UI Semibold" pitchFamily="34" charset="0"/>
              <a:buAutoNum type="arabicPeriod"/>
            </a:pPr>
            <a:r>
              <a:rPr lang="nl-NL" sz="900" b="1" dirty="0" smtClean="0"/>
              <a:t>Beekherstel middenloop Vledder Aa (2005)</a:t>
            </a:r>
          </a:p>
          <a:p>
            <a:pPr marL="342900" indent="-342900">
              <a:buAutoNum type="arabicPeriod"/>
            </a:pPr>
            <a:r>
              <a:rPr lang="nl-NL" sz="900" dirty="0" err="1" smtClean="0"/>
              <a:t>NMDC</a:t>
            </a:r>
            <a:r>
              <a:rPr lang="nl-NL" sz="900" dirty="0" smtClean="0"/>
              <a:t> Kritische zone</a:t>
            </a:r>
          </a:p>
          <a:p>
            <a:pPr marL="342900" indent="-342900">
              <a:buAutoNum type="arabicPeriod"/>
            </a:pPr>
            <a:r>
              <a:rPr lang="nl-NL" sz="900" dirty="0" smtClean="0"/>
              <a:t>KvK onderdeel 2.3 ‘bergen aan de bron’ (2016)</a:t>
            </a:r>
          </a:p>
          <a:p>
            <a:pPr marL="342900" indent="-342900">
              <a:buAutoNum type="arabicPeriod"/>
            </a:pPr>
            <a:r>
              <a:rPr lang="nl-NL" sz="900" dirty="0" smtClean="0"/>
              <a:t>Knelpuntenanalyse zoetwater – natuur (2012)</a:t>
            </a:r>
          </a:p>
          <a:p>
            <a:pPr marL="342900" indent="-342900">
              <a:buAutoNum type="arabicPeriod"/>
            </a:pPr>
            <a:r>
              <a:rPr lang="nl-NL" sz="900" dirty="0" smtClean="0"/>
              <a:t>Drentsche Aa  - </a:t>
            </a:r>
            <a:r>
              <a:rPr lang="nl-NL" sz="900" dirty="0" err="1" smtClean="0"/>
              <a:t>neerschaling</a:t>
            </a:r>
            <a:r>
              <a:rPr lang="nl-NL" sz="900" dirty="0" smtClean="0"/>
              <a:t> (2009)</a:t>
            </a:r>
          </a:p>
          <a:p>
            <a:pPr marL="342900" indent="-342900">
              <a:buAutoNum type="arabicPeriod"/>
            </a:pPr>
            <a:r>
              <a:rPr lang="nl-NL" sz="900" dirty="0" smtClean="0"/>
              <a:t>Overstroming </a:t>
            </a:r>
            <a:r>
              <a:rPr lang="nl-NL" sz="900" dirty="0" err="1" smtClean="0"/>
              <a:t>Ootmaanlanden</a:t>
            </a:r>
            <a:endParaRPr lang="nl-NL" sz="900" dirty="0" smtClean="0"/>
          </a:p>
          <a:p>
            <a:pPr marL="342900" indent="-342900">
              <a:buAutoNum type="arabicPeriod"/>
            </a:pPr>
            <a:r>
              <a:rPr lang="nl-NL" sz="900" dirty="0" smtClean="0"/>
              <a:t>Peilbeheer </a:t>
            </a:r>
            <a:r>
              <a:rPr lang="nl-NL" sz="900" dirty="0" err="1" smtClean="0"/>
              <a:t>Noorderpark</a:t>
            </a:r>
            <a:endParaRPr lang="nl-NL" sz="900" dirty="0" smtClean="0"/>
          </a:p>
          <a:p>
            <a:pPr marL="342900" indent="-342900">
              <a:buAutoNum type="arabicPeriod"/>
            </a:pPr>
            <a:r>
              <a:rPr lang="nl-NL" sz="900" dirty="0" err="1" smtClean="0"/>
              <a:t>Volgermeerpolder</a:t>
            </a:r>
            <a:r>
              <a:rPr lang="nl-NL" sz="900" dirty="0" smtClean="0"/>
              <a:t> (Casper)</a:t>
            </a:r>
          </a:p>
          <a:p>
            <a:pPr marL="342900" indent="-342900">
              <a:buAutoNum type="arabicPeriod"/>
            </a:pPr>
            <a:r>
              <a:rPr lang="nl-NL" sz="900" dirty="0" err="1" smtClean="0"/>
              <a:t>Markiezaatsmeer</a:t>
            </a:r>
            <a:r>
              <a:rPr lang="nl-NL" sz="900" dirty="0" smtClean="0"/>
              <a:t> (Casper) </a:t>
            </a: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endParaRPr lang="nl-NL" sz="900" dirty="0" smtClean="0"/>
          </a:p>
          <a:p>
            <a:endParaRPr lang="nl-NL" sz="900"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13</a:t>
            </a:fld>
            <a:endParaRPr lang="en-GB" dirty="0"/>
          </a:p>
        </p:txBody>
      </p:sp>
      <p:sp>
        <p:nvSpPr>
          <p:cNvPr id="8" name="Titel 7"/>
          <p:cNvSpPr>
            <a:spLocks noGrp="1"/>
          </p:cNvSpPr>
          <p:nvPr>
            <p:ph type="title"/>
          </p:nvPr>
        </p:nvSpPr>
        <p:spPr>
          <a:xfrm>
            <a:off x="647701" y="1285875"/>
            <a:ext cx="3719026" cy="571500"/>
          </a:xfrm>
        </p:spPr>
        <p:txBody>
          <a:bodyPr/>
          <a:lstStyle/>
          <a:p>
            <a:r>
              <a:rPr lang="nl-NL" dirty="0" smtClean="0">
                <a:solidFill>
                  <a:srgbClr val="FF0000"/>
                </a:solidFill>
              </a:rPr>
              <a:t>Projecten</a:t>
            </a:r>
            <a:endParaRPr lang="nl-NL" dirty="0">
              <a:solidFill>
                <a:srgbClr val="FF0000"/>
              </a:solidFill>
            </a:endParaRPr>
          </a:p>
        </p:txBody>
      </p:sp>
      <p:pic>
        <p:nvPicPr>
          <p:cNvPr id="5" name="Afbeelding 4" descr="Provincies_lijnen_1440px.gif"/>
          <p:cNvPicPr>
            <a:picLocks noChangeAspect="1"/>
          </p:cNvPicPr>
          <p:nvPr/>
        </p:nvPicPr>
        <p:blipFill>
          <a:blip r:embed="rId3"/>
          <a:stretch>
            <a:fillRect/>
          </a:stretch>
        </p:blipFill>
        <p:spPr>
          <a:xfrm>
            <a:off x="4506685" y="979712"/>
            <a:ext cx="4458337" cy="5449079"/>
          </a:xfrm>
          <a:prstGeom prst="rect">
            <a:avLst/>
          </a:prstGeom>
        </p:spPr>
      </p:pic>
      <p:sp>
        <p:nvSpPr>
          <p:cNvPr id="7" name="Ovaal 6"/>
          <p:cNvSpPr/>
          <p:nvPr/>
        </p:nvSpPr>
        <p:spPr>
          <a:xfrm>
            <a:off x="7520474" y="3349690"/>
            <a:ext cx="121297" cy="1212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6581193" y="2550368"/>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7392957" y="494833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7455159" y="3265714"/>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a:t>
            </a:r>
            <a:endParaRPr lang="nl-NL" sz="1000" dirty="0">
              <a:latin typeface="Arial" pitchFamily="34" charset="0"/>
              <a:cs typeface="Arial" pitchFamily="34" charset="0"/>
            </a:endParaRPr>
          </a:p>
        </p:txBody>
      </p:sp>
      <p:sp>
        <p:nvSpPr>
          <p:cNvPr id="12" name="Tekstvak 11"/>
          <p:cNvSpPr txBox="1"/>
          <p:nvPr/>
        </p:nvSpPr>
        <p:spPr>
          <a:xfrm>
            <a:off x="7308979" y="487368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3</a:t>
            </a:r>
            <a:endParaRPr lang="nl-NL" sz="1000" dirty="0">
              <a:latin typeface="Arial" pitchFamily="34" charset="0"/>
              <a:cs typeface="Arial" pitchFamily="34" charset="0"/>
            </a:endParaRPr>
          </a:p>
        </p:txBody>
      </p:sp>
      <p:sp>
        <p:nvSpPr>
          <p:cNvPr id="13" name="Tekstvak 12"/>
          <p:cNvSpPr txBox="1"/>
          <p:nvPr/>
        </p:nvSpPr>
        <p:spPr>
          <a:xfrm>
            <a:off x="6490996" y="2544147"/>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a:t>
            </a:r>
            <a:endParaRPr lang="nl-NL" sz="1000" dirty="0">
              <a:latin typeface="Arial" pitchFamily="34" charset="0"/>
              <a:cs typeface="Arial" pitchFamily="34" charset="0"/>
            </a:endParaRPr>
          </a:p>
        </p:txBody>
      </p:sp>
      <p:sp>
        <p:nvSpPr>
          <p:cNvPr id="14" name="Ovaal 13"/>
          <p:cNvSpPr/>
          <p:nvPr/>
        </p:nvSpPr>
        <p:spPr>
          <a:xfrm>
            <a:off x="6490997" y="4111691"/>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6407019" y="4037043"/>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4</a:t>
            </a:r>
            <a:endParaRPr lang="nl-NL" sz="1000" dirty="0">
              <a:latin typeface="Arial" pitchFamily="34" charset="0"/>
              <a:cs typeface="Arial" pitchFamily="34" charset="0"/>
            </a:endParaRPr>
          </a:p>
        </p:txBody>
      </p:sp>
      <p:sp>
        <p:nvSpPr>
          <p:cNvPr id="16" name="Ovaal 15"/>
          <p:cNvSpPr/>
          <p:nvPr/>
        </p:nvSpPr>
        <p:spPr>
          <a:xfrm>
            <a:off x="6690052" y="410546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6820687" y="403081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5</a:t>
            </a:r>
            <a:endParaRPr lang="nl-NL" sz="1000" dirty="0">
              <a:latin typeface="Arial" pitchFamily="34" charset="0"/>
              <a:cs typeface="Arial" pitchFamily="34" charset="0"/>
            </a:endParaRPr>
          </a:p>
        </p:txBody>
      </p:sp>
      <p:sp>
        <p:nvSpPr>
          <p:cNvPr id="18" name="Ovaal 17"/>
          <p:cNvSpPr/>
          <p:nvPr/>
        </p:nvSpPr>
        <p:spPr>
          <a:xfrm>
            <a:off x="6559418" y="447870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kstvak 18"/>
          <p:cNvSpPr txBox="1"/>
          <p:nvPr/>
        </p:nvSpPr>
        <p:spPr>
          <a:xfrm>
            <a:off x="6475440" y="440405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6</a:t>
            </a:r>
            <a:endParaRPr lang="nl-NL" sz="1000" dirty="0">
              <a:latin typeface="Arial" pitchFamily="34" charset="0"/>
              <a:cs typeface="Arial" pitchFamily="34" charset="0"/>
            </a:endParaRPr>
          </a:p>
        </p:txBody>
      </p:sp>
      <p:sp>
        <p:nvSpPr>
          <p:cNvPr id="20" name="Ovaal 19"/>
          <p:cNvSpPr/>
          <p:nvPr/>
        </p:nvSpPr>
        <p:spPr>
          <a:xfrm>
            <a:off x="8039879" y="402771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7955901" y="395306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8</a:t>
            </a:r>
            <a:endParaRPr lang="nl-NL" sz="1000" dirty="0">
              <a:latin typeface="Arial" pitchFamily="34" charset="0"/>
              <a:cs typeface="Arial" pitchFamily="34" charset="0"/>
            </a:endParaRPr>
          </a:p>
        </p:txBody>
      </p:sp>
      <p:sp>
        <p:nvSpPr>
          <p:cNvPr id="22" name="Ovaal 21"/>
          <p:cNvSpPr/>
          <p:nvPr/>
        </p:nvSpPr>
        <p:spPr>
          <a:xfrm>
            <a:off x="7567128" y="168884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7483150" y="1614195"/>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9</a:t>
            </a:r>
            <a:endParaRPr lang="nl-NL" sz="1000" dirty="0">
              <a:latin typeface="Arial" pitchFamily="34" charset="0"/>
              <a:cs typeface="Arial" pitchFamily="34" charset="0"/>
            </a:endParaRPr>
          </a:p>
        </p:txBody>
      </p:sp>
      <p:sp>
        <p:nvSpPr>
          <p:cNvPr id="24" name="Ovaal 23"/>
          <p:cNvSpPr/>
          <p:nvPr/>
        </p:nvSpPr>
        <p:spPr>
          <a:xfrm>
            <a:off x="7570238" y="270898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kstvak 24"/>
          <p:cNvSpPr txBox="1"/>
          <p:nvPr/>
        </p:nvSpPr>
        <p:spPr>
          <a:xfrm>
            <a:off x="7486260" y="2634341"/>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7</a:t>
            </a:r>
            <a:endParaRPr lang="nl-NL" sz="1000" dirty="0">
              <a:latin typeface="Arial" pitchFamily="34" charset="0"/>
              <a:cs typeface="Arial" pitchFamily="34" charset="0"/>
            </a:endParaRPr>
          </a:p>
        </p:txBody>
      </p:sp>
      <p:sp>
        <p:nvSpPr>
          <p:cNvPr id="26" name="Ovaal 25"/>
          <p:cNvSpPr/>
          <p:nvPr/>
        </p:nvSpPr>
        <p:spPr>
          <a:xfrm>
            <a:off x="6518989" y="336524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Tekstvak 26"/>
          <p:cNvSpPr txBox="1"/>
          <p:nvPr/>
        </p:nvSpPr>
        <p:spPr>
          <a:xfrm>
            <a:off x="6379025" y="329059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10</a:t>
            </a:r>
            <a:endParaRPr lang="nl-NL" sz="1000" dirty="0">
              <a:latin typeface="Arial" pitchFamily="34" charset="0"/>
              <a:cs typeface="Arial" pitchFamily="34" charset="0"/>
            </a:endParaRPr>
          </a:p>
        </p:txBody>
      </p:sp>
      <p:sp>
        <p:nvSpPr>
          <p:cNvPr id="28" name="Ovaal 27"/>
          <p:cNvSpPr/>
          <p:nvPr/>
        </p:nvSpPr>
        <p:spPr>
          <a:xfrm>
            <a:off x="7470543" y="4344278"/>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Tekstvak 28"/>
          <p:cNvSpPr txBox="1"/>
          <p:nvPr/>
        </p:nvSpPr>
        <p:spPr>
          <a:xfrm>
            <a:off x="7627634" y="4369381"/>
            <a:ext cx="169704"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11</a:t>
            </a:r>
            <a:endParaRPr lang="nl-NL" sz="1000" dirty="0">
              <a:latin typeface="Arial" pitchFamily="34" charset="0"/>
              <a:cs typeface="Arial" pitchFamily="34" charset="0"/>
            </a:endParaRPr>
          </a:p>
        </p:txBody>
      </p:sp>
      <p:sp>
        <p:nvSpPr>
          <p:cNvPr id="30" name="Ovaal 29"/>
          <p:cNvSpPr/>
          <p:nvPr/>
        </p:nvSpPr>
        <p:spPr>
          <a:xfrm>
            <a:off x="6593071" y="4224613"/>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Tekstvak 30"/>
          <p:cNvSpPr txBox="1"/>
          <p:nvPr/>
        </p:nvSpPr>
        <p:spPr>
          <a:xfrm>
            <a:off x="6773580" y="4282969"/>
            <a:ext cx="175859"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12</a:t>
            </a:r>
            <a:endParaRPr lang="nl-NL" sz="1000" dirty="0">
              <a:latin typeface="Arial" pitchFamily="34" charset="0"/>
              <a:cs typeface="Arial" pitchFamily="34" charset="0"/>
            </a:endParaRPr>
          </a:p>
        </p:txBody>
      </p:sp>
      <p:sp>
        <p:nvSpPr>
          <p:cNvPr id="32" name="Ovaal 31"/>
          <p:cNvSpPr/>
          <p:nvPr/>
        </p:nvSpPr>
        <p:spPr>
          <a:xfrm>
            <a:off x="6454526" y="4244009"/>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Tekstvak 32"/>
          <p:cNvSpPr txBox="1"/>
          <p:nvPr/>
        </p:nvSpPr>
        <p:spPr>
          <a:xfrm>
            <a:off x="6267797" y="4248884"/>
            <a:ext cx="21444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13</a:t>
            </a:r>
            <a:endParaRPr lang="nl-NL" sz="1000" dirty="0">
              <a:latin typeface="Arial" pitchFamily="34" charset="0"/>
              <a:cs typeface="Arial" pitchFamily="34" charset="0"/>
            </a:endParaRPr>
          </a:p>
        </p:txBody>
      </p:sp>
      <p:sp>
        <p:nvSpPr>
          <p:cNvPr id="34" name="Ovaal 33"/>
          <p:cNvSpPr/>
          <p:nvPr/>
        </p:nvSpPr>
        <p:spPr>
          <a:xfrm>
            <a:off x="7830761" y="4097667"/>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Tekstvak 34"/>
          <p:cNvSpPr txBox="1"/>
          <p:nvPr/>
        </p:nvSpPr>
        <p:spPr>
          <a:xfrm>
            <a:off x="7942046" y="4271722"/>
            <a:ext cx="17117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14</a:t>
            </a:r>
            <a:endParaRPr lang="nl-NL" sz="1000" dirty="0">
              <a:latin typeface="Arial" pitchFamily="34" charset="0"/>
              <a:cs typeface="Arial" pitchFamily="34" charset="0"/>
            </a:endParaRPr>
          </a:p>
        </p:txBody>
      </p:sp>
      <p:sp>
        <p:nvSpPr>
          <p:cNvPr id="36" name="Ovaal 35"/>
          <p:cNvSpPr/>
          <p:nvPr/>
        </p:nvSpPr>
        <p:spPr>
          <a:xfrm>
            <a:off x="7762832" y="228863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Tekstvak 36"/>
          <p:cNvSpPr txBox="1"/>
          <p:nvPr/>
        </p:nvSpPr>
        <p:spPr>
          <a:xfrm>
            <a:off x="7648710" y="219388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15</a:t>
            </a:r>
            <a:endParaRPr lang="nl-NL" sz="1000" dirty="0">
              <a:latin typeface="Arial" pitchFamily="34" charset="0"/>
              <a:cs typeface="Arial" pitchFamily="34" charset="0"/>
            </a:endParaRPr>
          </a:p>
        </p:txBody>
      </p:sp>
      <p:sp>
        <p:nvSpPr>
          <p:cNvPr id="38" name="Ovaal 37"/>
          <p:cNvSpPr/>
          <p:nvPr/>
        </p:nvSpPr>
        <p:spPr>
          <a:xfrm>
            <a:off x="8017630" y="383464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Tekstvak 38"/>
          <p:cNvSpPr txBox="1"/>
          <p:nvPr/>
        </p:nvSpPr>
        <p:spPr>
          <a:xfrm>
            <a:off x="7893460" y="3759996"/>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16</a:t>
            </a:r>
            <a:endParaRPr lang="nl-NL" sz="1000" dirty="0">
              <a:latin typeface="Arial" pitchFamily="34" charset="0"/>
              <a:cs typeface="Arial" pitchFamily="34" charset="0"/>
            </a:endParaRPr>
          </a:p>
        </p:txBody>
      </p:sp>
      <p:sp>
        <p:nvSpPr>
          <p:cNvPr id="40" name="Ovaal 39"/>
          <p:cNvSpPr/>
          <p:nvPr/>
        </p:nvSpPr>
        <p:spPr>
          <a:xfrm>
            <a:off x="7394632" y="531175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Tekstvak 40"/>
          <p:cNvSpPr txBox="1"/>
          <p:nvPr/>
        </p:nvSpPr>
        <p:spPr>
          <a:xfrm>
            <a:off x="7270462" y="523710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17</a:t>
            </a:r>
            <a:endParaRPr lang="nl-NL" sz="1000" dirty="0">
              <a:latin typeface="Arial" pitchFamily="34" charset="0"/>
              <a:cs typeface="Arial" pitchFamily="34" charset="0"/>
            </a:endParaRPr>
          </a:p>
        </p:txBody>
      </p:sp>
      <p:sp>
        <p:nvSpPr>
          <p:cNvPr id="42" name="Ovaal 41"/>
          <p:cNvSpPr/>
          <p:nvPr/>
        </p:nvSpPr>
        <p:spPr>
          <a:xfrm>
            <a:off x="8200175" y="195727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Tekstvak 42"/>
          <p:cNvSpPr txBox="1"/>
          <p:nvPr/>
        </p:nvSpPr>
        <p:spPr>
          <a:xfrm>
            <a:off x="8055909" y="188262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19</a:t>
            </a:r>
            <a:endParaRPr lang="nl-NL" sz="1000" dirty="0">
              <a:latin typeface="Arial" pitchFamily="34" charset="0"/>
              <a:cs typeface="Arial" pitchFamily="34" charset="0"/>
            </a:endParaRPr>
          </a:p>
        </p:txBody>
      </p:sp>
      <p:sp>
        <p:nvSpPr>
          <p:cNvPr id="44" name="Ovaal 43"/>
          <p:cNvSpPr/>
          <p:nvPr/>
        </p:nvSpPr>
        <p:spPr>
          <a:xfrm>
            <a:off x="7724313" y="256161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Tekstvak 44"/>
          <p:cNvSpPr txBox="1"/>
          <p:nvPr/>
        </p:nvSpPr>
        <p:spPr>
          <a:xfrm>
            <a:off x="7610191" y="246686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20</a:t>
            </a:r>
            <a:endParaRPr lang="nl-NL" sz="1000" dirty="0">
              <a:latin typeface="Arial" pitchFamily="34" charset="0"/>
              <a:cs typeface="Arial" pitchFamily="34" charset="0"/>
            </a:endParaRPr>
          </a:p>
        </p:txBody>
      </p:sp>
      <p:sp>
        <p:nvSpPr>
          <p:cNvPr id="46" name="Ovaal 45"/>
          <p:cNvSpPr/>
          <p:nvPr/>
        </p:nvSpPr>
        <p:spPr>
          <a:xfrm>
            <a:off x="6500567" y="365831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Tekstvak 46"/>
          <p:cNvSpPr txBox="1"/>
          <p:nvPr/>
        </p:nvSpPr>
        <p:spPr>
          <a:xfrm>
            <a:off x="6360603" y="3583671"/>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21</a:t>
            </a:r>
            <a:endParaRPr lang="nl-NL" sz="1000" dirty="0">
              <a:latin typeface="Arial" pitchFamily="34" charset="0"/>
              <a:cs typeface="Arial" pitchFamily="34" charset="0"/>
            </a:endParaRPr>
          </a:p>
        </p:txBody>
      </p:sp>
      <p:sp>
        <p:nvSpPr>
          <p:cNvPr id="48" name="Ovaal 47"/>
          <p:cNvSpPr/>
          <p:nvPr/>
        </p:nvSpPr>
        <p:spPr>
          <a:xfrm>
            <a:off x="5535925" y="488421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Tekstvak 48"/>
          <p:cNvSpPr txBox="1"/>
          <p:nvPr/>
        </p:nvSpPr>
        <p:spPr>
          <a:xfrm>
            <a:off x="5586879" y="4759327"/>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23</a:t>
            </a:r>
            <a:endParaRPr lang="nl-NL" sz="1000" dirty="0">
              <a:latin typeface="Arial" pitchFamily="34" charset="0"/>
              <a:cs typeface="Arial" pitchFamily="34" charset="0"/>
            </a:endParaRPr>
          </a:p>
        </p:txBody>
      </p:sp>
      <p:sp>
        <p:nvSpPr>
          <p:cNvPr id="50" name="Ovaal 49"/>
          <p:cNvSpPr/>
          <p:nvPr/>
        </p:nvSpPr>
        <p:spPr>
          <a:xfrm>
            <a:off x="6379987" y="312575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Tekstvak 50"/>
          <p:cNvSpPr txBox="1"/>
          <p:nvPr/>
        </p:nvSpPr>
        <p:spPr>
          <a:xfrm>
            <a:off x="6240023" y="305110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22</a:t>
            </a:r>
            <a:endParaRPr lang="nl-NL"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pPr>
              <a:buNone/>
            </a:pPr>
            <a:r>
              <a:rPr lang="nl-NL" dirty="0" smtClean="0"/>
              <a:t>Opdrachtgever: Provincie Gelderland</a:t>
            </a:r>
          </a:p>
          <a:p>
            <a:pPr>
              <a:buNone/>
            </a:pPr>
            <a:endParaRPr lang="nl-NL" dirty="0" smtClean="0"/>
          </a:p>
          <a:p>
            <a:pPr>
              <a:buNone/>
            </a:pPr>
            <a:endParaRPr lang="nl-NL" dirty="0" smtClean="0"/>
          </a:p>
          <a:p>
            <a:pPr>
              <a:buNone/>
            </a:pPr>
            <a:r>
              <a:rPr lang="nl-NL" dirty="0" smtClean="0"/>
              <a:t>Vraag: Wat is hydrologisch nodig voor behoud trilveen (H7140A) Landje van Jonker?</a:t>
            </a:r>
          </a:p>
          <a:p>
            <a:pPr>
              <a:buNone/>
            </a:pPr>
            <a:endParaRPr lang="nl-NL" dirty="0" smtClean="0"/>
          </a:p>
          <a:p>
            <a:pPr>
              <a:buNone/>
            </a:pPr>
            <a:r>
              <a:rPr lang="nl-NL" dirty="0" smtClean="0"/>
              <a:t>Werkwijze: Ecohydrologische systeemanalyse (i.s.m. </a:t>
            </a:r>
            <a:r>
              <a:rPr lang="nl-NL" dirty="0" err="1" smtClean="0"/>
              <a:t>Eelerwoude</a:t>
            </a:r>
            <a:r>
              <a:rPr lang="nl-NL" dirty="0" smtClean="0"/>
              <a:t>)</a:t>
            </a:r>
          </a:p>
          <a:p>
            <a:pPr>
              <a:buFontTx/>
              <a:buChar char="-"/>
            </a:pPr>
            <a:r>
              <a:rPr lang="nl-NL" dirty="0" smtClean="0"/>
              <a:t>Vegetatieontwikkeling  vertaald naar </a:t>
            </a:r>
            <a:r>
              <a:rPr lang="nl-NL" dirty="0" err="1" smtClean="0"/>
              <a:t>abiotiek</a:t>
            </a:r>
            <a:r>
              <a:rPr lang="nl-NL" dirty="0" smtClean="0"/>
              <a:t> </a:t>
            </a:r>
          </a:p>
          <a:p>
            <a:pPr>
              <a:buFontTx/>
              <a:buChar char="-"/>
            </a:pPr>
            <a:r>
              <a:rPr lang="nl-NL" dirty="0" smtClean="0"/>
              <a:t>Detailontwatering en -afwatering gekwantificeerd</a:t>
            </a:r>
          </a:p>
          <a:p>
            <a:pPr>
              <a:buFontTx/>
              <a:buChar char="-"/>
            </a:pPr>
            <a:r>
              <a:rPr lang="nl-NL" dirty="0" err="1" smtClean="0"/>
              <a:t>Ecohydrologische</a:t>
            </a:r>
            <a:r>
              <a:rPr lang="nl-NL" dirty="0" smtClean="0"/>
              <a:t> </a:t>
            </a:r>
            <a:r>
              <a:rPr lang="nl-NL" dirty="0" err="1" smtClean="0"/>
              <a:t>transecten</a:t>
            </a:r>
            <a:r>
              <a:rPr lang="nl-NL" dirty="0" smtClean="0"/>
              <a:t> grondwaterstand en bodem</a:t>
            </a:r>
          </a:p>
          <a:p>
            <a:pPr>
              <a:buFontTx/>
              <a:buChar char="-"/>
            </a:pPr>
            <a:r>
              <a:rPr lang="nl-NL" dirty="0" smtClean="0"/>
              <a:t>Maatregelen geformuleerd</a:t>
            </a:r>
          </a:p>
          <a:p>
            <a:pPr>
              <a:buFontTx/>
              <a:buChar char="-"/>
            </a:pPr>
            <a:r>
              <a:rPr lang="nl-NL" dirty="0" smtClean="0"/>
              <a:t>Hydrologisch effect bepaald met 5x5 m </a:t>
            </a:r>
            <a:r>
              <a:rPr lang="nl-NL" dirty="0" err="1" smtClean="0"/>
              <a:t>MODFLOW</a:t>
            </a:r>
            <a:r>
              <a:rPr lang="nl-NL" dirty="0" smtClean="0"/>
              <a:t> model en expert kennis</a:t>
            </a:r>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14</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5" name="Picture 2"/>
          <p:cNvPicPr>
            <a:picLocks noChangeAspect="1" noChangeArrowheads="1"/>
          </p:cNvPicPr>
          <p:nvPr/>
        </p:nvPicPr>
        <p:blipFill>
          <a:blip r:embed="rId2"/>
          <a:srcRect/>
          <a:stretch>
            <a:fillRect/>
          </a:stretch>
        </p:blipFill>
        <p:spPr bwMode="auto">
          <a:xfrm>
            <a:off x="5226989" y="0"/>
            <a:ext cx="3917011" cy="1599176"/>
          </a:xfrm>
          <a:prstGeom prst="rect">
            <a:avLst/>
          </a:prstGeom>
          <a:noFill/>
          <a:ln w="9525">
            <a:noFill/>
            <a:miter lim="800000"/>
            <a:headEnd/>
            <a:tailEnd/>
          </a:ln>
        </p:spPr>
      </p:pic>
      <p:pic>
        <p:nvPicPr>
          <p:cNvPr id="7" name="Picture 4"/>
          <p:cNvPicPr>
            <a:picLocks noChangeAspect="1" noChangeArrowheads="1"/>
          </p:cNvPicPr>
          <p:nvPr/>
        </p:nvPicPr>
        <p:blipFill>
          <a:blip r:embed="rId3"/>
          <a:srcRect/>
          <a:stretch>
            <a:fillRect/>
          </a:stretch>
        </p:blipFill>
        <p:spPr bwMode="auto">
          <a:xfrm>
            <a:off x="6746853" y="1593807"/>
            <a:ext cx="1008185" cy="844203"/>
          </a:xfrm>
          <a:prstGeom prst="rect">
            <a:avLst/>
          </a:prstGeom>
          <a:noFill/>
          <a:ln w="9525">
            <a:noFill/>
            <a:miter lim="800000"/>
            <a:headEnd/>
            <a:tailEnd/>
          </a:ln>
        </p:spPr>
      </p:pic>
      <p:pic>
        <p:nvPicPr>
          <p:cNvPr id="9" name="Picture 5"/>
          <p:cNvPicPr>
            <a:picLocks noChangeAspect="1" noChangeArrowheads="1"/>
          </p:cNvPicPr>
          <p:nvPr/>
        </p:nvPicPr>
        <p:blipFill>
          <a:blip r:embed="rId4"/>
          <a:srcRect/>
          <a:stretch>
            <a:fillRect/>
          </a:stretch>
        </p:blipFill>
        <p:spPr bwMode="auto">
          <a:xfrm>
            <a:off x="5219517" y="1595843"/>
            <a:ext cx="1456029" cy="841682"/>
          </a:xfrm>
          <a:prstGeom prst="rect">
            <a:avLst/>
          </a:prstGeom>
          <a:noFill/>
          <a:ln w="9525">
            <a:noFill/>
            <a:miter lim="800000"/>
            <a:headEnd/>
            <a:tailEnd/>
          </a:ln>
        </p:spPr>
      </p:pic>
      <p:pic>
        <p:nvPicPr>
          <p:cNvPr id="10" name="Picture 6"/>
          <p:cNvPicPr>
            <a:picLocks noChangeAspect="1" noChangeArrowheads="1"/>
          </p:cNvPicPr>
          <p:nvPr/>
        </p:nvPicPr>
        <p:blipFill>
          <a:blip r:embed="rId5"/>
          <a:srcRect/>
          <a:stretch>
            <a:fillRect/>
          </a:stretch>
        </p:blipFill>
        <p:spPr bwMode="auto">
          <a:xfrm>
            <a:off x="7828590" y="1594609"/>
            <a:ext cx="1315410" cy="840291"/>
          </a:xfrm>
          <a:prstGeom prst="rect">
            <a:avLst/>
          </a:prstGeom>
          <a:noFill/>
          <a:ln w="9525">
            <a:noFill/>
            <a:miter lim="800000"/>
            <a:headEnd/>
            <a:tailEnd/>
          </a:ln>
        </p:spPr>
      </p:pic>
      <p:sp>
        <p:nvSpPr>
          <p:cNvPr id="11" name="Tekstvak 10"/>
          <p:cNvSpPr txBox="1"/>
          <p:nvPr/>
        </p:nvSpPr>
        <p:spPr>
          <a:xfrm>
            <a:off x="5253135" y="2411190"/>
            <a:ext cx="3409908" cy="230832"/>
          </a:xfrm>
          <a:prstGeom prst="rect">
            <a:avLst/>
          </a:prstGeom>
          <a:noFill/>
        </p:spPr>
        <p:txBody>
          <a:bodyPr wrap="none" rtlCol="0">
            <a:spAutoFit/>
          </a:bodyPr>
          <a:lstStyle/>
          <a:p>
            <a:r>
              <a:rPr lang="nl-NL" sz="900" i="1" dirty="0" smtClean="0"/>
              <a:t>Ronde en kleine zonnedauw	    Blauwe knoop	          Grote wederik</a:t>
            </a:r>
            <a:endParaRPr lang="nl-NL" sz="90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p:cNvPicPr>
            <a:picLocks noChangeAspect="1" noChangeArrowheads="1"/>
          </p:cNvPicPr>
          <p:nvPr/>
        </p:nvPicPr>
        <p:blipFill>
          <a:blip r:embed="rId2"/>
          <a:srcRect/>
          <a:stretch>
            <a:fillRect/>
          </a:stretch>
        </p:blipFill>
        <p:spPr bwMode="auto">
          <a:xfrm>
            <a:off x="548640" y="1713295"/>
            <a:ext cx="4753413" cy="4559735"/>
          </a:xfrm>
          <a:prstGeom prst="rect">
            <a:avLst/>
          </a:prstGeom>
          <a:noFill/>
          <a:ln w="9525">
            <a:noFill/>
            <a:miter lim="800000"/>
            <a:headEnd/>
            <a:tailEnd/>
          </a:ln>
        </p:spPr>
      </p:pic>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15</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4" name="Picture 4"/>
          <p:cNvPicPr>
            <a:picLocks noChangeAspect="1" noChangeArrowheads="1"/>
          </p:cNvPicPr>
          <p:nvPr/>
        </p:nvPicPr>
        <p:blipFill>
          <a:blip r:embed="rId3" cstate="print"/>
          <a:srcRect/>
          <a:stretch>
            <a:fillRect/>
          </a:stretch>
        </p:blipFill>
        <p:spPr bwMode="auto">
          <a:xfrm>
            <a:off x="5400523" y="1670376"/>
            <a:ext cx="3401884" cy="4682298"/>
          </a:xfrm>
          <a:prstGeom prst="rect">
            <a:avLst/>
          </a:prstGeom>
          <a:noFill/>
          <a:ln w="9525">
            <a:noFill/>
            <a:miter lim="800000"/>
            <a:headEnd/>
            <a:tailEnd/>
          </a:ln>
        </p:spPr>
      </p:pic>
      <p:sp>
        <p:nvSpPr>
          <p:cNvPr id="17" name="Tekstvak 16"/>
          <p:cNvSpPr txBox="1"/>
          <p:nvPr/>
        </p:nvSpPr>
        <p:spPr>
          <a:xfrm>
            <a:off x="2837861" y="2669760"/>
            <a:ext cx="534121" cy="369332"/>
          </a:xfrm>
          <a:prstGeom prst="rect">
            <a:avLst/>
          </a:prstGeom>
          <a:noFill/>
        </p:spPr>
        <p:txBody>
          <a:bodyPr wrap="none" rtlCol="0">
            <a:spAutoFit/>
          </a:bodyPr>
          <a:lstStyle/>
          <a:p>
            <a:r>
              <a:rPr lang="nl-NL" dirty="0" smtClean="0">
                <a:solidFill>
                  <a:srgbClr val="FFFF00"/>
                </a:solidFill>
              </a:rPr>
              <a:t>Epe</a:t>
            </a:r>
            <a:endParaRPr lang="nl-NL" dirty="0">
              <a:solidFill>
                <a:srgbClr val="FFFF00"/>
              </a:solidFill>
            </a:endParaRPr>
          </a:p>
        </p:txBody>
      </p:sp>
      <p:cxnSp>
        <p:nvCxnSpPr>
          <p:cNvPr id="21" name="Rechte verbindingslijn 20"/>
          <p:cNvCxnSpPr/>
          <p:nvPr/>
        </p:nvCxnSpPr>
        <p:spPr>
          <a:xfrm>
            <a:off x="2271562" y="3070459"/>
            <a:ext cx="1530417" cy="11550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 name="PIJL-RECHTS 22"/>
          <p:cNvSpPr/>
          <p:nvPr/>
        </p:nvSpPr>
        <p:spPr>
          <a:xfrm rot="19741947">
            <a:off x="5621154" y="3965608"/>
            <a:ext cx="452387" cy="36576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16</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3" name="Picture 2"/>
          <p:cNvPicPr>
            <a:picLocks noChangeAspect="1" noChangeArrowheads="1"/>
          </p:cNvPicPr>
          <p:nvPr/>
        </p:nvPicPr>
        <p:blipFill>
          <a:blip r:embed="rId2" cstate="print"/>
          <a:srcRect/>
          <a:stretch>
            <a:fillRect/>
          </a:stretch>
        </p:blipFill>
        <p:spPr bwMode="auto">
          <a:xfrm>
            <a:off x="3258191" y="1722923"/>
            <a:ext cx="5741442" cy="4023359"/>
          </a:xfrm>
          <a:prstGeom prst="rect">
            <a:avLst/>
          </a:prstGeom>
          <a:noFill/>
          <a:ln w="9525">
            <a:noFill/>
            <a:miter lim="800000"/>
            <a:headEnd/>
            <a:tailEnd/>
          </a:ln>
        </p:spPr>
      </p:pic>
      <p:pic>
        <p:nvPicPr>
          <p:cNvPr id="14" name="Picture 4"/>
          <p:cNvPicPr>
            <a:picLocks noChangeAspect="1" noChangeArrowheads="1"/>
          </p:cNvPicPr>
          <p:nvPr/>
        </p:nvPicPr>
        <p:blipFill>
          <a:blip r:embed="rId3" cstate="print"/>
          <a:srcRect/>
          <a:stretch>
            <a:fillRect/>
          </a:stretch>
        </p:blipFill>
        <p:spPr bwMode="auto">
          <a:xfrm>
            <a:off x="328010" y="1718502"/>
            <a:ext cx="2934954" cy="4039623"/>
          </a:xfrm>
          <a:prstGeom prst="rect">
            <a:avLst/>
          </a:prstGeom>
          <a:noFill/>
          <a:ln w="9525">
            <a:noFill/>
            <a:miter lim="800000"/>
            <a:headEnd/>
            <a:tailEnd/>
          </a:ln>
        </p:spPr>
      </p:pic>
      <p:sp>
        <p:nvSpPr>
          <p:cNvPr id="15" name="Tekstvak 14"/>
          <p:cNvSpPr txBox="1"/>
          <p:nvPr/>
        </p:nvSpPr>
        <p:spPr>
          <a:xfrm>
            <a:off x="7920000" y="2304000"/>
            <a:ext cx="534121" cy="369332"/>
          </a:xfrm>
          <a:prstGeom prst="rect">
            <a:avLst/>
          </a:prstGeom>
          <a:noFill/>
        </p:spPr>
        <p:txBody>
          <a:bodyPr wrap="none" rtlCol="0">
            <a:spAutoFit/>
          </a:bodyPr>
          <a:lstStyle/>
          <a:p>
            <a:r>
              <a:rPr lang="nl-NL" dirty="0" smtClean="0"/>
              <a:t>Epe</a:t>
            </a:r>
            <a:endParaRPr lang="nl-NL" dirty="0"/>
          </a:p>
        </p:txBody>
      </p:sp>
      <p:sp>
        <p:nvSpPr>
          <p:cNvPr id="9" name="Rechthoek 8"/>
          <p:cNvSpPr/>
          <p:nvPr/>
        </p:nvSpPr>
        <p:spPr>
          <a:xfrm>
            <a:off x="4812632" y="3214838"/>
            <a:ext cx="741145" cy="423511"/>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17</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0" name="Picture 5"/>
          <p:cNvPicPr>
            <a:picLocks noChangeAspect="1" noChangeArrowheads="1"/>
          </p:cNvPicPr>
          <p:nvPr/>
        </p:nvPicPr>
        <p:blipFill>
          <a:blip r:embed="rId2" cstate="print"/>
          <a:srcRect l="15247" t="8433" r="24646" b="42725"/>
          <a:stretch>
            <a:fillRect/>
          </a:stretch>
        </p:blipFill>
        <p:spPr bwMode="auto">
          <a:xfrm>
            <a:off x="917505" y="1857675"/>
            <a:ext cx="6744204" cy="4186990"/>
          </a:xfrm>
          <a:prstGeom prst="rect">
            <a:avLst/>
          </a:prstGeom>
          <a:noFill/>
          <a:ln w="9525">
            <a:noFill/>
            <a:miter lim="800000"/>
            <a:headEnd/>
            <a:tailEnd/>
          </a:ln>
        </p:spPr>
      </p:pic>
      <p:sp>
        <p:nvSpPr>
          <p:cNvPr id="11" name="Tekstvak 10"/>
          <p:cNvSpPr txBox="1"/>
          <p:nvPr/>
        </p:nvSpPr>
        <p:spPr>
          <a:xfrm>
            <a:off x="6747310" y="1905802"/>
            <a:ext cx="652743" cy="369332"/>
          </a:xfrm>
          <a:prstGeom prst="rect">
            <a:avLst/>
          </a:prstGeom>
          <a:noFill/>
        </p:spPr>
        <p:txBody>
          <a:bodyPr wrap="none" rtlCol="0">
            <a:spAutoFit/>
          </a:bodyPr>
          <a:lstStyle/>
          <a:p>
            <a:r>
              <a:rPr lang="nl-NL" b="1" dirty="0" smtClean="0">
                <a:solidFill>
                  <a:schemeClr val="bg1"/>
                </a:solidFill>
              </a:rPr>
              <a:t>2013</a:t>
            </a:r>
            <a:endParaRPr lang="nl-NL"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18</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026" name="Picture 2"/>
          <p:cNvPicPr>
            <a:picLocks noChangeAspect="1" noChangeArrowheads="1"/>
          </p:cNvPicPr>
          <p:nvPr/>
        </p:nvPicPr>
        <p:blipFill>
          <a:blip r:embed="rId2"/>
          <a:srcRect/>
          <a:stretch>
            <a:fillRect/>
          </a:stretch>
        </p:blipFill>
        <p:spPr bwMode="auto">
          <a:xfrm>
            <a:off x="5226989" y="0"/>
            <a:ext cx="3917011" cy="1599176"/>
          </a:xfrm>
          <a:prstGeom prst="rect">
            <a:avLst/>
          </a:prstGeom>
          <a:noFill/>
          <a:ln w="9525">
            <a:noFill/>
            <a:miter lim="800000"/>
            <a:headEnd/>
            <a:tailEnd/>
          </a:ln>
        </p:spPr>
      </p:pic>
      <p:pic>
        <p:nvPicPr>
          <p:cNvPr id="9" name="Afbeelding 8"/>
          <p:cNvPicPr/>
          <p:nvPr/>
        </p:nvPicPr>
        <p:blipFill>
          <a:blip r:embed="rId3">
            <a:extLst>
              <a:ext uri="{28A0092B-C50C-407E-A947-70E740481C1C}">
                <a14:useLocalDpi xmlns:lc="http://schemas.openxmlformats.org/drawingml/2006/lockedCanvas" xmlns:pic="http://schemas.openxmlformats.org/drawingml/2006/picture"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4090364" y="1780672"/>
            <a:ext cx="4928453" cy="3378615"/>
          </a:xfrm>
          <a:prstGeom prst="rect">
            <a:avLst/>
          </a:prstGeom>
        </p:spPr>
      </p:pic>
      <p:graphicFrame>
        <p:nvGraphicFramePr>
          <p:cNvPr id="10" name="Tabel 9"/>
          <p:cNvGraphicFramePr>
            <a:graphicFrameLocks noGrp="1"/>
          </p:cNvGraphicFramePr>
          <p:nvPr/>
        </p:nvGraphicFramePr>
        <p:xfrm>
          <a:off x="1482290" y="5333397"/>
          <a:ext cx="5965705" cy="922020"/>
        </p:xfrm>
        <a:graphic>
          <a:graphicData uri="http://schemas.openxmlformats.org/drawingml/2006/table">
            <a:tbl>
              <a:tblPr/>
              <a:tblGrid>
                <a:gridCol w="787773"/>
                <a:gridCol w="787773"/>
                <a:gridCol w="676145"/>
                <a:gridCol w="771029"/>
                <a:gridCol w="676145"/>
                <a:gridCol w="676145"/>
                <a:gridCol w="914550"/>
                <a:gridCol w="676145"/>
              </a:tblGrid>
              <a:tr h="152400">
                <a:tc>
                  <a:txBody>
                    <a:bodyPr/>
                    <a:lstStyle/>
                    <a:p>
                      <a:endParaRPr lang="nl-NL" sz="1400" dirty="0">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maaiveld</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GHG</a:t>
                      </a:r>
                      <a:endParaRPr lang="nl-NL" sz="105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GVG</a:t>
                      </a:r>
                      <a:endParaRPr lang="nl-NL" sz="105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dirty="0" err="1">
                          <a:solidFill>
                            <a:srgbClr val="005D76"/>
                          </a:solidFill>
                          <a:latin typeface="Segoe UI"/>
                          <a:ea typeface="Times New Roman"/>
                          <a:cs typeface="Times New Roman"/>
                        </a:rPr>
                        <a:t>GLG</a:t>
                      </a:r>
                      <a:endParaRPr lang="nl-NL" sz="1050" dirty="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GHG</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GVG</a:t>
                      </a:r>
                      <a:endParaRPr lang="nl-NL" sz="105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GLG</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2400">
                <a:tc>
                  <a:txBody>
                    <a:bodyPr/>
                    <a:lstStyle/>
                    <a:p>
                      <a:endParaRPr lang="nl-NL" sz="1400">
                        <a:latin typeface="Calibr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gridSpan="4">
                  <a:txBody>
                    <a:bodyPr/>
                    <a:lstStyle/>
                    <a:p>
                      <a:pPr algn="ctr">
                        <a:lnSpc>
                          <a:spcPts val="1260"/>
                        </a:lnSpc>
                        <a:spcAft>
                          <a:spcPts val="0"/>
                        </a:spcAft>
                      </a:pPr>
                      <a:r>
                        <a:rPr lang="nl-NL" sz="900" dirty="0">
                          <a:solidFill>
                            <a:srgbClr val="005D76"/>
                          </a:solidFill>
                          <a:latin typeface="Segoe UI"/>
                          <a:ea typeface="Times New Roman"/>
                          <a:cs typeface="Times New Roman"/>
                        </a:rPr>
                        <a:t>  (m </a:t>
                      </a:r>
                      <a:r>
                        <a:rPr lang="nl-NL" sz="900" dirty="0" err="1">
                          <a:solidFill>
                            <a:srgbClr val="005D76"/>
                          </a:solidFill>
                          <a:latin typeface="Segoe UI"/>
                          <a:ea typeface="Times New Roman"/>
                          <a:cs typeface="Times New Roman"/>
                        </a:rPr>
                        <a:t>tov</a:t>
                      </a:r>
                      <a:r>
                        <a:rPr lang="nl-NL" sz="900" dirty="0">
                          <a:solidFill>
                            <a:srgbClr val="005D76"/>
                          </a:solidFill>
                          <a:latin typeface="Segoe UI"/>
                          <a:ea typeface="Times New Roman"/>
                          <a:cs typeface="Times New Roman"/>
                        </a:rPr>
                        <a:t> NAP) </a:t>
                      </a:r>
                      <a:endParaRPr lang="nl-NL" sz="1050" dirty="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nl-NL"/>
                    </a:p>
                  </a:txBody>
                  <a:tcPr/>
                </a:tc>
                <a:tc hMerge="1">
                  <a:txBody>
                    <a:bodyPr/>
                    <a:lstStyle/>
                    <a:p>
                      <a:endParaRPr lang="nl-NL"/>
                    </a:p>
                  </a:txBody>
                  <a:tcPr/>
                </a:tc>
                <a:tc hMerge="1">
                  <a:txBody>
                    <a:bodyPr/>
                    <a:lstStyle/>
                    <a:p>
                      <a:endParaRPr lang="nl-NL"/>
                    </a:p>
                  </a:txBody>
                  <a:tcPr/>
                </a:tc>
                <a:tc>
                  <a:txBody>
                    <a:bodyPr/>
                    <a:lstStyle/>
                    <a:p>
                      <a:endParaRPr lang="nl-NL" sz="1400">
                        <a:latin typeface="Calibr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a:solidFill>
                            <a:srgbClr val="005D76"/>
                          </a:solidFill>
                          <a:latin typeface="Segoe UI"/>
                          <a:ea typeface="Times New Roman"/>
                          <a:cs typeface="Times New Roman"/>
                        </a:rPr>
                        <a:t>(m - maaiveld)</a:t>
                      </a:r>
                      <a:endParaRPr lang="nl-NL" sz="1050">
                        <a:latin typeface="Segoe U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a:solidFill>
                            <a:srgbClr val="005D76"/>
                          </a:solidFill>
                          <a:latin typeface="Segoe UI"/>
                          <a:ea typeface="Times New Roman"/>
                          <a:cs typeface="Times New Roman"/>
                        </a:rPr>
                        <a:t> </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52400">
                <a:tc>
                  <a:txBody>
                    <a:bodyPr/>
                    <a:lstStyle/>
                    <a:p>
                      <a:pPr>
                        <a:lnSpc>
                          <a:spcPts val="1260"/>
                        </a:lnSpc>
                        <a:spcAft>
                          <a:spcPts val="0"/>
                        </a:spcAft>
                      </a:pPr>
                      <a:r>
                        <a:rPr lang="nl-NL" sz="900">
                          <a:solidFill>
                            <a:srgbClr val="005D76"/>
                          </a:solidFill>
                          <a:latin typeface="Segoe UI"/>
                          <a:ea typeface="Times New Roman"/>
                          <a:cs typeface="Times New Roman"/>
                        </a:rPr>
                        <a:t>1989-1995</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19.21</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19.23</a:t>
                      </a:r>
                      <a:endParaRPr lang="nl-NL" sz="105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19.13</a:t>
                      </a:r>
                      <a:endParaRPr lang="nl-NL" sz="105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18.93</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-0.02</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dirty="0">
                          <a:solidFill>
                            <a:srgbClr val="005D76"/>
                          </a:solidFill>
                          <a:latin typeface="Segoe UI"/>
                          <a:ea typeface="Times New Roman"/>
                          <a:cs typeface="Times New Roman"/>
                        </a:rPr>
                        <a:t>0.08</a:t>
                      </a:r>
                      <a:endParaRPr lang="nl-NL" sz="1050" dirty="0">
                        <a:latin typeface="Segoe UI"/>
                        <a:ea typeface="Times New Roman"/>
                        <a:cs typeface="Times New Roman"/>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ts val="1260"/>
                        </a:lnSpc>
                        <a:spcAft>
                          <a:spcPts val="0"/>
                        </a:spcAft>
                      </a:pPr>
                      <a:r>
                        <a:rPr lang="nl-NL" sz="900" b="1" dirty="0">
                          <a:solidFill>
                            <a:srgbClr val="FF0000"/>
                          </a:solidFill>
                          <a:latin typeface="Segoe UI"/>
                          <a:ea typeface="Times New Roman"/>
                          <a:cs typeface="Times New Roman"/>
                        </a:rPr>
                        <a:t>0.28</a:t>
                      </a:r>
                      <a:endParaRPr lang="nl-NL" sz="1050" b="1" dirty="0">
                        <a:solidFill>
                          <a:srgbClr val="FF0000"/>
                        </a:solidFill>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2400">
                <a:tc>
                  <a:txBody>
                    <a:bodyPr/>
                    <a:lstStyle/>
                    <a:p>
                      <a:pPr>
                        <a:lnSpc>
                          <a:spcPts val="1260"/>
                        </a:lnSpc>
                        <a:spcAft>
                          <a:spcPts val="0"/>
                        </a:spcAft>
                      </a:pPr>
                      <a:r>
                        <a:rPr lang="nl-NL" sz="900">
                          <a:solidFill>
                            <a:srgbClr val="005D76"/>
                          </a:solidFill>
                          <a:latin typeface="Segoe UI"/>
                          <a:ea typeface="Times New Roman"/>
                          <a:cs typeface="Times New Roman"/>
                        </a:rPr>
                        <a:t>1995-2013</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19.28</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19.35</a:t>
                      </a:r>
                      <a:endParaRPr lang="nl-NL" sz="1050">
                        <a:latin typeface="Segoe UI"/>
                        <a:ea typeface="Times New Roman"/>
                        <a:cs typeface="Times New Roman"/>
                      </a:endParaRPr>
                    </a:p>
                  </a:txBody>
                  <a:tcPr marL="44450" marR="44450" marT="0" marB="0" anchor="b">
                    <a:lnL>
                      <a:noFill/>
                    </a:lnL>
                    <a:lnR>
                      <a:noFill/>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19.28</a:t>
                      </a:r>
                      <a:endParaRPr lang="nl-NL" sz="1050">
                        <a:latin typeface="Segoe UI"/>
                        <a:ea typeface="Times New Roman"/>
                        <a:cs typeface="Times New Roman"/>
                      </a:endParaRPr>
                    </a:p>
                  </a:txBody>
                  <a:tcPr marL="44450" marR="44450" marT="0" marB="0" anchor="b">
                    <a:lnL>
                      <a:noFill/>
                    </a:lnL>
                    <a:lnR>
                      <a:noFill/>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19.12</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-0.07</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ts val="1260"/>
                        </a:lnSpc>
                        <a:spcAft>
                          <a:spcPts val="0"/>
                        </a:spcAft>
                      </a:pPr>
                      <a:r>
                        <a:rPr lang="nl-NL" sz="900" dirty="0">
                          <a:solidFill>
                            <a:srgbClr val="005D76"/>
                          </a:solidFill>
                          <a:latin typeface="Segoe UI"/>
                          <a:ea typeface="Times New Roman"/>
                          <a:cs typeface="Times New Roman"/>
                        </a:rPr>
                        <a:t>0.00</a:t>
                      </a:r>
                      <a:endParaRPr lang="nl-NL" sz="1050" dirty="0">
                        <a:latin typeface="Segoe UI"/>
                        <a:ea typeface="Times New Roman"/>
                        <a:cs typeface="Times New Roman"/>
                      </a:endParaRPr>
                    </a:p>
                  </a:txBody>
                  <a:tcPr marL="44450" marR="44450" marT="0" marB="0" anchor="b">
                    <a:lnL>
                      <a:noFill/>
                    </a:lnL>
                    <a:lnR>
                      <a:noFill/>
                    </a:lnR>
                    <a:lnT>
                      <a:noFill/>
                    </a:lnT>
                    <a:lnB>
                      <a:noFill/>
                    </a:lnB>
                  </a:tcPr>
                </a:tc>
                <a:tc>
                  <a:txBody>
                    <a:bodyPr/>
                    <a:lstStyle/>
                    <a:p>
                      <a:pPr algn="ctr">
                        <a:lnSpc>
                          <a:spcPts val="1260"/>
                        </a:lnSpc>
                        <a:spcAft>
                          <a:spcPts val="0"/>
                        </a:spcAft>
                      </a:pPr>
                      <a:r>
                        <a:rPr lang="nl-NL" sz="900">
                          <a:solidFill>
                            <a:srgbClr val="005D76"/>
                          </a:solidFill>
                          <a:latin typeface="Segoe UI"/>
                          <a:ea typeface="Times New Roman"/>
                          <a:cs typeface="Times New Roman"/>
                        </a:rPr>
                        <a:t>0.16</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a:noFill/>
                    </a:lnB>
                  </a:tcPr>
                </a:tc>
              </a:tr>
              <a:tr h="152400">
                <a:tc>
                  <a:txBody>
                    <a:bodyPr/>
                    <a:lstStyle/>
                    <a:p>
                      <a:pPr>
                        <a:lnSpc>
                          <a:spcPts val="1260"/>
                        </a:lnSpc>
                        <a:spcAft>
                          <a:spcPts val="0"/>
                        </a:spcAft>
                      </a:pPr>
                      <a:r>
                        <a:rPr lang="nl-NL" sz="900">
                          <a:solidFill>
                            <a:srgbClr val="005D76"/>
                          </a:solidFill>
                          <a:latin typeface="Segoe UI"/>
                          <a:ea typeface="Times New Roman"/>
                          <a:cs typeface="Times New Roman"/>
                        </a:rPr>
                        <a:t>2013-2016</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a:solidFill>
                            <a:srgbClr val="005D76"/>
                          </a:solidFill>
                          <a:latin typeface="Segoe UI"/>
                          <a:ea typeface="Times New Roman"/>
                          <a:cs typeface="Times New Roman"/>
                        </a:rPr>
                        <a:t>19.39</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dirty="0">
                          <a:solidFill>
                            <a:srgbClr val="005D76"/>
                          </a:solidFill>
                          <a:latin typeface="Segoe UI"/>
                          <a:ea typeface="Times New Roman"/>
                          <a:cs typeface="Times New Roman"/>
                        </a:rPr>
                        <a:t>19.32</a:t>
                      </a:r>
                      <a:endParaRPr lang="nl-NL" sz="1050" dirty="0">
                        <a:latin typeface="Segoe U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dirty="0">
                          <a:solidFill>
                            <a:srgbClr val="005D76"/>
                          </a:solidFill>
                          <a:latin typeface="Segoe UI"/>
                          <a:ea typeface="Times New Roman"/>
                          <a:cs typeface="Times New Roman"/>
                        </a:rPr>
                        <a:t>19.23</a:t>
                      </a:r>
                      <a:endParaRPr lang="nl-NL" sz="1050" dirty="0">
                        <a:latin typeface="Segoe U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a:solidFill>
                            <a:srgbClr val="005D76"/>
                          </a:solidFill>
                          <a:latin typeface="Segoe UI"/>
                          <a:ea typeface="Times New Roman"/>
                          <a:cs typeface="Times New Roman"/>
                        </a:rPr>
                        <a:t>19.10</a:t>
                      </a:r>
                      <a:endParaRPr lang="nl-NL" sz="1050">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a:solidFill>
                            <a:srgbClr val="005D76"/>
                          </a:solidFill>
                          <a:latin typeface="Segoe UI"/>
                          <a:ea typeface="Times New Roman"/>
                          <a:cs typeface="Times New Roman"/>
                        </a:rPr>
                        <a:t>0.07</a:t>
                      </a:r>
                      <a:endParaRPr lang="nl-NL" sz="1050">
                        <a:latin typeface="Segoe UI"/>
                        <a:ea typeface="Times New Roman"/>
                        <a:cs typeface="Times New Roman"/>
                      </a:endParaRPr>
                    </a:p>
                  </a:txBody>
                  <a:tcPr marL="44450" marR="4445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b="1" dirty="0">
                          <a:solidFill>
                            <a:srgbClr val="FF0000"/>
                          </a:solidFill>
                          <a:latin typeface="Segoe UI"/>
                          <a:ea typeface="Times New Roman"/>
                          <a:cs typeface="Times New Roman"/>
                        </a:rPr>
                        <a:t>0.16</a:t>
                      </a:r>
                      <a:endParaRPr lang="nl-NL" sz="1050" b="1" dirty="0">
                        <a:solidFill>
                          <a:srgbClr val="FF0000"/>
                        </a:solidFill>
                        <a:latin typeface="Segoe UI"/>
                        <a:ea typeface="Times New Roman"/>
                        <a:cs typeface="Times New Roman"/>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ts val="1260"/>
                        </a:lnSpc>
                        <a:spcAft>
                          <a:spcPts val="0"/>
                        </a:spcAft>
                      </a:pPr>
                      <a:r>
                        <a:rPr lang="nl-NL" sz="900" b="1" dirty="0">
                          <a:solidFill>
                            <a:srgbClr val="FF0000"/>
                          </a:solidFill>
                          <a:latin typeface="Segoe UI"/>
                          <a:ea typeface="Times New Roman"/>
                          <a:cs typeface="Times New Roman"/>
                        </a:rPr>
                        <a:t>0.29</a:t>
                      </a:r>
                      <a:endParaRPr lang="nl-NL" sz="1050" b="1" dirty="0">
                        <a:solidFill>
                          <a:srgbClr val="FF0000"/>
                        </a:solidFill>
                        <a:latin typeface="Segoe UI"/>
                        <a:ea typeface="Times New Roman"/>
                        <a:cs typeface="Times New Roman"/>
                      </a:endParaRPr>
                    </a:p>
                  </a:txBody>
                  <a:tcPr marL="44450" marR="44450"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pic>
        <p:nvPicPr>
          <p:cNvPr id="11" name="Afbeelding 10"/>
          <p:cNvPicPr/>
          <p:nvPr/>
        </p:nvPicPr>
        <p:blipFill>
          <a:blip r:embed="rId4"/>
          <a:srcRect l="6496" r="33336" b="28975"/>
          <a:stretch>
            <a:fillRect/>
          </a:stretch>
        </p:blipFill>
        <p:spPr bwMode="auto">
          <a:xfrm>
            <a:off x="558271" y="1880837"/>
            <a:ext cx="3301465" cy="3210923"/>
          </a:xfrm>
          <a:prstGeom prst="rect">
            <a:avLst/>
          </a:prstGeom>
          <a:noFill/>
          <a:ln w="9525">
            <a:noFill/>
            <a:miter lim="800000"/>
            <a:headEnd/>
            <a:tailEnd/>
          </a:ln>
        </p:spPr>
      </p:pic>
      <p:cxnSp>
        <p:nvCxnSpPr>
          <p:cNvPr id="14" name="Rechte verbindingslijn met pijl 13"/>
          <p:cNvCxnSpPr/>
          <p:nvPr/>
        </p:nvCxnSpPr>
        <p:spPr>
          <a:xfrm flipV="1">
            <a:off x="3012707" y="2271562"/>
            <a:ext cx="1058779" cy="64489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Vrije vorm 14"/>
          <p:cNvSpPr/>
          <p:nvPr/>
        </p:nvSpPr>
        <p:spPr>
          <a:xfrm>
            <a:off x="683394" y="2541069"/>
            <a:ext cx="2569945" cy="1270535"/>
          </a:xfrm>
          <a:custGeom>
            <a:avLst/>
            <a:gdLst>
              <a:gd name="connsiteX0" fmla="*/ 2569945 w 2569945"/>
              <a:gd name="connsiteY0" fmla="*/ 827773 h 1270535"/>
              <a:gd name="connsiteX1" fmla="*/ 240631 w 2569945"/>
              <a:gd name="connsiteY1" fmla="*/ 0 h 1270535"/>
              <a:gd name="connsiteX2" fmla="*/ 0 w 2569945"/>
              <a:gd name="connsiteY2" fmla="*/ 673769 h 1270535"/>
              <a:gd name="connsiteX3" fmla="*/ 2512193 w 2569945"/>
              <a:gd name="connsiteY3" fmla="*/ 1270535 h 1270535"/>
              <a:gd name="connsiteX4" fmla="*/ 2569945 w 2569945"/>
              <a:gd name="connsiteY4" fmla="*/ 827773 h 1270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9945" h="1270535">
                <a:moveTo>
                  <a:pt x="2569945" y="827773"/>
                </a:moveTo>
                <a:lnTo>
                  <a:pt x="240631" y="0"/>
                </a:lnTo>
                <a:lnTo>
                  <a:pt x="0" y="673769"/>
                </a:lnTo>
                <a:lnTo>
                  <a:pt x="2512193" y="1270535"/>
                </a:lnTo>
                <a:lnTo>
                  <a:pt x="2569945" y="827773"/>
                </a:lnTo>
                <a:close/>
              </a:path>
            </a:pathLst>
          </a:custGeom>
          <a:noFill/>
          <a:ln>
            <a:solidFill>
              <a:srgbClr val="FFFF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4889633" y="1761423"/>
            <a:ext cx="2414122" cy="169277"/>
          </a:xfrm>
          <a:prstGeom prst="rect">
            <a:avLst/>
          </a:prstGeom>
          <a:solidFill>
            <a:schemeClr val="bg1">
              <a:lumMod val="95000"/>
            </a:schemeClr>
          </a:solidFill>
        </p:spPr>
        <p:txBody>
          <a:bodyPr wrap="none" lIns="0" tIns="0" rIns="0" bIns="0" rtlCol="0">
            <a:spAutoFit/>
          </a:bodyPr>
          <a:lstStyle/>
          <a:p>
            <a:r>
              <a:rPr lang="nl-NL" sz="1100" dirty="0" smtClean="0"/>
              <a:t>Grondwaterstand (model en waarneming)</a:t>
            </a:r>
            <a:endParaRPr lang="nl-NL" sz="1100" dirty="0"/>
          </a:p>
        </p:txBody>
      </p:sp>
      <p:sp>
        <p:nvSpPr>
          <p:cNvPr id="18" name="Tekstvak 17"/>
          <p:cNvSpPr txBox="1"/>
          <p:nvPr/>
        </p:nvSpPr>
        <p:spPr>
          <a:xfrm>
            <a:off x="5282664" y="3463490"/>
            <a:ext cx="1768113" cy="169277"/>
          </a:xfrm>
          <a:prstGeom prst="rect">
            <a:avLst/>
          </a:prstGeom>
          <a:solidFill>
            <a:schemeClr val="bg1">
              <a:lumMod val="95000"/>
            </a:schemeClr>
          </a:solidFill>
        </p:spPr>
        <p:txBody>
          <a:bodyPr wrap="none" lIns="0" tIns="0" rIns="0" bIns="0" rtlCol="0">
            <a:spAutoFit/>
          </a:bodyPr>
          <a:lstStyle/>
          <a:p>
            <a:r>
              <a:rPr lang="nl-NL" sz="1100" dirty="0" smtClean="0"/>
              <a:t>Verschil model en waarneming</a:t>
            </a:r>
            <a:endParaRPr lang="nl-NL" sz="1100" dirty="0"/>
          </a:p>
        </p:txBody>
      </p:sp>
      <p:sp>
        <p:nvSpPr>
          <p:cNvPr id="19" name="PIJL-RECHTS 18"/>
          <p:cNvSpPr/>
          <p:nvPr/>
        </p:nvSpPr>
        <p:spPr>
          <a:xfrm rot="5400000">
            <a:off x="4957010" y="1992430"/>
            <a:ext cx="192506" cy="13475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sp>
        <p:nvSpPr>
          <p:cNvPr id="20" name="PIJL-RECHTS 19"/>
          <p:cNvSpPr/>
          <p:nvPr/>
        </p:nvSpPr>
        <p:spPr>
          <a:xfrm rot="5400000">
            <a:off x="7207717" y="1990826"/>
            <a:ext cx="192506" cy="13475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4918509" y="1896177"/>
            <a:ext cx="263214" cy="276999"/>
          </a:xfrm>
          <a:prstGeom prst="rect">
            <a:avLst/>
          </a:prstGeom>
          <a:noFill/>
        </p:spPr>
        <p:txBody>
          <a:bodyPr wrap="none" rtlCol="0">
            <a:spAutoFit/>
          </a:bodyPr>
          <a:lstStyle/>
          <a:p>
            <a:r>
              <a:rPr lang="nl-NL" sz="1200" b="1" dirty="0" smtClean="0">
                <a:solidFill>
                  <a:schemeClr val="bg1"/>
                </a:solidFill>
              </a:rPr>
              <a:t>1</a:t>
            </a:r>
            <a:endParaRPr lang="nl-NL" sz="1600" b="1" dirty="0">
              <a:solidFill>
                <a:schemeClr val="bg1"/>
              </a:solidFill>
            </a:endParaRPr>
          </a:p>
        </p:txBody>
      </p:sp>
      <p:sp>
        <p:nvSpPr>
          <p:cNvPr id="22" name="Tekstvak 21"/>
          <p:cNvSpPr txBox="1"/>
          <p:nvPr/>
        </p:nvSpPr>
        <p:spPr>
          <a:xfrm>
            <a:off x="7178841" y="1884947"/>
            <a:ext cx="263214" cy="276999"/>
          </a:xfrm>
          <a:prstGeom prst="rect">
            <a:avLst/>
          </a:prstGeom>
          <a:noFill/>
        </p:spPr>
        <p:txBody>
          <a:bodyPr wrap="none" rtlCol="0">
            <a:spAutoFit/>
          </a:bodyPr>
          <a:lstStyle/>
          <a:p>
            <a:r>
              <a:rPr lang="nl-NL" sz="1200" b="1" dirty="0" smtClean="0">
                <a:solidFill>
                  <a:schemeClr val="bg1"/>
                </a:solidFill>
              </a:rPr>
              <a:t>2</a:t>
            </a:r>
            <a:endParaRPr lang="nl-NL" sz="1600" b="1"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10"/>
          <p:cNvPicPr/>
          <p:nvPr/>
        </p:nvPicPr>
        <p:blipFill>
          <a:blip r:embed="rId2"/>
          <a:srcRect/>
          <a:stretch>
            <a:fillRect/>
          </a:stretch>
        </p:blipFill>
        <p:spPr bwMode="auto">
          <a:xfrm>
            <a:off x="3990975" y="2609850"/>
            <a:ext cx="4410075" cy="3298162"/>
          </a:xfrm>
          <a:prstGeom prst="rect">
            <a:avLst/>
          </a:prstGeom>
          <a:noFill/>
          <a:ln w="9525">
            <a:noFill/>
            <a:miter lim="800000"/>
            <a:headEnd/>
            <a:tailEnd/>
          </a:ln>
        </p:spPr>
      </p:pic>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19</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026" name="Picture 2"/>
          <p:cNvPicPr>
            <a:picLocks noChangeAspect="1" noChangeArrowheads="1"/>
          </p:cNvPicPr>
          <p:nvPr/>
        </p:nvPicPr>
        <p:blipFill>
          <a:blip r:embed="rId3"/>
          <a:srcRect/>
          <a:stretch>
            <a:fillRect/>
          </a:stretch>
        </p:blipFill>
        <p:spPr bwMode="auto">
          <a:xfrm>
            <a:off x="5226989" y="0"/>
            <a:ext cx="3917011" cy="1599176"/>
          </a:xfrm>
          <a:prstGeom prst="rect">
            <a:avLst/>
          </a:prstGeom>
          <a:noFill/>
          <a:ln w="9525">
            <a:noFill/>
            <a:miter lim="800000"/>
            <a:headEnd/>
            <a:tailEnd/>
          </a:ln>
        </p:spPr>
      </p:pic>
      <p:pic>
        <p:nvPicPr>
          <p:cNvPr id="2050" name="Picture 2"/>
          <p:cNvPicPr>
            <a:picLocks noChangeAspect="1" noChangeArrowheads="1"/>
          </p:cNvPicPr>
          <p:nvPr/>
        </p:nvPicPr>
        <p:blipFill>
          <a:blip r:embed="rId4"/>
          <a:srcRect/>
          <a:stretch>
            <a:fillRect/>
          </a:stretch>
        </p:blipFill>
        <p:spPr bwMode="auto">
          <a:xfrm>
            <a:off x="659945" y="2761887"/>
            <a:ext cx="3233503" cy="2649895"/>
          </a:xfrm>
          <a:prstGeom prst="rect">
            <a:avLst/>
          </a:prstGeom>
          <a:noFill/>
          <a:ln w="9525">
            <a:noFill/>
            <a:miter lim="800000"/>
            <a:headEnd/>
            <a:tailEnd/>
          </a:ln>
        </p:spPr>
      </p:pic>
      <p:sp>
        <p:nvSpPr>
          <p:cNvPr id="12" name="Tekstvak 11"/>
          <p:cNvSpPr txBox="1"/>
          <p:nvPr/>
        </p:nvSpPr>
        <p:spPr>
          <a:xfrm>
            <a:off x="783772" y="1996752"/>
            <a:ext cx="5905912" cy="369332"/>
          </a:xfrm>
          <a:prstGeom prst="rect">
            <a:avLst/>
          </a:prstGeom>
          <a:noFill/>
        </p:spPr>
        <p:txBody>
          <a:bodyPr wrap="none" rtlCol="0">
            <a:spAutoFit/>
          </a:bodyPr>
          <a:lstStyle/>
          <a:p>
            <a:r>
              <a:rPr lang="nl-NL" dirty="0" smtClean="0"/>
              <a:t>Identificeren  van kleischot 		effect op grondwaterstand</a:t>
            </a:r>
            <a:endParaRPr lang="nl-NL" dirty="0"/>
          </a:p>
        </p:txBody>
      </p:sp>
      <p:sp>
        <p:nvSpPr>
          <p:cNvPr id="9" name="Tekstvak 8"/>
          <p:cNvSpPr txBox="1"/>
          <p:nvPr/>
        </p:nvSpPr>
        <p:spPr>
          <a:xfrm>
            <a:off x="5534526" y="4764505"/>
            <a:ext cx="465192" cy="646331"/>
          </a:xfrm>
          <a:prstGeom prst="rect">
            <a:avLst/>
          </a:prstGeom>
          <a:noFill/>
        </p:spPr>
        <p:txBody>
          <a:bodyPr wrap="none" rtlCol="0">
            <a:spAutoFit/>
          </a:bodyPr>
          <a:lstStyle/>
          <a:p>
            <a:r>
              <a:rPr lang="nl-NL" sz="3600" b="1" dirty="0" smtClean="0">
                <a:solidFill>
                  <a:srgbClr val="C00000"/>
                </a:solidFill>
              </a:rPr>
              <a:t>A</a:t>
            </a:r>
            <a:endParaRPr lang="nl-NL" b="1" dirty="0">
              <a:solidFill>
                <a:srgbClr val="C00000"/>
              </a:solidFill>
            </a:endParaRPr>
          </a:p>
        </p:txBody>
      </p:sp>
      <p:sp>
        <p:nvSpPr>
          <p:cNvPr id="10" name="Tekstvak 9"/>
          <p:cNvSpPr txBox="1"/>
          <p:nvPr/>
        </p:nvSpPr>
        <p:spPr>
          <a:xfrm>
            <a:off x="7130715" y="4782152"/>
            <a:ext cx="442750" cy="646331"/>
          </a:xfrm>
          <a:prstGeom prst="rect">
            <a:avLst/>
          </a:prstGeom>
          <a:noFill/>
        </p:spPr>
        <p:txBody>
          <a:bodyPr wrap="none" rtlCol="0">
            <a:spAutoFit/>
          </a:bodyPr>
          <a:lstStyle/>
          <a:p>
            <a:r>
              <a:rPr lang="nl-NL" sz="3600" b="1" dirty="0" smtClean="0">
                <a:solidFill>
                  <a:srgbClr val="C00000"/>
                </a:solidFill>
              </a:rPr>
              <a:t>B</a:t>
            </a:r>
            <a:endParaRPr lang="nl-NL" b="1" dirty="0">
              <a:solidFill>
                <a:srgbClr val="C00000"/>
              </a:solidFill>
            </a:endParaRPr>
          </a:p>
        </p:txBody>
      </p:sp>
      <p:sp>
        <p:nvSpPr>
          <p:cNvPr id="15" name="Vrije vorm 14"/>
          <p:cNvSpPr/>
          <p:nvPr/>
        </p:nvSpPr>
        <p:spPr>
          <a:xfrm>
            <a:off x="2175309" y="3522846"/>
            <a:ext cx="1463040" cy="519765"/>
          </a:xfrm>
          <a:custGeom>
            <a:avLst/>
            <a:gdLst>
              <a:gd name="connsiteX0" fmla="*/ 1463040 w 1463040"/>
              <a:gd name="connsiteY0" fmla="*/ 519765 h 519765"/>
              <a:gd name="connsiteX1" fmla="*/ 1299411 w 1463040"/>
              <a:gd name="connsiteY1" fmla="*/ 510139 h 519765"/>
              <a:gd name="connsiteX2" fmla="*/ 1212784 w 1463040"/>
              <a:gd name="connsiteY2" fmla="*/ 462013 h 519765"/>
              <a:gd name="connsiteX3" fmla="*/ 1039529 w 1463040"/>
              <a:gd name="connsiteY3" fmla="*/ 433137 h 519765"/>
              <a:gd name="connsiteX4" fmla="*/ 991403 w 1463040"/>
              <a:gd name="connsiteY4" fmla="*/ 433137 h 519765"/>
              <a:gd name="connsiteX5" fmla="*/ 827773 w 1463040"/>
              <a:gd name="connsiteY5" fmla="*/ 298383 h 519765"/>
              <a:gd name="connsiteX6" fmla="*/ 808523 w 1463040"/>
              <a:gd name="connsiteY6" fmla="*/ 279133 h 519765"/>
              <a:gd name="connsiteX7" fmla="*/ 750771 w 1463040"/>
              <a:gd name="connsiteY7" fmla="*/ 240632 h 519765"/>
              <a:gd name="connsiteX8" fmla="*/ 673769 w 1463040"/>
              <a:gd name="connsiteY8" fmla="*/ 250257 h 519765"/>
              <a:gd name="connsiteX9" fmla="*/ 452388 w 1463040"/>
              <a:gd name="connsiteY9" fmla="*/ 211756 h 519765"/>
              <a:gd name="connsiteX10" fmla="*/ 298384 w 1463040"/>
              <a:gd name="connsiteY10" fmla="*/ 182880 h 519765"/>
              <a:gd name="connsiteX11" fmla="*/ 0 w 1463040"/>
              <a:gd name="connsiteY11" fmla="*/ 0 h 51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63040" h="519765">
                <a:moveTo>
                  <a:pt x="1463040" y="519765"/>
                </a:moveTo>
                <a:lnTo>
                  <a:pt x="1299411" y="510139"/>
                </a:lnTo>
                <a:lnTo>
                  <a:pt x="1212784" y="462013"/>
                </a:lnTo>
                <a:lnTo>
                  <a:pt x="1039529" y="433137"/>
                </a:lnTo>
                <a:lnTo>
                  <a:pt x="991403" y="433137"/>
                </a:lnTo>
                <a:lnTo>
                  <a:pt x="827773" y="298383"/>
                </a:lnTo>
                <a:lnTo>
                  <a:pt x="808523" y="279133"/>
                </a:lnTo>
                <a:lnTo>
                  <a:pt x="750771" y="240632"/>
                </a:lnTo>
                <a:lnTo>
                  <a:pt x="673769" y="250257"/>
                </a:lnTo>
                <a:lnTo>
                  <a:pt x="452388" y="211756"/>
                </a:lnTo>
                <a:lnTo>
                  <a:pt x="298384" y="182880"/>
                </a:lnTo>
                <a:lnTo>
                  <a:pt x="0" y="0"/>
                </a:ln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14" name="Rechte verbindingslijn 13"/>
          <p:cNvCxnSpPr/>
          <p:nvPr/>
        </p:nvCxnSpPr>
        <p:spPr>
          <a:xfrm flipH="1" flipV="1">
            <a:off x="6048375" y="4143375"/>
            <a:ext cx="323850" cy="14001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err="1" smtClean="0"/>
              <a:t>Inhoud</a:t>
            </a:r>
            <a:endParaRPr lang="en-GB" dirty="0"/>
          </a:p>
        </p:txBody>
      </p:sp>
      <p:sp>
        <p:nvSpPr>
          <p:cNvPr id="6" name="Tijdelijke aanduiding voor tekst 5"/>
          <p:cNvSpPr>
            <a:spLocks noGrp="1"/>
          </p:cNvSpPr>
          <p:nvPr>
            <p:ph type="body" sz="quarter" idx="10"/>
          </p:nvPr>
        </p:nvSpPr>
        <p:spPr/>
        <p:txBody>
          <a:bodyPr/>
          <a:lstStyle/>
          <a:p>
            <a:pPr marL="177800" indent="-177800">
              <a:buFont typeface="Arial" pitchFamily="34" charset="0"/>
              <a:buChar char="•"/>
            </a:pPr>
            <a:endParaRPr lang="nl-NL" dirty="0" smtClean="0"/>
          </a:p>
          <a:p>
            <a:pPr marL="354013" indent="-354013">
              <a:buFont typeface="Arial" pitchFamily="34" charset="0"/>
              <a:buChar char="•"/>
            </a:pPr>
            <a:r>
              <a:rPr lang="nl-NL" dirty="0" smtClean="0"/>
              <a:t>Samenwerking</a:t>
            </a:r>
          </a:p>
          <a:p>
            <a:pPr marL="354013" indent="-354013">
              <a:buFont typeface="Arial" pitchFamily="34" charset="0"/>
              <a:buChar char="•"/>
            </a:pPr>
            <a:endParaRPr lang="nl-NL" dirty="0" smtClean="0"/>
          </a:p>
          <a:p>
            <a:pPr marL="354013" indent="-354013">
              <a:buFont typeface="Arial" pitchFamily="34" charset="0"/>
              <a:buChar char="•"/>
            </a:pPr>
            <a:r>
              <a:rPr lang="nl-NL" dirty="0" smtClean="0"/>
              <a:t>Personen, expertise</a:t>
            </a:r>
          </a:p>
          <a:p>
            <a:pPr marL="354013" indent="-354013">
              <a:buFont typeface="Arial" pitchFamily="34" charset="0"/>
              <a:buChar char="•"/>
            </a:pPr>
            <a:endParaRPr lang="nl-NL" dirty="0" smtClean="0"/>
          </a:p>
          <a:p>
            <a:pPr marL="354013" indent="-354013">
              <a:buFont typeface="Arial" pitchFamily="34" charset="0"/>
              <a:buChar char="•"/>
            </a:pPr>
            <a:r>
              <a:rPr lang="nl-NL" dirty="0" smtClean="0"/>
              <a:t>Visie</a:t>
            </a:r>
          </a:p>
          <a:p>
            <a:pPr marL="354013" indent="-354013">
              <a:buFont typeface="Arial" pitchFamily="34" charset="0"/>
              <a:buChar char="•"/>
            </a:pPr>
            <a:endParaRPr lang="nl-NL" dirty="0" smtClean="0"/>
          </a:p>
          <a:p>
            <a:pPr marL="354013" indent="-354013">
              <a:buFont typeface="Arial" pitchFamily="34" charset="0"/>
              <a:buChar char="•"/>
            </a:pPr>
            <a:r>
              <a:rPr lang="nl-NL" dirty="0" smtClean="0"/>
              <a:t>Projecten</a:t>
            </a:r>
          </a:p>
          <a:p>
            <a:pPr marL="177800" indent="-177800">
              <a:buFont typeface="Arial" pitchFamily="34" charset="0"/>
              <a:buChar char="•"/>
            </a:pPr>
            <a:endParaRPr lang="en-GB" dirty="0"/>
          </a:p>
        </p:txBody>
      </p:sp>
      <p:sp>
        <p:nvSpPr>
          <p:cNvPr id="4" name="Tijdelijke aanduiding voor dianummer 3"/>
          <p:cNvSpPr>
            <a:spLocks noGrp="1"/>
          </p:cNvSpPr>
          <p:nvPr>
            <p:ph type="sldNum" sz="quarter" idx="4"/>
          </p:nvPr>
        </p:nvSpPr>
        <p:spPr/>
        <p:txBody>
          <a:bodyPr/>
          <a:lstStyle/>
          <a:p>
            <a:fld id="{44259A67-670E-4C64-97AA-2ABF111DB1CB}" type="slidenum">
              <a:rPr lang="en-GB" smtClean="0"/>
              <a:pPr/>
              <a:t>2</a:t>
            </a:fld>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20</a:t>
            </a:fld>
            <a:endParaRPr lang="en-GB" dirty="0"/>
          </a:p>
        </p:txBody>
      </p:sp>
      <p:sp>
        <p:nvSpPr>
          <p:cNvPr id="8" name="Titel 7"/>
          <p:cNvSpPr>
            <a:spLocks noGrp="1"/>
          </p:cNvSpPr>
          <p:nvPr>
            <p:ph type="title"/>
          </p:nvPr>
        </p:nvSpPr>
        <p:spPr/>
        <p:txBody>
          <a:bodyPr/>
          <a:lstStyle/>
          <a:p>
            <a:r>
              <a:rPr lang="nl-NL" dirty="0" smtClean="0"/>
              <a:t>1. </a:t>
            </a:r>
            <a:r>
              <a:rPr lang="nl-NL" dirty="0" err="1" smtClean="0"/>
              <a:t>Wisselse</a:t>
            </a:r>
            <a:r>
              <a:rPr lang="nl-NL" dirty="0" smtClean="0"/>
              <a:t> veen</a:t>
            </a:r>
            <a:endParaRPr lang="nl-NL" dirty="0"/>
          </a:p>
        </p:txBody>
      </p:sp>
      <p:pic>
        <p:nvPicPr>
          <p:cNvPr id="1026" name="Picture 2"/>
          <p:cNvPicPr>
            <a:picLocks noChangeAspect="1" noChangeArrowheads="1"/>
          </p:cNvPicPr>
          <p:nvPr/>
        </p:nvPicPr>
        <p:blipFill>
          <a:blip r:embed="rId2"/>
          <a:srcRect/>
          <a:stretch>
            <a:fillRect/>
          </a:stretch>
        </p:blipFill>
        <p:spPr bwMode="auto">
          <a:xfrm>
            <a:off x="5226989" y="0"/>
            <a:ext cx="3917011" cy="1599176"/>
          </a:xfrm>
          <a:prstGeom prst="rect">
            <a:avLst/>
          </a:prstGeom>
          <a:noFill/>
          <a:ln w="9525">
            <a:noFill/>
            <a:miter lim="800000"/>
            <a:headEnd/>
            <a:tailEnd/>
          </a:ln>
        </p:spPr>
      </p:pic>
      <p:sp>
        <p:nvSpPr>
          <p:cNvPr id="12" name="Tekstvak 11"/>
          <p:cNvSpPr txBox="1"/>
          <p:nvPr/>
        </p:nvSpPr>
        <p:spPr>
          <a:xfrm>
            <a:off x="783772" y="2108734"/>
            <a:ext cx="6829242" cy="369332"/>
          </a:xfrm>
          <a:prstGeom prst="rect">
            <a:avLst/>
          </a:prstGeom>
          <a:noFill/>
        </p:spPr>
        <p:txBody>
          <a:bodyPr wrap="none" rtlCol="0">
            <a:spAutoFit/>
          </a:bodyPr>
          <a:lstStyle/>
          <a:p>
            <a:r>
              <a:rPr lang="nl-NL" dirty="0" smtClean="0"/>
              <a:t>Identificeren  maatregelen 				effect op grondwaterstand</a:t>
            </a:r>
            <a:endParaRPr lang="nl-NL" dirty="0"/>
          </a:p>
        </p:txBody>
      </p:sp>
      <p:pic>
        <p:nvPicPr>
          <p:cNvPr id="10" name="Afbeelding 9"/>
          <p:cNvPicPr>
            <a:picLocks noChangeAspect="1"/>
          </p:cNvPicPr>
          <p:nvPr/>
        </p:nvPicPr>
        <p:blipFill>
          <a:blip r:embed="rId3" cstate="print"/>
          <a:srcRect r="50363"/>
          <a:stretch>
            <a:fillRect/>
          </a:stretch>
        </p:blipFill>
        <p:spPr bwMode="auto">
          <a:xfrm>
            <a:off x="5055769" y="2500626"/>
            <a:ext cx="2695962" cy="2920482"/>
          </a:xfrm>
          <a:prstGeom prst="rect">
            <a:avLst/>
          </a:prstGeom>
          <a:noFill/>
          <a:ln w="9525">
            <a:noFill/>
            <a:miter lim="800000"/>
            <a:headEnd/>
            <a:tailEnd/>
          </a:ln>
        </p:spPr>
      </p:pic>
      <p:grpSp>
        <p:nvGrpSpPr>
          <p:cNvPr id="2" name="Groep 21"/>
          <p:cNvGrpSpPr/>
          <p:nvPr/>
        </p:nvGrpSpPr>
        <p:grpSpPr>
          <a:xfrm>
            <a:off x="578180" y="2513037"/>
            <a:ext cx="4068466" cy="2898631"/>
            <a:chOff x="578180" y="2513037"/>
            <a:chExt cx="4068466" cy="2898631"/>
          </a:xfrm>
        </p:grpSpPr>
        <p:pic>
          <p:nvPicPr>
            <p:cNvPr id="9" name="Afbeelding 8"/>
            <p:cNvPicPr>
              <a:picLocks noChangeAspect="1"/>
            </p:cNvPicPr>
            <p:nvPr/>
          </p:nvPicPr>
          <p:blipFill>
            <a:blip r:embed="rId4"/>
            <a:srcRect/>
            <a:stretch>
              <a:fillRect/>
            </a:stretch>
          </p:blipFill>
          <p:spPr bwMode="auto">
            <a:xfrm>
              <a:off x="578180" y="2513037"/>
              <a:ext cx="4068466" cy="2898631"/>
            </a:xfrm>
            <a:prstGeom prst="rect">
              <a:avLst/>
            </a:prstGeom>
            <a:noFill/>
            <a:ln w="9525">
              <a:noFill/>
              <a:miter lim="800000"/>
              <a:headEnd/>
              <a:tailEnd/>
            </a:ln>
          </p:spPr>
        </p:pic>
        <p:sp>
          <p:nvSpPr>
            <p:cNvPr id="15" name="Vrije vorm 14"/>
            <p:cNvSpPr/>
            <p:nvPr/>
          </p:nvSpPr>
          <p:spPr>
            <a:xfrm>
              <a:off x="2566988" y="2671763"/>
              <a:ext cx="57150" cy="2214562"/>
            </a:xfrm>
            <a:custGeom>
              <a:avLst/>
              <a:gdLst>
                <a:gd name="connsiteX0" fmla="*/ 57150 w 57150"/>
                <a:gd name="connsiteY0" fmla="*/ 0 h 2214562"/>
                <a:gd name="connsiteX1" fmla="*/ 33337 w 57150"/>
                <a:gd name="connsiteY1" fmla="*/ 742950 h 2214562"/>
                <a:gd name="connsiteX2" fmla="*/ 4762 w 57150"/>
                <a:gd name="connsiteY2" fmla="*/ 1185862 h 2214562"/>
                <a:gd name="connsiteX3" fmla="*/ 4762 w 57150"/>
                <a:gd name="connsiteY3" fmla="*/ 1190625 h 2214562"/>
                <a:gd name="connsiteX4" fmla="*/ 19050 w 57150"/>
                <a:gd name="connsiteY4" fmla="*/ 1566862 h 2214562"/>
                <a:gd name="connsiteX5" fmla="*/ 19050 w 57150"/>
                <a:gd name="connsiteY5" fmla="*/ 1509712 h 2214562"/>
                <a:gd name="connsiteX6" fmla="*/ 0 w 57150"/>
                <a:gd name="connsiteY6" fmla="*/ 2214562 h 2214562"/>
                <a:gd name="connsiteX7" fmla="*/ 0 w 57150"/>
                <a:gd name="connsiteY7" fmla="*/ 2214562 h 221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50" h="2214562">
                  <a:moveTo>
                    <a:pt x="57150" y="0"/>
                  </a:moveTo>
                  <a:lnTo>
                    <a:pt x="33337" y="742950"/>
                  </a:lnTo>
                  <a:lnTo>
                    <a:pt x="4762" y="1185862"/>
                  </a:lnTo>
                  <a:lnTo>
                    <a:pt x="4762" y="1190625"/>
                  </a:lnTo>
                  <a:lnTo>
                    <a:pt x="19050" y="1566862"/>
                  </a:lnTo>
                  <a:lnTo>
                    <a:pt x="19050" y="1509712"/>
                  </a:lnTo>
                  <a:lnTo>
                    <a:pt x="0" y="2214562"/>
                  </a:lnTo>
                  <a:lnTo>
                    <a:pt x="0" y="2214562"/>
                  </a:lnTo>
                </a:path>
              </a:pathLst>
            </a:cu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cxnSp>
          <p:nvCxnSpPr>
            <p:cNvPr id="17" name="Rechte verbindingslijn 16"/>
            <p:cNvCxnSpPr/>
            <p:nvPr/>
          </p:nvCxnSpPr>
          <p:spPr>
            <a:xfrm flipV="1">
              <a:off x="2443163" y="5019674"/>
              <a:ext cx="266700" cy="9525"/>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9" name="Tekstvak 18"/>
            <p:cNvSpPr txBox="1"/>
            <p:nvPr/>
          </p:nvSpPr>
          <p:spPr>
            <a:xfrm>
              <a:off x="2428873" y="4995858"/>
              <a:ext cx="277640" cy="276999"/>
            </a:xfrm>
            <a:prstGeom prst="rect">
              <a:avLst/>
            </a:prstGeom>
            <a:noFill/>
          </p:spPr>
          <p:txBody>
            <a:bodyPr wrap="square" rtlCol="0">
              <a:spAutoFit/>
            </a:bodyPr>
            <a:lstStyle/>
            <a:p>
              <a:r>
                <a:rPr lang="nl-NL" sz="1200" b="1" dirty="0" smtClean="0">
                  <a:solidFill>
                    <a:srgbClr val="C00000"/>
                  </a:solidFill>
                </a:rPr>
                <a:t>A</a:t>
              </a:r>
              <a:endParaRPr lang="nl-NL" sz="1200" b="1" dirty="0">
                <a:solidFill>
                  <a:srgbClr val="C00000"/>
                </a:solidFill>
              </a:endParaRPr>
            </a:p>
          </p:txBody>
        </p:sp>
        <p:sp>
          <p:nvSpPr>
            <p:cNvPr id="20" name="Tekstvak 19"/>
            <p:cNvSpPr txBox="1"/>
            <p:nvPr/>
          </p:nvSpPr>
          <p:spPr>
            <a:xfrm>
              <a:off x="1866898" y="3509961"/>
              <a:ext cx="309700" cy="338554"/>
            </a:xfrm>
            <a:prstGeom prst="rect">
              <a:avLst/>
            </a:prstGeom>
            <a:noFill/>
          </p:spPr>
          <p:txBody>
            <a:bodyPr wrap="none" rtlCol="0">
              <a:spAutoFit/>
            </a:bodyPr>
            <a:lstStyle/>
            <a:p>
              <a:r>
                <a:rPr lang="nl-NL" sz="1600" b="1" dirty="0" smtClean="0">
                  <a:solidFill>
                    <a:srgbClr val="C00000"/>
                  </a:solidFill>
                </a:rPr>
                <a:t>A</a:t>
              </a:r>
              <a:endParaRPr lang="nl-NL" sz="1600" b="1" dirty="0">
                <a:solidFill>
                  <a:srgbClr val="C00000"/>
                </a:solidFill>
              </a:endParaRPr>
            </a:p>
          </p:txBody>
        </p:sp>
        <p:sp>
          <p:nvSpPr>
            <p:cNvPr id="21" name="Tekstvak 20"/>
            <p:cNvSpPr txBox="1"/>
            <p:nvPr/>
          </p:nvSpPr>
          <p:spPr>
            <a:xfrm>
              <a:off x="2852738" y="3662360"/>
              <a:ext cx="309700" cy="338554"/>
            </a:xfrm>
            <a:prstGeom prst="rect">
              <a:avLst/>
            </a:prstGeom>
            <a:noFill/>
          </p:spPr>
          <p:txBody>
            <a:bodyPr wrap="none" rtlCol="0">
              <a:spAutoFit/>
            </a:bodyPr>
            <a:lstStyle/>
            <a:p>
              <a:r>
                <a:rPr lang="nl-NL" sz="1600" b="1" dirty="0" smtClean="0">
                  <a:solidFill>
                    <a:srgbClr val="C00000"/>
                  </a:solidFill>
                </a:rPr>
                <a:t>B</a:t>
              </a:r>
              <a:endParaRPr lang="nl-NL" sz="1600" b="1" dirty="0">
                <a:solidFill>
                  <a:srgbClr val="C00000"/>
                </a:solidFill>
              </a:endParaRPr>
            </a:p>
          </p:txBody>
        </p:sp>
      </p:grpSp>
      <p:sp>
        <p:nvSpPr>
          <p:cNvPr id="14" name="Tekstvak 13"/>
          <p:cNvSpPr txBox="1"/>
          <p:nvPr/>
        </p:nvSpPr>
        <p:spPr>
          <a:xfrm>
            <a:off x="638175" y="5553075"/>
            <a:ext cx="3318088" cy="646331"/>
          </a:xfrm>
          <a:prstGeom prst="rect">
            <a:avLst/>
          </a:prstGeom>
          <a:noFill/>
        </p:spPr>
        <p:txBody>
          <a:bodyPr wrap="none" rtlCol="0">
            <a:spAutoFit/>
          </a:bodyPr>
          <a:lstStyle/>
          <a:p>
            <a:r>
              <a:rPr lang="nl-NL" i="1" dirty="0" smtClean="0"/>
              <a:t>Vorming van plassen op basis van</a:t>
            </a:r>
          </a:p>
          <a:p>
            <a:r>
              <a:rPr lang="nl-NL" i="1" dirty="0" smtClean="0"/>
              <a:t>nauwkeurig </a:t>
            </a:r>
            <a:r>
              <a:rPr lang="nl-NL" i="1" dirty="0" err="1" smtClean="0"/>
              <a:t>DTM</a:t>
            </a:r>
            <a:r>
              <a:rPr lang="nl-NL" i="1" dirty="0" smtClean="0"/>
              <a:t> bepaald…</a:t>
            </a:r>
            <a:endParaRPr lang="nl-NL" i="1" dirty="0"/>
          </a:p>
        </p:txBody>
      </p:sp>
      <p:sp>
        <p:nvSpPr>
          <p:cNvPr id="16" name="Tekstvak 15"/>
          <p:cNvSpPr txBox="1"/>
          <p:nvPr/>
        </p:nvSpPr>
        <p:spPr>
          <a:xfrm>
            <a:off x="4953000" y="5534025"/>
            <a:ext cx="2430024" cy="369332"/>
          </a:xfrm>
          <a:prstGeom prst="rect">
            <a:avLst/>
          </a:prstGeom>
          <a:noFill/>
        </p:spPr>
        <p:txBody>
          <a:bodyPr wrap="none" rtlCol="0">
            <a:spAutoFit/>
          </a:bodyPr>
          <a:lstStyle/>
          <a:p>
            <a:r>
              <a:rPr lang="nl-NL" i="1" dirty="0" smtClean="0"/>
              <a:t>5x5m </a:t>
            </a:r>
            <a:r>
              <a:rPr lang="nl-NL" i="1" dirty="0" err="1" smtClean="0"/>
              <a:t>MODFLOW</a:t>
            </a:r>
            <a:r>
              <a:rPr lang="nl-NL" i="1" dirty="0" smtClean="0"/>
              <a:t> model</a:t>
            </a:r>
            <a:endParaRPr lang="nl-NL"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616223"/>
            <a:ext cx="3830993" cy="4123547"/>
          </a:xfrm>
        </p:spPr>
        <p:txBody>
          <a:bodyPr/>
          <a:lstStyle/>
          <a:p>
            <a:pPr marL="342900" indent="-342900">
              <a:buAutoNum type="arabicPeriod"/>
            </a:pPr>
            <a:r>
              <a:rPr lang="nl-NL" sz="900" b="1" dirty="0" smtClean="0"/>
              <a:t>Hydrologisch herstel </a:t>
            </a:r>
            <a:r>
              <a:rPr lang="nl-NL" sz="900" b="1" dirty="0" err="1" smtClean="0"/>
              <a:t>Wisselse</a:t>
            </a:r>
            <a:r>
              <a:rPr lang="nl-NL" sz="900" b="1" dirty="0" smtClean="0"/>
              <a:t> veen (2016)</a:t>
            </a:r>
          </a:p>
          <a:p>
            <a:pPr marL="342900" indent="-342900">
              <a:buAutoNum type="arabicPeriod"/>
            </a:pPr>
            <a:r>
              <a:rPr lang="nl-NL" sz="900" dirty="0" smtClean="0"/>
              <a:t>Achteroever </a:t>
            </a:r>
            <a:r>
              <a:rPr lang="nl-NL" sz="900" dirty="0" err="1" smtClean="0"/>
              <a:t>pilot</a:t>
            </a:r>
            <a:r>
              <a:rPr lang="nl-NL" sz="900" dirty="0" smtClean="0"/>
              <a:t> Koopmanspolder (2016)</a:t>
            </a:r>
          </a:p>
          <a:p>
            <a:pPr marL="342900" indent="-342900">
              <a:buAutoNum type="arabicPeriod"/>
            </a:pPr>
            <a:r>
              <a:rPr lang="nl-NL" sz="900" dirty="0" err="1" smtClean="0"/>
              <a:t>GGOR</a:t>
            </a:r>
            <a:r>
              <a:rPr lang="nl-NL" sz="900" dirty="0" smtClean="0"/>
              <a:t> </a:t>
            </a:r>
            <a:r>
              <a:rPr lang="nl-NL" sz="900" dirty="0" err="1" smtClean="0"/>
              <a:t>Deurnse</a:t>
            </a:r>
            <a:r>
              <a:rPr lang="nl-NL" sz="900" dirty="0" smtClean="0"/>
              <a:t> Peel (2010)</a:t>
            </a:r>
          </a:p>
          <a:p>
            <a:pPr marL="342900" indent="-342900">
              <a:buAutoNum type="arabicPeriod"/>
            </a:pPr>
            <a:r>
              <a:rPr lang="nl-NL" sz="900" dirty="0" err="1" smtClean="0"/>
              <a:t>GGOR</a:t>
            </a:r>
            <a:r>
              <a:rPr lang="nl-NL" sz="900" dirty="0" smtClean="0"/>
              <a:t> Pompveld (2013)</a:t>
            </a:r>
          </a:p>
          <a:p>
            <a:pPr marL="342900" indent="-342900">
              <a:buAutoNum type="arabicPeriod"/>
            </a:pPr>
            <a:r>
              <a:rPr lang="nl-NL" sz="900" b="1" dirty="0" smtClean="0"/>
              <a:t>ESA Regulieren (2015)</a:t>
            </a:r>
          </a:p>
          <a:p>
            <a:pPr marL="342900" indent="-342900">
              <a:buAutoNum type="arabicPeriod"/>
            </a:pPr>
            <a:r>
              <a:rPr lang="nl-NL" sz="900" dirty="0" err="1" smtClean="0"/>
              <a:t>GGOR</a:t>
            </a:r>
            <a:r>
              <a:rPr lang="nl-NL" sz="900" dirty="0" smtClean="0"/>
              <a:t> Koningsvliet (2014)</a:t>
            </a:r>
          </a:p>
          <a:p>
            <a:pPr marL="342900" indent="-342900">
              <a:buAutoNum type="arabicPeriod"/>
            </a:pPr>
            <a:r>
              <a:rPr lang="nl-NL" sz="900" dirty="0" smtClean="0"/>
              <a:t>Wieden &amp; Weerribben (2016)</a:t>
            </a:r>
          </a:p>
          <a:p>
            <a:pPr marL="342900" indent="-342900">
              <a:buAutoNum type="arabicPeriod"/>
            </a:pPr>
            <a:r>
              <a:rPr lang="nl-NL" sz="900" dirty="0" smtClean="0"/>
              <a:t>Biodiversiteit </a:t>
            </a:r>
            <a:r>
              <a:rPr lang="nl-NL" sz="900" dirty="0" err="1" smtClean="0"/>
              <a:t>Aaltense</a:t>
            </a:r>
            <a:r>
              <a:rPr lang="nl-NL" sz="900" dirty="0" smtClean="0"/>
              <a:t> Goor (2016)</a:t>
            </a:r>
          </a:p>
          <a:p>
            <a:pPr marL="342900" indent="-342900">
              <a:buAutoNum type="arabicPeriod"/>
            </a:pPr>
            <a:r>
              <a:rPr lang="nl-NL" sz="900" dirty="0" smtClean="0"/>
              <a:t>Alde </a:t>
            </a:r>
            <a:r>
              <a:rPr lang="nl-NL" sz="900" dirty="0" err="1" smtClean="0"/>
              <a:t>Faenen</a:t>
            </a:r>
            <a:r>
              <a:rPr lang="nl-NL" sz="900" dirty="0" smtClean="0"/>
              <a:t> (2016)</a:t>
            </a:r>
          </a:p>
          <a:p>
            <a:pPr marL="342900" indent="-342900">
              <a:buAutoNum type="arabicPeriod"/>
            </a:pPr>
            <a:r>
              <a:rPr lang="nl-NL" sz="900" b="1" dirty="0" smtClean="0"/>
              <a:t>Waterbalans </a:t>
            </a:r>
            <a:r>
              <a:rPr lang="nl-NL" sz="900" b="1" dirty="0" err="1" smtClean="0"/>
              <a:t>Naardermeer</a:t>
            </a:r>
            <a:r>
              <a:rPr lang="nl-NL" sz="900" b="1" dirty="0" smtClean="0"/>
              <a:t> (2016)</a:t>
            </a:r>
          </a:p>
          <a:p>
            <a:pPr marL="342900" indent="-342900">
              <a:buAutoNum type="arabicPeriod"/>
            </a:pPr>
            <a:r>
              <a:rPr lang="nl-NL" sz="900" b="1" dirty="0" err="1" smtClean="0"/>
              <a:t>Geohydrologisch</a:t>
            </a:r>
            <a:r>
              <a:rPr lang="nl-NL" sz="900" b="1" dirty="0" smtClean="0"/>
              <a:t>  onderzoek De </a:t>
            </a:r>
            <a:r>
              <a:rPr lang="nl-NL" sz="900" b="1" dirty="0" err="1" smtClean="0"/>
              <a:t>Bruuk</a:t>
            </a:r>
            <a:r>
              <a:rPr lang="nl-NL" sz="900" b="1" dirty="0" smtClean="0"/>
              <a:t> (2010-2016)</a:t>
            </a:r>
          </a:p>
          <a:p>
            <a:pPr marL="342900" indent="-342900">
              <a:buAutoNum type="arabicPeriod"/>
            </a:pPr>
            <a:r>
              <a:rPr lang="nl-NL" sz="900" dirty="0" err="1" smtClean="0"/>
              <a:t>GGOR</a:t>
            </a:r>
            <a:r>
              <a:rPr lang="nl-NL" sz="900" dirty="0" smtClean="0"/>
              <a:t> Linge binnendijks (2013)</a:t>
            </a:r>
          </a:p>
          <a:p>
            <a:pPr marL="342900" indent="-342900">
              <a:buAutoNum type="arabicPeriod"/>
            </a:pPr>
            <a:r>
              <a:rPr lang="nl-NL" sz="900" dirty="0" err="1" smtClean="0"/>
              <a:t>GGOR</a:t>
            </a:r>
            <a:r>
              <a:rPr lang="nl-NL" sz="900" dirty="0" smtClean="0"/>
              <a:t> TOP/N2000 Nieuwe </a:t>
            </a:r>
            <a:r>
              <a:rPr lang="nl-NL" sz="900" dirty="0" err="1" smtClean="0"/>
              <a:t>Zuiderlingedijk</a:t>
            </a:r>
            <a:r>
              <a:rPr lang="nl-NL" sz="900" dirty="0" smtClean="0"/>
              <a:t>  (2013)</a:t>
            </a:r>
          </a:p>
          <a:p>
            <a:pPr marL="342900" indent="-342900">
              <a:buAutoNum type="arabicPeriod"/>
            </a:pPr>
            <a:r>
              <a:rPr lang="nl-NL" sz="900" dirty="0" err="1" smtClean="0"/>
              <a:t>GGOR</a:t>
            </a:r>
            <a:r>
              <a:rPr lang="nl-NL" sz="900" dirty="0" smtClean="0"/>
              <a:t> </a:t>
            </a:r>
            <a:r>
              <a:rPr lang="nl-NL" sz="900" dirty="0" err="1" smtClean="0"/>
              <a:t>Rijnstrangen</a:t>
            </a:r>
            <a:r>
              <a:rPr lang="nl-NL" sz="900" dirty="0" smtClean="0"/>
              <a:t> (2007-2013)</a:t>
            </a:r>
          </a:p>
          <a:p>
            <a:pPr marL="342900" indent="-342900">
              <a:buFont typeface="Segoe UI Semibold" pitchFamily="34" charset="0"/>
              <a:buAutoNum type="arabicPeriod"/>
            </a:pPr>
            <a:r>
              <a:rPr lang="nl-NL" sz="900" b="1" dirty="0" smtClean="0"/>
              <a:t>Beekherstel middenloop Vledder Aa (2005)</a:t>
            </a:r>
          </a:p>
          <a:p>
            <a:pPr marL="342900" indent="-342900">
              <a:buAutoNum type="arabicPeriod"/>
            </a:pPr>
            <a:r>
              <a:rPr lang="nl-NL" sz="900" dirty="0" err="1" smtClean="0"/>
              <a:t>NMDC</a:t>
            </a:r>
            <a:r>
              <a:rPr lang="nl-NL" sz="900" dirty="0" smtClean="0"/>
              <a:t> Kritische zone</a:t>
            </a:r>
          </a:p>
          <a:p>
            <a:pPr marL="342900" indent="-342900">
              <a:buAutoNum type="arabicPeriod"/>
            </a:pPr>
            <a:r>
              <a:rPr lang="nl-NL" sz="900" dirty="0" smtClean="0"/>
              <a:t>KvK onderdeel 2.3 ‘bergen aan de bron’ (2016)</a:t>
            </a:r>
          </a:p>
          <a:p>
            <a:pPr marL="342900" indent="-342900">
              <a:buAutoNum type="arabicPeriod"/>
            </a:pPr>
            <a:r>
              <a:rPr lang="nl-NL" sz="900" dirty="0" smtClean="0"/>
              <a:t>Knelpuntenanalyse zoetwater – natuur (2012)</a:t>
            </a:r>
          </a:p>
          <a:p>
            <a:pPr marL="342900" indent="-342900">
              <a:buAutoNum type="arabicPeriod"/>
            </a:pPr>
            <a:r>
              <a:rPr lang="nl-NL" sz="900" dirty="0" smtClean="0"/>
              <a:t>Drentsche Aa  - </a:t>
            </a:r>
            <a:r>
              <a:rPr lang="nl-NL" sz="900" dirty="0" err="1" smtClean="0"/>
              <a:t>neerschaling</a:t>
            </a:r>
            <a:r>
              <a:rPr lang="nl-NL" sz="900" dirty="0" smtClean="0"/>
              <a:t> (2009)</a:t>
            </a:r>
          </a:p>
          <a:p>
            <a:pPr marL="342900" indent="-342900">
              <a:buAutoNum type="arabicPeriod"/>
            </a:pPr>
            <a:r>
              <a:rPr lang="nl-NL" sz="900" dirty="0" smtClean="0"/>
              <a:t>Overstroming </a:t>
            </a:r>
            <a:r>
              <a:rPr lang="nl-NL" sz="900" dirty="0" err="1" smtClean="0"/>
              <a:t>Ootmaanlanden</a:t>
            </a:r>
            <a:endParaRPr lang="nl-NL" sz="900" dirty="0" smtClean="0"/>
          </a:p>
          <a:p>
            <a:pPr marL="342900" indent="-342900">
              <a:buAutoNum type="arabicPeriod"/>
            </a:pPr>
            <a:r>
              <a:rPr lang="nl-NL" sz="900" dirty="0" smtClean="0"/>
              <a:t>Peilbeheer </a:t>
            </a:r>
            <a:r>
              <a:rPr lang="nl-NL" sz="900" dirty="0" err="1" smtClean="0"/>
              <a:t>Noorderpark</a:t>
            </a:r>
            <a:endParaRPr lang="nl-NL" sz="900" dirty="0" smtClean="0"/>
          </a:p>
          <a:p>
            <a:pPr marL="342900" indent="-342900">
              <a:buAutoNum type="arabicPeriod"/>
            </a:pPr>
            <a:r>
              <a:rPr lang="nl-NL" sz="900" dirty="0" err="1" smtClean="0"/>
              <a:t>Volgermeerpolder</a:t>
            </a:r>
            <a:r>
              <a:rPr lang="nl-NL" sz="900" dirty="0" smtClean="0"/>
              <a:t> (Casper)</a:t>
            </a:r>
          </a:p>
          <a:p>
            <a:pPr marL="342900" indent="-342900">
              <a:buAutoNum type="arabicPeriod"/>
            </a:pPr>
            <a:r>
              <a:rPr lang="nl-NL" sz="900" dirty="0" err="1" smtClean="0"/>
              <a:t>Markiezaatsmeer</a:t>
            </a:r>
            <a:r>
              <a:rPr lang="nl-NL" sz="900" dirty="0" smtClean="0"/>
              <a:t> (Casper) </a:t>
            </a: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endParaRPr lang="nl-NL" sz="900" dirty="0" smtClean="0"/>
          </a:p>
          <a:p>
            <a:endParaRPr lang="nl-NL" sz="900"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21</a:t>
            </a:fld>
            <a:endParaRPr lang="en-GB" dirty="0"/>
          </a:p>
        </p:txBody>
      </p:sp>
      <p:sp>
        <p:nvSpPr>
          <p:cNvPr id="8" name="Titel 7"/>
          <p:cNvSpPr>
            <a:spLocks noGrp="1"/>
          </p:cNvSpPr>
          <p:nvPr>
            <p:ph type="title"/>
          </p:nvPr>
        </p:nvSpPr>
        <p:spPr>
          <a:xfrm>
            <a:off x="647701" y="1285875"/>
            <a:ext cx="3719026" cy="571500"/>
          </a:xfrm>
        </p:spPr>
        <p:txBody>
          <a:bodyPr/>
          <a:lstStyle/>
          <a:p>
            <a:r>
              <a:rPr lang="nl-NL" dirty="0" smtClean="0">
                <a:solidFill>
                  <a:srgbClr val="FF0000"/>
                </a:solidFill>
              </a:rPr>
              <a:t>Projecten</a:t>
            </a:r>
            <a:endParaRPr lang="nl-NL" dirty="0">
              <a:solidFill>
                <a:srgbClr val="FF0000"/>
              </a:solidFill>
            </a:endParaRPr>
          </a:p>
        </p:txBody>
      </p:sp>
      <p:pic>
        <p:nvPicPr>
          <p:cNvPr id="5" name="Afbeelding 4" descr="Provincies_lijnen_1440px.gif"/>
          <p:cNvPicPr>
            <a:picLocks noChangeAspect="1"/>
          </p:cNvPicPr>
          <p:nvPr/>
        </p:nvPicPr>
        <p:blipFill>
          <a:blip r:embed="rId3"/>
          <a:stretch>
            <a:fillRect/>
          </a:stretch>
        </p:blipFill>
        <p:spPr>
          <a:xfrm>
            <a:off x="4506685" y="979712"/>
            <a:ext cx="4458337" cy="5449079"/>
          </a:xfrm>
          <a:prstGeom prst="rect">
            <a:avLst/>
          </a:prstGeom>
        </p:spPr>
      </p:pic>
      <p:sp>
        <p:nvSpPr>
          <p:cNvPr id="7" name="Ovaal 6"/>
          <p:cNvSpPr/>
          <p:nvPr/>
        </p:nvSpPr>
        <p:spPr>
          <a:xfrm>
            <a:off x="7520474" y="3349690"/>
            <a:ext cx="121297" cy="121298"/>
          </a:xfrm>
          <a:prstGeom prst="ellipse">
            <a:avLst/>
          </a:prstGeom>
          <a:solidFill>
            <a:srgbClr val="005D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6581193" y="2550368"/>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7392957" y="494833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7455159" y="3265714"/>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a:t>
            </a:r>
            <a:endParaRPr lang="nl-NL" sz="1000" dirty="0">
              <a:latin typeface="Arial" pitchFamily="34" charset="0"/>
              <a:cs typeface="Arial" pitchFamily="34" charset="0"/>
            </a:endParaRPr>
          </a:p>
        </p:txBody>
      </p:sp>
      <p:sp>
        <p:nvSpPr>
          <p:cNvPr id="12" name="Tekstvak 11"/>
          <p:cNvSpPr txBox="1"/>
          <p:nvPr/>
        </p:nvSpPr>
        <p:spPr>
          <a:xfrm>
            <a:off x="7308979" y="487368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3</a:t>
            </a:r>
            <a:endParaRPr lang="nl-NL" sz="1000" dirty="0">
              <a:latin typeface="Arial" pitchFamily="34" charset="0"/>
              <a:cs typeface="Arial" pitchFamily="34" charset="0"/>
            </a:endParaRPr>
          </a:p>
        </p:txBody>
      </p:sp>
      <p:sp>
        <p:nvSpPr>
          <p:cNvPr id="13" name="Tekstvak 12"/>
          <p:cNvSpPr txBox="1"/>
          <p:nvPr/>
        </p:nvSpPr>
        <p:spPr>
          <a:xfrm>
            <a:off x="6490996" y="2544147"/>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a:t>
            </a:r>
            <a:endParaRPr lang="nl-NL" sz="1000" dirty="0">
              <a:latin typeface="Arial" pitchFamily="34" charset="0"/>
              <a:cs typeface="Arial" pitchFamily="34" charset="0"/>
            </a:endParaRPr>
          </a:p>
        </p:txBody>
      </p:sp>
      <p:sp>
        <p:nvSpPr>
          <p:cNvPr id="14" name="Ovaal 13"/>
          <p:cNvSpPr/>
          <p:nvPr/>
        </p:nvSpPr>
        <p:spPr>
          <a:xfrm>
            <a:off x="6490997" y="4111691"/>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6407019" y="4037043"/>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4</a:t>
            </a:r>
            <a:endParaRPr lang="nl-NL" sz="1000" dirty="0">
              <a:latin typeface="Arial" pitchFamily="34" charset="0"/>
              <a:cs typeface="Arial" pitchFamily="34" charset="0"/>
            </a:endParaRPr>
          </a:p>
        </p:txBody>
      </p:sp>
      <p:sp>
        <p:nvSpPr>
          <p:cNvPr id="16" name="Ovaal 15"/>
          <p:cNvSpPr/>
          <p:nvPr/>
        </p:nvSpPr>
        <p:spPr>
          <a:xfrm>
            <a:off x="6690052" y="4105464"/>
            <a:ext cx="121297" cy="1212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6820687" y="403081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5</a:t>
            </a:r>
            <a:endParaRPr lang="nl-NL" sz="1000" dirty="0">
              <a:latin typeface="Arial" pitchFamily="34" charset="0"/>
              <a:cs typeface="Arial" pitchFamily="34" charset="0"/>
            </a:endParaRPr>
          </a:p>
        </p:txBody>
      </p:sp>
      <p:sp>
        <p:nvSpPr>
          <p:cNvPr id="18" name="Ovaal 17"/>
          <p:cNvSpPr/>
          <p:nvPr/>
        </p:nvSpPr>
        <p:spPr>
          <a:xfrm>
            <a:off x="6559418" y="447870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kstvak 18"/>
          <p:cNvSpPr txBox="1"/>
          <p:nvPr/>
        </p:nvSpPr>
        <p:spPr>
          <a:xfrm>
            <a:off x="6475440" y="440405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6</a:t>
            </a:r>
            <a:endParaRPr lang="nl-NL" sz="1000" dirty="0">
              <a:latin typeface="Arial" pitchFamily="34" charset="0"/>
              <a:cs typeface="Arial" pitchFamily="34" charset="0"/>
            </a:endParaRPr>
          </a:p>
        </p:txBody>
      </p:sp>
      <p:sp>
        <p:nvSpPr>
          <p:cNvPr id="20" name="Ovaal 19"/>
          <p:cNvSpPr/>
          <p:nvPr/>
        </p:nvSpPr>
        <p:spPr>
          <a:xfrm>
            <a:off x="8039879" y="402771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7955901" y="395306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8</a:t>
            </a:r>
            <a:endParaRPr lang="nl-NL" sz="1000" dirty="0">
              <a:latin typeface="Arial" pitchFamily="34" charset="0"/>
              <a:cs typeface="Arial" pitchFamily="34" charset="0"/>
            </a:endParaRPr>
          </a:p>
        </p:txBody>
      </p:sp>
      <p:sp>
        <p:nvSpPr>
          <p:cNvPr id="22" name="Ovaal 21"/>
          <p:cNvSpPr/>
          <p:nvPr/>
        </p:nvSpPr>
        <p:spPr>
          <a:xfrm>
            <a:off x="7567128" y="168884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7483150" y="1614195"/>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9</a:t>
            </a:r>
            <a:endParaRPr lang="nl-NL" sz="1000" dirty="0">
              <a:latin typeface="Arial" pitchFamily="34" charset="0"/>
              <a:cs typeface="Arial" pitchFamily="34" charset="0"/>
            </a:endParaRPr>
          </a:p>
        </p:txBody>
      </p:sp>
      <p:sp>
        <p:nvSpPr>
          <p:cNvPr id="24" name="Ovaal 23"/>
          <p:cNvSpPr/>
          <p:nvPr/>
        </p:nvSpPr>
        <p:spPr>
          <a:xfrm>
            <a:off x="7570238" y="270898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kstvak 24"/>
          <p:cNvSpPr txBox="1"/>
          <p:nvPr/>
        </p:nvSpPr>
        <p:spPr>
          <a:xfrm>
            <a:off x="7486260" y="2634341"/>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7</a:t>
            </a:r>
            <a:endParaRPr lang="nl-NL" sz="1000" dirty="0">
              <a:latin typeface="Arial" pitchFamily="34" charset="0"/>
              <a:cs typeface="Arial" pitchFamily="34" charset="0"/>
            </a:endParaRPr>
          </a:p>
        </p:txBody>
      </p:sp>
      <p:sp>
        <p:nvSpPr>
          <p:cNvPr id="26" name="Ovaal 25"/>
          <p:cNvSpPr/>
          <p:nvPr/>
        </p:nvSpPr>
        <p:spPr>
          <a:xfrm>
            <a:off x="6518989" y="336524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Tekstvak 26"/>
          <p:cNvSpPr txBox="1"/>
          <p:nvPr/>
        </p:nvSpPr>
        <p:spPr>
          <a:xfrm>
            <a:off x="6379025" y="329059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10</a:t>
            </a:r>
            <a:endParaRPr lang="nl-NL" sz="1000" dirty="0">
              <a:latin typeface="Arial" pitchFamily="34" charset="0"/>
              <a:cs typeface="Arial" pitchFamily="34" charset="0"/>
            </a:endParaRPr>
          </a:p>
        </p:txBody>
      </p:sp>
      <p:sp>
        <p:nvSpPr>
          <p:cNvPr id="28" name="Ovaal 27"/>
          <p:cNvSpPr/>
          <p:nvPr/>
        </p:nvSpPr>
        <p:spPr>
          <a:xfrm>
            <a:off x="7470543" y="4344278"/>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Tekstvak 28"/>
          <p:cNvSpPr txBox="1"/>
          <p:nvPr/>
        </p:nvSpPr>
        <p:spPr>
          <a:xfrm>
            <a:off x="7627634" y="4369381"/>
            <a:ext cx="169704"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11</a:t>
            </a:r>
            <a:endParaRPr lang="nl-NL" sz="1000" dirty="0">
              <a:latin typeface="Arial" pitchFamily="34" charset="0"/>
              <a:cs typeface="Arial" pitchFamily="34" charset="0"/>
            </a:endParaRPr>
          </a:p>
        </p:txBody>
      </p:sp>
      <p:sp>
        <p:nvSpPr>
          <p:cNvPr id="30" name="Ovaal 29"/>
          <p:cNvSpPr/>
          <p:nvPr/>
        </p:nvSpPr>
        <p:spPr>
          <a:xfrm>
            <a:off x="6593071" y="4224613"/>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Tekstvak 30"/>
          <p:cNvSpPr txBox="1"/>
          <p:nvPr/>
        </p:nvSpPr>
        <p:spPr>
          <a:xfrm>
            <a:off x="6773580" y="4282969"/>
            <a:ext cx="175859"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12</a:t>
            </a:r>
            <a:endParaRPr lang="nl-NL" sz="1000" dirty="0">
              <a:latin typeface="Arial" pitchFamily="34" charset="0"/>
              <a:cs typeface="Arial" pitchFamily="34" charset="0"/>
            </a:endParaRPr>
          </a:p>
        </p:txBody>
      </p:sp>
      <p:sp>
        <p:nvSpPr>
          <p:cNvPr id="32" name="Ovaal 31"/>
          <p:cNvSpPr/>
          <p:nvPr/>
        </p:nvSpPr>
        <p:spPr>
          <a:xfrm>
            <a:off x="6454526" y="4244009"/>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Tekstvak 32"/>
          <p:cNvSpPr txBox="1"/>
          <p:nvPr/>
        </p:nvSpPr>
        <p:spPr>
          <a:xfrm>
            <a:off x="6267797" y="4248884"/>
            <a:ext cx="21444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13</a:t>
            </a:r>
            <a:endParaRPr lang="nl-NL" sz="1000" dirty="0">
              <a:latin typeface="Arial" pitchFamily="34" charset="0"/>
              <a:cs typeface="Arial" pitchFamily="34" charset="0"/>
            </a:endParaRPr>
          </a:p>
        </p:txBody>
      </p:sp>
      <p:sp>
        <p:nvSpPr>
          <p:cNvPr id="34" name="Ovaal 33"/>
          <p:cNvSpPr/>
          <p:nvPr/>
        </p:nvSpPr>
        <p:spPr>
          <a:xfrm>
            <a:off x="7830761" y="4097667"/>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Tekstvak 34"/>
          <p:cNvSpPr txBox="1"/>
          <p:nvPr/>
        </p:nvSpPr>
        <p:spPr>
          <a:xfrm>
            <a:off x="7942046" y="4271722"/>
            <a:ext cx="17117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14</a:t>
            </a:r>
            <a:endParaRPr lang="nl-NL" sz="1000" dirty="0">
              <a:latin typeface="Arial" pitchFamily="34" charset="0"/>
              <a:cs typeface="Arial" pitchFamily="34" charset="0"/>
            </a:endParaRPr>
          </a:p>
        </p:txBody>
      </p:sp>
      <p:sp>
        <p:nvSpPr>
          <p:cNvPr id="36" name="Ovaal 35"/>
          <p:cNvSpPr/>
          <p:nvPr/>
        </p:nvSpPr>
        <p:spPr>
          <a:xfrm>
            <a:off x="7762832" y="228863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Tekstvak 36"/>
          <p:cNvSpPr txBox="1"/>
          <p:nvPr/>
        </p:nvSpPr>
        <p:spPr>
          <a:xfrm>
            <a:off x="7648710" y="219388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15</a:t>
            </a:r>
            <a:endParaRPr lang="nl-NL" sz="1000" dirty="0">
              <a:latin typeface="Arial" pitchFamily="34" charset="0"/>
              <a:cs typeface="Arial" pitchFamily="34" charset="0"/>
            </a:endParaRPr>
          </a:p>
        </p:txBody>
      </p:sp>
      <p:sp>
        <p:nvSpPr>
          <p:cNvPr id="38" name="Ovaal 37"/>
          <p:cNvSpPr/>
          <p:nvPr/>
        </p:nvSpPr>
        <p:spPr>
          <a:xfrm>
            <a:off x="8017630" y="383464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Tekstvak 38"/>
          <p:cNvSpPr txBox="1"/>
          <p:nvPr/>
        </p:nvSpPr>
        <p:spPr>
          <a:xfrm>
            <a:off x="7893460" y="3759996"/>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16</a:t>
            </a:r>
            <a:endParaRPr lang="nl-NL" sz="1000" dirty="0">
              <a:latin typeface="Arial" pitchFamily="34" charset="0"/>
              <a:cs typeface="Arial" pitchFamily="34" charset="0"/>
            </a:endParaRPr>
          </a:p>
        </p:txBody>
      </p:sp>
      <p:sp>
        <p:nvSpPr>
          <p:cNvPr id="40" name="Ovaal 39"/>
          <p:cNvSpPr/>
          <p:nvPr/>
        </p:nvSpPr>
        <p:spPr>
          <a:xfrm>
            <a:off x="7394632" y="531175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Tekstvak 40"/>
          <p:cNvSpPr txBox="1"/>
          <p:nvPr/>
        </p:nvSpPr>
        <p:spPr>
          <a:xfrm>
            <a:off x="7270462" y="523710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17</a:t>
            </a:r>
            <a:endParaRPr lang="nl-NL" sz="1000" dirty="0">
              <a:latin typeface="Arial" pitchFamily="34" charset="0"/>
              <a:cs typeface="Arial" pitchFamily="34" charset="0"/>
            </a:endParaRPr>
          </a:p>
        </p:txBody>
      </p:sp>
      <p:sp>
        <p:nvSpPr>
          <p:cNvPr id="42" name="Ovaal 41"/>
          <p:cNvSpPr/>
          <p:nvPr/>
        </p:nvSpPr>
        <p:spPr>
          <a:xfrm>
            <a:off x="8200175" y="195727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Tekstvak 42"/>
          <p:cNvSpPr txBox="1"/>
          <p:nvPr/>
        </p:nvSpPr>
        <p:spPr>
          <a:xfrm>
            <a:off x="8055909" y="188262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19</a:t>
            </a:r>
            <a:endParaRPr lang="nl-NL" sz="1000" dirty="0">
              <a:latin typeface="Arial" pitchFamily="34" charset="0"/>
              <a:cs typeface="Arial" pitchFamily="34" charset="0"/>
            </a:endParaRPr>
          </a:p>
        </p:txBody>
      </p:sp>
      <p:sp>
        <p:nvSpPr>
          <p:cNvPr id="44" name="Ovaal 43"/>
          <p:cNvSpPr/>
          <p:nvPr/>
        </p:nvSpPr>
        <p:spPr>
          <a:xfrm>
            <a:off x="7724313" y="256161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Tekstvak 44"/>
          <p:cNvSpPr txBox="1"/>
          <p:nvPr/>
        </p:nvSpPr>
        <p:spPr>
          <a:xfrm>
            <a:off x="7610191" y="246686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20</a:t>
            </a:r>
            <a:endParaRPr lang="nl-NL" sz="1000" dirty="0">
              <a:latin typeface="Arial" pitchFamily="34" charset="0"/>
              <a:cs typeface="Arial" pitchFamily="34" charset="0"/>
            </a:endParaRPr>
          </a:p>
        </p:txBody>
      </p:sp>
      <p:sp>
        <p:nvSpPr>
          <p:cNvPr id="46" name="Ovaal 45"/>
          <p:cNvSpPr/>
          <p:nvPr/>
        </p:nvSpPr>
        <p:spPr>
          <a:xfrm>
            <a:off x="6500567" y="365831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Tekstvak 46"/>
          <p:cNvSpPr txBox="1"/>
          <p:nvPr/>
        </p:nvSpPr>
        <p:spPr>
          <a:xfrm>
            <a:off x="6360603" y="3583671"/>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21</a:t>
            </a:r>
            <a:endParaRPr lang="nl-NL" sz="1000" dirty="0">
              <a:latin typeface="Arial" pitchFamily="34" charset="0"/>
              <a:cs typeface="Arial" pitchFamily="34" charset="0"/>
            </a:endParaRPr>
          </a:p>
        </p:txBody>
      </p:sp>
      <p:sp>
        <p:nvSpPr>
          <p:cNvPr id="48" name="Ovaal 47"/>
          <p:cNvSpPr/>
          <p:nvPr/>
        </p:nvSpPr>
        <p:spPr>
          <a:xfrm>
            <a:off x="5535925" y="488421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Tekstvak 48"/>
          <p:cNvSpPr txBox="1"/>
          <p:nvPr/>
        </p:nvSpPr>
        <p:spPr>
          <a:xfrm>
            <a:off x="5586879" y="4759327"/>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23</a:t>
            </a:r>
            <a:endParaRPr lang="nl-NL" sz="1000" dirty="0">
              <a:latin typeface="Arial" pitchFamily="34" charset="0"/>
              <a:cs typeface="Arial" pitchFamily="34" charset="0"/>
            </a:endParaRPr>
          </a:p>
        </p:txBody>
      </p:sp>
      <p:sp>
        <p:nvSpPr>
          <p:cNvPr id="50" name="Ovaal 49"/>
          <p:cNvSpPr/>
          <p:nvPr/>
        </p:nvSpPr>
        <p:spPr>
          <a:xfrm>
            <a:off x="6379987" y="312575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Tekstvak 50"/>
          <p:cNvSpPr txBox="1"/>
          <p:nvPr/>
        </p:nvSpPr>
        <p:spPr>
          <a:xfrm>
            <a:off x="6240023" y="305110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22</a:t>
            </a:r>
            <a:endParaRPr lang="nl-NL"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pPr>
              <a:buNone/>
            </a:pPr>
            <a:r>
              <a:rPr lang="nl-NL" dirty="0" smtClean="0"/>
              <a:t>Opdrachtgever: Provincie Gelderland</a:t>
            </a:r>
          </a:p>
          <a:p>
            <a:pPr>
              <a:buNone/>
            </a:pPr>
            <a:endParaRPr lang="nl-NL" dirty="0" smtClean="0"/>
          </a:p>
          <a:p>
            <a:pPr>
              <a:buNone/>
            </a:pPr>
            <a:r>
              <a:rPr lang="nl-NL" dirty="0" smtClean="0"/>
              <a:t>Vraag: bepalen natuurpotentie (N10.02 - Vochtig Hooiland) voor opstellen inrichtingsplan</a:t>
            </a:r>
          </a:p>
          <a:p>
            <a:pPr>
              <a:buNone/>
            </a:pPr>
            <a:endParaRPr lang="nl-NL" dirty="0" smtClean="0"/>
          </a:p>
          <a:p>
            <a:pPr>
              <a:buNone/>
            </a:pPr>
            <a:r>
              <a:rPr lang="nl-NL" dirty="0" smtClean="0"/>
              <a:t>Werkwijze: Landschapsecologische systeemanalyse (</a:t>
            </a:r>
            <a:r>
              <a:rPr lang="nl-NL" dirty="0" err="1" smtClean="0"/>
              <a:t>LESA</a:t>
            </a:r>
            <a:r>
              <a:rPr lang="nl-NL" dirty="0" smtClean="0"/>
              <a:t>)</a:t>
            </a:r>
          </a:p>
          <a:p>
            <a:pPr>
              <a:buFontTx/>
              <a:buChar char="-"/>
            </a:pPr>
            <a:r>
              <a:rPr lang="nl-NL" dirty="0" smtClean="0"/>
              <a:t>Systeembeschrijving</a:t>
            </a:r>
          </a:p>
          <a:p>
            <a:pPr>
              <a:buFontTx/>
              <a:buChar char="-"/>
            </a:pPr>
            <a:r>
              <a:rPr lang="nl-NL" dirty="0" smtClean="0"/>
              <a:t>Huidige standplaatscondities versus vereisten</a:t>
            </a:r>
          </a:p>
          <a:p>
            <a:pPr>
              <a:buFontTx/>
              <a:buChar char="-"/>
            </a:pPr>
            <a:r>
              <a:rPr lang="nl-NL" dirty="0" smtClean="0"/>
              <a:t>Knelpuntenanalyse</a:t>
            </a:r>
          </a:p>
          <a:p>
            <a:pPr>
              <a:buFontTx/>
              <a:buChar char="-"/>
            </a:pPr>
            <a:r>
              <a:rPr lang="nl-NL" dirty="0" smtClean="0"/>
              <a:t>Analyse maatregelen</a:t>
            </a:r>
          </a:p>
          <a:p>
            <a:pPr>
              <a:buFontTx/>
              <a:buChar char="-"/>
            </a:pPr>
            <a:r>
              <a:rPr lang="nl-NL" dirty="0" smtClean="0"/>
              <a:t>Bouwstenen inrichtingsplan</a:t>
            </a:r>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22</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pic>
        <p:nvPicPr>
          <p:cNvPr id="1026" name="Picture 2"/>
          <p:cNvPicPr>
            <a:picLocks noChangeAspect="1" noChangeArrowheads="1"/>
          </p:cNvPicPr>
          <p:nvPr/>
        </p:nvPicPr>
        <p:blipFill>
          <a:blip r:embed="rId2"/>
          <a:srcRect/>
          <a:stretch>
            <a:fillRect/>
          </a:stretch>
        </p:blipFill>
        <p:spPr bwMode="auto">
          <a:xfrm>
            <a:off x="6043808" y="3365487"/>
            <a:ext cx="2689645" cy="2907406"/>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5227200" y="0"/>
            <a:ext cx="3916800" cy="1984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23</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pic>
        <p:nvPicPr>
          <p:cNvPr id="1027" name="Picture 3"/>
          <p:cNvPicPr>
            <a:picLocks noChangeAspect="1" noChangeArrowheads="1"/>
          </p:cNvPicPr>
          <p:nvPr/>
        </p:nvPicPr>
        <p:blipFill>
          <a:blip r:embed="rId2"/>
          <a:srcRect/>
          <a:stretch>
            <a:fillRect/>
          </a:stretch>
        </p:blipFill>
        <p:spPr bwMode="auto">
          <a:xfrm>
            <a:off x="5227200" y="0"/>
            <a:ext cx="3916800" cy="1984217"/>
          </a:xfrm>
          <a:prstGeom prst="rect">
            <a:avLst/>
          </a:prstGeom>
          <a:noFill/>
          <a:ln w="9525">
            <a:noFill/>
            <a:miter lim="800000"/>
            <a:headEnd/>
            <a:tailEnd/>
          </a:ln>
        </p:spPr>
      </p:pic>
      <p:pic>
        <p:nvPicPr>
          <p:cNvPr id="78850" name="Picture 2"/>
          <p:cNvPicPr>
            <a:picLocks noChangeAspect="1" noChangeArrowheads="1"/>
          </p:cNvPicPr>
          <p:nvPr/>
        </p:nvPicPr>
        <p:blipFill>
          <a:blip r:embed="rId3"/>
          <a:srcRect/>
          <a:stretch>
            <a:fillRect/>
          </a:stretch>
        </p:blipFill>
        <p:spPr bwMode="auto">
          <a:xfrm>
            <a:off x="728519" y="2008492"/>
            <a:ext cx="7510707" cy="3932937"/>
          </a:xfrm>
          <a:prstGeom prst="rect">
            <a:avLst/>
          </a:prstGeom>
          <a:noFill/>
          <a:ln w="9525">
            <a:noFill/>
            <a:miter lim="800000"/>
            <a:headEnd/>
            <a:tailEnd/>
          </a:ln>
        </p:spPr>
      </p:pic>
      <p:sp>
        <p:nvSpPr>
          <p:cNvPr id="9" name="Rechthoek 8"/>
          <p:cNvSpPr/>
          <p:nvPr/>
        </p:nvSpPr>
        <p:spPr>
          <a:xfrm>
            <a:off x="4177364" y="3619099"/>
            <a:ext cx="298383" cy="25988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24</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sp>
        <p:nvSpPr>
          <p:cNvPr id="7" name="Tijdelijke aanduiding voor tekst 6"/>
          <p:cNvSpPr>
            <a:spLocks noGrp="1"/>
          </p:cNvSpPr>
          <p:nvPr>
            <p:ph type="body" sz="quarter" idx="10"/>
          </p:nvPr>
        </p:nvSpPr>
        <p:spPr>
          <a:xfrm>
            <a:off x="647701" y="2127974"/>
            <a:ext cx="7847013" cy="4135438"/>
          </a:xfrm>
        </p:spPr>
        <p:txBody>
          <a:bodyPr/>
          <a:lstStyle/>
          <a:p>
            <a:pPr>
              <a:buNone/>
            </a:pPr>
            <a:r>
              <a:rPr lang="nl-NL" dirty="0" err="1" smtClean="0"/>
              <a:t>Ecohydrologisch</a:t>
            </a:r>
            <a:r>
              <a:rPr lang="nl-NL" dirty="0" smtClean="0"/>
              <a:t> dwarsprofiel en analyse waterbalans en waterkwaliteit</a:t>
            </a:r>
            <a:endParaRPr lang="nl-NL" dirty="0"/>
          </a:p>
        </p:txBody>
      </p:sp>
      <p:pic>
        <p:nvPicPr>
          <p:cNvPr id="2050" name="Picture 2"/>
          <p:cNvPicPr>
            <a:picLocks noChangeAspect="1" noChangeArrowheads="1"/>
          </p:cNvPicPr>
          <p:nvPr/>
        </p:nvPicPr>
        <p:blipFill>
          <a:blip r:embed="rId2"/>
          <a:srcRect/>
          <a:stretch>
            <a:fillRect/>
          </a:stretch>
        </p:blipFill>
        <p:spPr bwMode="auto">
          <a:xfrm>
            <a:off x="614589" y="2533887"/>
            <a:ext cx="5300663" cy="3748087"/>
          </a:xfrm>
          <a:prstGeom prst="rect">
            <a:avLst/>
          </a:prstGeom>
          <a:noFill/>
          <a:ln w="9525">
            <a:noFill/>
            <a:miter lim="800000"/>
            <a:headEnd/>
            <a:tailEnd/>
          </a:ln>
        </p:spPr>
      </p:pic>
      <p:pic>
        <p:nvPicPr>
          <p:cNvPr id="9" name="Picture 3"/>
          <p:cNvPicPr>
            <a:picLocks noChangeAspect="1" noChangeArrowheads="1"/>
          </p:cNvPicPr>
          <p:nvPr/>
        </p:nvPicPr>
        <p:blipFill>
          <a:blip r:embed="rId3"/>
          <a:srcRect/>
          <a:stretch>
            <a:fillRect/>
          </a:stretch>
        </p:blipFill>
        <p:spPr bwMode="auto">
          <a:xfrm>
            <a:off x="5227200" y="0"/>
            <a:ext cx="3916800" cy="1984217"/>
          </a:xfrm>
          <a:prstGeom prst="rect">
            <a:avLst/>
          </a:prstGeom>
          <a:noFill/>
          <a:ln w="9525">
            <a:noFill/>
            <a:miter lim="800000"/>
            <a:headEnd/>
            <a:tailEnd/>
          </a:ln>
        </p:spPr>
      </p:pic>
      <p:grpSp>
        <p:nvGrpSpPr>
          <p:cNvPr id="10" name="Groep 9"/>
          <p:cNvGrpSpPr/>
          <p:nvPr/>
        </p:nvGrpSpPr>
        <p:grpSpPr>
          <a:xfrm>
            <a:off x="6260841" y="4105536"/>
            <a:ext cx="2540712" cy="2542398"/>
            <a:chOff x="6260841" y="2500604"/>
            <a:chExt cx="2540712" cy="2542398"/>
          </a:xfrm>
        </p:grpSpPr>
        <p:pic>
          <p:nvPicPr>
            <p:cNvPr id="2051" name="Picture 3"/>
            <p:cNvPicPr>
              <a:picLocks noChangeAspect="1" noChangeArrowheads="1"/>
            </p:cNvPicPr>
            <p:nvPr/>
          </p:nvPicPr>
          <p:blipFill>
            <a:blip r:embed="rId4"/>
            <a:srcRect/>
            <a:stretch>
              <a:fillRect/>
            </a:stretch>
          </p:blipFill>
          <p:spPr bwMode="auto">
            <a:xfrm>
              <a:off x="6260841" y="2500604"/>
              <a:ext cx="2053658" cy="1465808"/>
            </a:xfrm>
            <a:prstGeom prst="rect">
              <a:avLst/>
            </a:prstGeom>
            <a:noFill/>
            <a:ln w="9525">
              <a:noFill/>
              <a:miter lim="800000"/>
              <a:headEnd/>
              <a:tailEnd/>
            </a:ln>
          </p:spPr>
        </p:pic>
        <p:pic>
          <p:nvPicPr>
            <p:cNvPr id="2" name="Picture 3"/>
            <p:cNvPicPr>
              <a:picLocks noChangeAspect="1" noChangeArrowheads="1"/>
            </p:cNvPicPr>
            <p:nvPr/>
          </p:nvPicPr>
          <p:blipFill>
            <a:blip r:embed="rId5"/>
            <a:srcRect/>
            <a:stretch>
              <a:fillRect/>
            </a:stretch>
          </p:blipFill>
          <p:spPr bwMode="auto">
            <a:xfrm>
              <a:off x="7917316" y="3231665"/>
              <a:ext cx="884237" cy="1811337"/>
            </a:xfrm>
            <a:prstGeom prst="rect">
              <a:avLst/>
            </a:prstGeom>
            <a:noFill/>
            <a:ln w="9525">
              <a:noFill/>
              <a:miter lim="800000"/>
              <a:headEnd/>
              <a:tailEnd/>
            </a:ln>
          </p:spPr>
        </p:pic>
      </p:grpSp>
      <p:pic>
        <p:nvPicPr>
          <p:cNvPr id="2052" name="Picture 4"/>
          <p:cNvPicPr>
            <a:picLocks noChangeAspect="1" noChangeArrowheads="1"/>
          </p:cNvPicPr>
          <p:nvPr/>
        </p:nvPicPr>
        <p:blipFill>
          <a:blip r:embed="rId6"/>
          <a:srcRect/>
          <a:stretch>
            <a:fillRect/>
          </a:stretch>
        </p:blipFill>
        <p:spPr bwMode="auto">
          <a:xfrm>
            <a:off x="6209947" y="2541083"/>
            <a:ext cx="2700786" cy="1489742"/>
          </a:xfrm>
          <a:prstGeom prst="rect">
            <a:avLst/>
          </a:prstGeom>
          <a:noFill/>
          <a:ln w="9525">
            <a:noFill/>
            <a:miter lim="800000"/>
            <a:headEnd/>
            <a:tailEnd/>
          </a:ln>
        </p:spPr>
      </p:pic>
      <p:sp>
        <p:nvSpPr>
          <p:cNvPr id="12" name="Tekstvak 11"/>
          <p:cNvSpPr txBox="1"/>
          <p:nvPr/>
        </p:nvSpPr>
        <p:spPr>
          <a:xfrm>
            <a:off x="6214187" y="3676261"/>
            <a:ext cx="1696490" cy="369332"/>
          </a:xfrm>
          <a:prstGeom prst="rect">
            <a:avLst/>
          </a:prstGeom>
          <a:noFill/>
        </p:spPr>
        <p:txBody>
          <a:bodyPr wrap="none" rtlCol="0">
            <a:spAutoFit/>
          </a:bodyPr>
          <a:lstStyle/>
          <a:p>
            <a:r>
              <a:rPr lang="nl-NL" dirty="0" smtClean="0">
                <a:solidFill>
                  <a:srgbClr val="C00000"/>
                </a:solidFill>
              </a:rPr>
              <a:t>zandbanenkaart</a:t>
            </a:r>
            <a:endParaRPr lang="nl-NL" dirty="0">
              <a:solidFill>
                <a:srgbClr val="C00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25</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sp>
        <p:nvSpPr>
          <p:cNvPr id="7" name="Tijdelijke aanduiding voor tekst 6"/>
          <p:cNvSpPr>
            <a:spLocks noGrp="1"/>
          </p:cNvSpPr>
          <p:nvPr>
            <p:ph type="body" sz="quarter" idx="10"/>
          </p:nvPr>
        </p:nvSpPr>
        <p:spPr>
          <a:xfrm>
            <a:off x="647701" y="2127974"/>
            <a:ext cx="7847013" cy="4135438"/>
          </a:xfrm>
        </p:spPr>
        <p:txBody>
          <a:bodyPr/>
          <a:lstStyle/>
          <a:p>
            <a:pPr>
              <a:buNone/>
            </a:pPr>
            <a:r>
              <a:rPr lang="nl-NL" dirty="0" smtClean="0"/>
              <a:t>Randvoorwaarden vegetatie op basis van Waternood en </a:t>
            </a:r>
            <a:r>
              <a:rPr lang="nl-NL" dirty="0" err="1" smtClean="0"/>
              <a:t>Synbiosis</a:t>
            </a:r>
            <a:endParaRPr lang="nl-NL" dirty="0" smtClean="0"/>
          </a:p>
          <a:p>
            <a:pPr>
              <a:buNone/>
            </a:pPr>
            <a:r>
              <a:rPr lang="nl-NL" i="1" dirty="0" smtClean="0"/>
              <a:t>Kenmerkende associaties voor projectgebied</a:t>
            </a:r>
            <a:endParaRPr lang="nl-NL" i="1" dirty="0"/>
          </a:p>
        </p:txBody>
      </p:sp>
      <p:pic>
        <p:nvPicPr>
          <p:cNvPr id="9" name="Picture 3"/>
          <p:cNvPicPr>
            <a:picLocks noChangeAspect="1" noChangeArrowheads="1"/>
          </p:cNvPicPr>
          <p:nvPr/>
        </p:nvPicPr>
        <p:blipFill>
          <a:blip r:embed="rId2"/>
          <a:srcRect/>
          <a:stretch>
            <a:fillRect/>
          </a:stretch>
        </p:blipFill>
        <p:spPr bwMode="auto">
          <a:xfrm>
            <a:off x="5227200" y="0"/>
            <a:ext cx="3916800" cy="1984217"/>
          </a:xfrm>
          <a:prstGeom prst="rect">
            <a:avLst/>
          </a:prstGeom>
          <a:noFill/>
          <a:ln w="9525">
            <a:noFill/>
            <a:miter lim="800000"/>
            <a:headEnd/>
            <a:tailEnd/>
          </a:ln>
        </p:spPr>
      </p:pic>
      <p:pic>
        <p:nvPicPr>
          <p:cNvPr id="3074" name="Picture 2"/>
          <p:cNvPicPr>
            <a:picLocks noChangeAspect="1" noChangeArrowheads="1"/>
          </p:cNvPicPr>
          <p:nvPr/>
        </p:nvPicPr>
        <p:blipFill>
          <a:blip r:embed="rId3"/>
          <a:srcRect/>
          <a:stretch>
            <a:fillRect/>
          </a:stretch>
        </p:blipFill>
        <p:spPr bwMode="auto">
          <a:xfrm>
            <a:off x="630238" y="2878527"/>
            <a:ext cx="5140325" cy="2892425"/>
          </a:xfrm>
          <a:prstGeom prst="rect">
            <a:avLst/>
          </a:prstGeom>
          <a:noFill/>
          <a:ln w="9525">
            <a:noFill/>
            <a:miter lim="800000"/>
            <a:headEnd/>
            <a:tailEnd/>
          </a:ln>
        </p:spPr>
      </p:pic>
      <p:pic>
        <p:nvPicPr>
          <p:cNvPr id="3075" name="Picture 3"/>
          <p:cNvPicPr>
            <a:picLocks noChangeAspect="1" noChangeArrowheads="1"/>
          </p:cNvPicPr>
          <p:nvPr/>
        </p:nvPicPr>
        <p:blipFill>
          <a:blip r:embed="rId4"/>
          <a:srcRect/>
          <a:stretch>
            <a:fillRect/>
          </a:stretch>
        </p:blipFill>
        <p:spPr bwMode="auto">
          <a:xfrm>
            <a:off x="5811850" y="2547256"/>
            <a:ext cx="2715261" cy="31925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26</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sp>
        <p:nvSpPr>
          <p:cNvPr id="7" name="Tijdelijke aanduiding voor tekst 6"/>
          <p:cNvSpPr>
            <a:spLocks noGrp="1"/>
          </p:cNvSpPr>
          <p:nvPr>
            <p:ph type="body" sz="quarter" idx="10"/>
          </p:nvPr>
        </p:nvSpPr>
        <p:spPr>
          <a:xfrm>
            <a:off x="647701" y="2127974"/>
            <a:ext cx="7847013" cy="4135438"/>
          </a:xfrm>
        </p:spPr>
        <p:txBody>
          <a:bodyPr/>
          <a:lstStyle/>
          <a:p>
            <a:pPr>
              <a:buNone/>
            </a:pPr>
            <a:r>
              <a:rPr lang="nl-NL" dirty="0" smtClean="0"/>
              <a:t>Knelpunten vegetatie</a:t>
            </a:r>
          </a:p>
          <a:p>
            <a:pPr>
              <a:buNone/>
            </a:pPr>
            <a:r>
              <a:rPr lang="nl-NL" i="1" dirty="0" smtClean="0"/>
              <a:t>Doelgat </a:t>
            </a:r>
            <a:r>
              <a:rPr lang="nl-NL" i="1" dirty="0" err="1" smtClean="0"/>
              <a:t>GVG</a:t>
            </a:r>
            <a:r>
              <a:rPr lang="nl-NL" i="1" dirty="0" smtClean="0"/>
              <a:t>					Doelgat </a:t>
            </a:r>
            <a:r>
              <a:rPr lang="nl-NL" i="1" dirty="0" err="1" smtClean="0"/>
              <a:t>GLG</a:t>
            </a:r>
            <a:endParaRPr lang="nl-NL" i="1" dirty="0" smtClean="0"/>
          </a:p>
        </p:txBody>
      </p:sp>
      <p:pic>
        <p:nvPicPr>
          <p:cNvPr id="9" name="Picture 3"/>
          <p:cNvPicPr>
            <a:picLocks noChangeAspect="1" noChangeArrowheads="1"/>
          </p:cNvPicPr>
          <p:nvPr/>
        </p:nvPicPr>
        <p:blipFill>
          <a:blip r:embed="rId2"/>
          <a:srcRect/>
          <a:stretch>
            <a:fillRect/>
          </a:stretch>
        </p:blipFill>
        <p:spPr bwMode="auto">
          <a:xfrm>
            <a:off x="5227200" y="0"/>
            <a:ext cx="3916800" cy="1984217"/>
          </a:xfrm>
          <a:prstGeom prst="rect">
            <a:avLst/>
          </a:prstGeom>
          <a:noFill/>
          <a:ln w="9525">
            <a:noFill/>
            <a:miter lim="800000"/>
            <a:headEnd/>
            <a:tailEnd/>
          </a:ln>
        </p:spPr>
      </p:pic>
      <p:pic>
        <p:nvPicPr>
          <p:cNvPr id="4098" name="Picture 2"/>
          <p:cNvPicPr>
            <a:picLocks noChangeAspect="1" noChangeArrowheads="1"/>
          </p:cNvPicPr>
          <p:nvPr/>
        </p:nvPicPr>
        <p:blipFill>
          <a:blip r:embed="rId3"/>
          <a:srcRect t="2408"/>
          <a:stretch>
            <a:fillRect/>
          </a:stretch>
        </p:blipFill>
        <p:spPr bwMode="auto">
          <a:xfrm>
            <a:off x="650907" y="2920482"/>
            <a:ext cx="2686127" cy="3168000"/>
          </a:xfrm>
          <a:prstGeom prst="rect">
            <a:avLst/>
          </a:prstGeom>
          <a:noFill/>
          <a:ln w="9525">
            <a:noFill/>
            <a:miter lim="800000"/>
            <a:headEnd/>
            <a:tailEnd/>
          </a:ln>
        </p:spPr>
      </p:pic>
      <p:pic>
        <p:nvPicPr>
          <p:cNvPr id="4099" name="Picture 3"/>
          <p:cNvPicPr>
            <a:picLocks noChangeAspect="1" noChangeArrowheads="1"/>
          </p:cNvPicPr>
          <p:nvPr/>
        </p:nvPicPr>
        <p:blipFill>
          <a:blip r:embed="rId4"/>
          <a:srcRect l="2635"/>
          <a:stretch>
            <a:fillRect/>
          </a:stretch>
        </p:blipFill>
        <p:spPr bwMode="auto">
          <a:xfrm>
            <a:off x="3778897" y="2919600"/>
            <a:ext cx="2660195" cy="316800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6699704" y="2919600"/>
            <a:ext cx="1091358" cy="2378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27</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sp>
        <p:nvSpPr>
          <p:cNvPr id="7" name="Tijdelijke aanduiding voor tekst 6"/>
          <p:cNvSpPr>
            <a:spLocks noGrp="1"/>
          </p:cNvSpPr>
          <p:nvPr>
            <p:ph type="body" sz="quarter" idx="10"/>
          </p:nvPr>
        </p:nvSpPr>
        <p:spPr>
          <a:xfrm>
            <a:off x="647701" y="2127974"/>
            <a:ext cx="7847013" cy="4135438"/>
          </a:xfrm>
        </p:spPr>
        <p:txBody>
          <a:bodyPr/>
          <a:lstStyle/>
          <a:p>
            <a:pPr>
              <a:buNone/>
            </a:pPr>
            <a:r>
              <a:rPr lang="nl-NL" dirty="0" smtClean="0"/>
              <a:t>Knelpunten vegetatie </a:t>
            </a:r>
            <a:r>
              <a:rPr lang="nl-NL" dirty="0" smtClean="0">
                <a:sym typeface="Wingdings" pitchFamily="2" charset="2"/>
              </a:rPr>
              <a:t> maatregelen</a:t>
            </a:r>
            <a:endParaRPr lang="nl-NL" dirty="0" smtClean="0"/>
          </a:p>
        </p:txBody>
      </p:sp>
      <p:pic>
        <p:nvPicPr>
          <p:cNvPr id="9" name="Picture 3"/>
          <p:cNvPicPr>
            <a:picLocks noChangeAspect="1" noChangeArrowheads="1"/>
          </p:cNvPicPr>
          <p:nvPr/>
        </p:nvPicPr>
        <p:blipFill>
          <a:blip r:embed="rId2"/>
          <a:srcRect/>
          <a:stretch>
            <a:fillRect/>
          </a:stretch>
        </p:blipFill>
        <p:spPr bwMode="auto">
          <a:xfrm>
            <a:off x="5227200" y="0"/>
            <a:ext cx="3916800" cy="1984217"/>
          </a:xfrm>
          <a:prstGeom prst="rect">
            <a:avLst/>
          </a:prstGeom>
          <a:noFill/>
          <a:ln w="9525">
            <a:noFill/>
            <a:miter lim="800000"/>
            <a:headEnd/>
            <a:tailEnd/>
          </a:ln>
        </p:spPr>
      </p:pic>
      <p:pic>
        <p:nvPicPr>
          <p:cNvPr id="4101" name="Picture 5"/>
          <p:cNvPicPr>
            <a:picLocks noChangeAspect="1" noChangeArrowheads="1"/>
          </p:cNvPicPr>
          <p:nvPr/>
        </p:nvPicPr>
        <p:blipFill>
          <a:blip r:embed="rId3"/>
          <a:srcRect t="162"/>
          <a:stretch>
            <a:fillRect/>
          </a:stretch>
        </p:blipFill>
        <p:spPr bwMode="auto">
          <a:xfrm>
            <a:off x="600916" y="2705883"/>
            <a:ext cx="8098061" cy="31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28</a:t>
            </a:fld>
            <a:endParaRPr lang="en-GB" dirty="0"/>
          </a:p>
        </p:txBody>
      </p:sp>
      <p:sp>
        <p:nvSpPr>
          <p:cNvPr id="8" name="Titel 7"/>
          <p:cNvSpPr>
            <a:spLocks noGrp="1"/>
          </p:cNvSpPr>
          <p:nvPr>
            <p:ph type="title"/>
          </p:nvPr>
        </p:nvSpPr>
        <p:spPr/>
        <p:txBody>
          <a:bodyPr/>
          <a:lstStyle/>
          <a:p>
            <a:r>
              <a:rPr lang="nl-NL" dirty="0" smtClean="0"/>
              <a:t>5. </a:t>
            </a:r>
            <a:r>
              <a:rPr lang="nl-NL" dirty="0" err="1" smtClean="0"/>
              <a:t>LESA</a:t>
            </a:r>
            <a:r>
              <a:rPr lang="nl-NL" dirty="0" smtClean="0"/>
              <a:t> De Regulieren</a:t>
            </a:r>
            <a:endParaRPr lang="nl-NL" dirty="0"/>
          </a:p>
        </p:txBody>
      </p:sp>
      <p:sp>
        <p:nvSpPr>
          <p:cNvPr id="7" name="Tijdelijke aanduiding voor tekst 6"/>
          <p:cNvSpPr>
            <a:spLocks noGrp="1"/>
          </p:cNvSpPr>
          <p:nvPr>
            <p:ph type="body" sz="quarter" idx="10"/>
          </p:nvPr>
        </p:nvSpPr>
        <p:spPr>
          <a:xfrm>
            <a:off x="647701" y="2127974"/>
            <a:ext cx="7847013" cy="4135438"/>
          </a:xfrm>
        </p:spPr>
        <p:txBody>
          <a:bodyPr/>
          <a:lstStyle/>
          <a:p>
            <a:pPr>
              <a:buNone/>
            </a:pPr>
            <a:r>
              <a:rPr lang="nl-NL" dirty="0" smtClean="0">
                <a:sym typeface="Wingdings" pitchFamily="2" charset="2"/>
              </a:rPr>
              <a:t>Maatregelen  planvorming</a:t>
            </a:r>
            <a:endParaRPr lang="nl-NL" dirty="0" smtClean="0"/>
          </a:p>
        </p:txBody>
      </p:sp>
      <p:pic>
        <p:nvPicPr>
          <p:cNvPr id="9" name="Picture 3"/>
          <p:cNvPicPr>
            <a:picLocks noChangeAspect="1" noChangeArrowheads="1"/>
          </p:cNvPicPr>
          <p:nvPr/>
        </p:nvPicPr>
        <p:blipFill>
          <a:blip r:embed="rId2"/>
          <a:srcRect/>
          <a:stretch>
            <a:fillRect/>
          </a:stretch>
        </p:blipFill>
        <p:spPr bwMode="auto">
          <a:xfrm>
            <a:off x="5227200" y="0"/>
            <a:ext cx="3916800" cy="1984217"/>
          </a:xfrm>
          <a:prstGeom prst="rect">
            <a:avLst/>
          </a:prstGeom>
          <a:noFill/>
          <a:ln w="9525">
            <a:noFill/>
            <a:miter lim="800000"/>
            <a:headEnd/>
            <a:tailEnd/>
          </a:ln>
        </p:spPr>
      </p:pic>
      <p:pic>
        <p:nvPicPr>
          <p:cNvPr id="5122" name="Picture 2"/>
          <p:cNvPicPr>
            <a:picLocks noChangeAspect="1" noChangeArrowheads="1"/>
          </p:cNvPicPr>
          <p:nvPr/>
        </p:nvPicPr>
        <p:blipFill>
          <a:blip r:embed="rId3"/>
          <a:srcRect/>
          <a:stretch>
            <a:fillRect/>
          </a:stretch>
        </p:blipFill>
        <p:spPr bwMode="auto">
          <a:xfrm>
            <a:off x="5197997" y="2435290"/>
            <a:ext cx="2682686" cy="4038988"/>
          </a:xfrm>
          <a:prstGeom prst="rect">
            <a:avLst/>
          </a:prstGeom>
          <a:noFill/>
          <a:ln w="9525">
            <a:noFill/>
            <a:miter lim="800000"/>
            <a:headEnd/>
            <a:tailEnd/>
          </a:ln>
        </p:spPr>
      </p:pic>
      <p:sp>
        <p:nvSpPr>
          <p:cNvPr id="10" name="Tekstvak 9"/>
          <p:cNvSpPr txBox="1"/>
          <p:nvPr/>
        </p:nvSpPr>
        <p:spPr>
          <a:xfrm>
            <a:off x="5234481" y="5225144"/>
            <a:ext cx="1435329" cy="307777"/>
          </a:xfrm>
          <a:prstGeom prst="rect">
            <a:avLst/>
          </a:prstGeom>
          <a:solidFill>
            <a:schemeClr val="bg1"/>
          </a:solidFill>
        </p:spPr>
        <p:txBody>
          <a:bodyPr wrap="none" rtlCol="0">
            <a:spAutoFit/>
          </a:bodyPr>
          <a:lstStyle/>
          <a:p>
            <a:r>
              <a:rPr lang="nl-NL" sz="1400" b="1" dirty="0" smtClean="0">
                <a:solidFill>
                  <a:srgbClr val="C00000"/>
                </a:solidFill>
              </a:rPr>
              <a:t>Inrichtingsschets</a:t>
            </a:r>
            <a:endParaRPr lang="nl-NL" sz="1400" b="1" dirty="0">
              <a:solidFill>
                <a:srgbClr val="C00000"/>
              </a:solidFill>
            </a:endParaRPr>
          </a:p>
        </p:txBody>
      </p:sp>
      <p:pic>
        <p:nvPicPr>
          <p:cNvPr id="5123" name="Picture 3"/>
          <p:cNvPicPr>
            <a:picLocks noChangeAspect="1" noChangeArrowheads="1"/>
          </p:cNvPicPr>
          <p:nvPr/>
        </p:nvPicPr>
        <p:blipFill>
          <a:blip r:embed="rId4"/>
          <a:srcRect/>
          <a:stretch>
            <a:fillRect/>
          </a:stretch>
        </p:blipFill>
        <p:spPr bwMode="auto">
          <a:xfrm>
            <a:off x="766374" y="2687216"/>
            <a:ext cx="2778322" cy="3442997"/>
          </a:xfrm>
          <a:prstGeom prst="rect">
            <a:avLst/>
          </a:prstGeom>
          <a:noFill/>
          <a:ln w="9525">
            <a:noFill/>
            <a:miter lim="800000"/>
            <a:headEnd/>
            <a:tailEnd/>
          </a:ln>
        </p:spPr>
      </p:pic>
      <p:sp>
        <p:nvSpPr>
          <p:cNvPr id="11" name="PIJL-RECHTS 10"/>
          <p:cNvSpPr/>
          <p:nvPr/>
        </p:nvSpPr>
        <p:spPr>
          <a:xfrm>
            <a:off x="4002845" y="4086808"/>
            <a:ext cx="970384" cy="8397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p:cNvSpPr txBox="1"/>
          <p:nvPr/>
        </p:nvSpPr>
        <p:spPr>
          <a:xfrm>
            <a:off x="2485061" y="4845699"/>
            <a:ext cx="1088760" cy="1077218"/>
          </a:xfrm>
          <a:prstGeom prst="rect">
            <a:avLst/>
          </a:prstGeom>
          <a:noFill/>
        </p:spPr>
        <p:txBody>
          <a:bodyPr wrap="none" rtlCol="0">
            <a:spAutoFit/>
          </a:bodyPr>
          <a:lstStyle/>
          <a:p>
            <a:r>
              <a:rPr lang="nl-NL" sz="1600" b="1" dirty="0" smtClean="0"/>
              <a:t>Scenario A</a:t>
            </a:r>
          </a:p>
          <a:p>
            <a:r>
              <a:rPr lang="nl-NL" sz="1600" b="1" dirty="0" smtClean="0"/>
              <a:t>Scenario B</a:t>
            </a:r>
          </a:p>
          <a:p>
            <a:r>
              <a:rPr lang="nl-NL" sz="1600" b="1" dirty="0" smtClean="0"/>
              <a:t>Scenario C</a:t>
            </a:r>
          </a:p>
          <a:p>
            <a:endParaRPr lang="nl-NL" sz="1600" b="1" dirty="0"/>
          </a:p>
        </p:txBody>
      </p:sp>
      <p:sp>
        <p:nvSpPr>
          <p:cNvPr id="13" name="Tekstvak 12"/>
          <p:cNvSpPr txBox="1"/>
          <p:nvPr/>
        </p:nvSpPr>
        <p:spPr>
          <a:xfrm>
            <a:off x="743347" y="2656117"/>
            <a:ext cx="309700" cy="584775"/>
          </a:xfrm>
          <a:prstGeom prst="rect">
            <a:avLst/>
          </a:prstGeom>
          <a:noFill/>
        </p:spPr>
        <p:txBody>
          <a:bodyPr wrap="square" rtlCol="0">
            <a:spAutoFit/>
          </a:bodyPr>
          <a:lstStyle/>
          <a:p>
            <a:r>
              <a:rPr lang="nl-NL" sz="1600" b="1" dirty="0" smtClean="0"/>
              <a:t>A</a:t>
            </a:r>
          </a:p>
          <a:p>
            <a:endParaRPr lang="nl-NL" sz="1600" b="1" dirty="0"/>
          </a:p>
        </p:txBody>
      </p:sp>
      <p:sp>
        <p:nvSpPr>
          <p:cNvPr id="14" name="Tekstvak 13"/>
          <p:cNvSpPr txBox="1"/>
          <p:nvPr/>
        </p:nvSpPr>
        <p:spPr>
          <a:xfrm>
            <a:off x="2155379" y="2659228"/>
            <a:ext cx="309700" cy="584775"/>
          </a:xfrm>
          <a:prstGeom prst="rect">
            <a:avLst/>
          </a:prstGeom>
          <a:noFill/>
        </p:spPr>
        <p:txBody>
          <a:bodyPr wrap="square" rtlCol="0">
            <a:spAutoFit/>
          </a:bodyPr>
          <a:lstStyle/>
          <a:p>
            <a:r>
              <a:rPr lang="nl-NL" sz="1600" b="1" dirty="0" smtClean="0"/>
              <a:t>B</a:t>
            </a:r>
          </a:p>
          <a:p>
            <a:endParaRPr lang="nl-NL" sz="1600" b="1" dirty="0"/>
          </a:p>
        </p:txBody>
      </p:sp>
      <p:sp>
        <p:nvSpPr>
          <p:cNvPr id="15" name="Tekstvak 14"/>
          <p:cNvSpPr txBox="1"/>
          <p:nvPr/>
        </p:nvSpPr>
        <p:spPr>
          <a:xfrm>
            <a:off x="712245" y="4528460"/>
            <a:ext cx="309700" cy="584775"/>
          </a:xfrm>
          <a:prstGeom prst="rect">
            <a:avLst/>
          </a:prstGeom>
          <a:noFill/>
        </p:spPr>
        <p:txBody>
          <a:bodyPr wrap="square" rtlCol="0">
            <a:spAutoFit/>
          </a:bodyPr>
          <a:lstStyle/>
          <a:p>
            <a:r>
              <a:rPr lang="nl-NL" sz="1600" b="1" dirty="0" smtClean="0"/>
              <a:t>C</a:t>
            </a:r>
          </a:p>
          <a:p>
            <a:endParaRPr lang="nl-NL" sz="1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616223"/>
            <a:ext cx="3830993" cy="4123547"/>
          </a:xfrm>
        </p:spPr>
        <p:txBody>
          <a:bodyPr/>
          <a:lstStyle/>
          <a:p>
            <a:pPr marL="342900" indent="-342900">
              <a:buAutoNum type="arabicPeriod"/>
            </a:pPr>
            <a:r>
              <a:rPr lang="nl-NL" sz="900" b="1" dirty="0" smtClean="0"/>
              <a:t>Hydrologisch herstel </a:t>
            </a:r>
            <a:r>
              <a:rPr lang="nl-NL" sz="900" b="1" dirty="0" err="1" smtClean="0"/>
              <a:t>Wisselse</a:t>
            </a:r>
            <a:r>
              <a:rPr lang="nl-NL" sz="900" b="1" dirty="0" smtClean="0"/>
              <a:t> veen (2016)</a:t>
            </a:r>
          </a:p>
          <a:p>
            <a:pPr marL="342900" indent="-342900">
              <a:buAutoNum type="arabicPeriod"/>
            </a:pPr>
            <a:r>
              <a:rPr lang="nl-NL" sz="900" dirty="0" smtClean="0"/>
              <a:t>Achteroever </a:t>
            </a:r>
            <a:r>
              <a:rPr lang="nl-NL" sz="900" dirty="0" err="1" smtClean="0"/>
              <a:t>pilot</a:t>
            </a:r>
            <a:r>
              <a:rPr lang="nl-NL" sz="900" dirty="0" smtClean="0"/>
              <a:t> Koopmanspolder (2016)</a:t>
            </a:r>
          </a:p>
          <a:p>
            <a:pPr marL="342900" indent="-342900">
              <a:buAutoNum type="arabicPeriod"/>
            </a:pPr>
            <a:r>
              <a:rPr lang="nl-NL" sz="900" dirty="0" err="1" smtClean="0"/>
              <a:t>GGOR</a:t>
            </a:r>
            <a:r>
              <a:rPr lang="nl-NL" sz="900" dirty="0" smtClean="0"/>
              <a:t> </a:t>
            </a:r>
            <a:r>
              <a:rPr lang="nl-NL" sz="900" dirty="0" err="1" smtClean="0"/>
              <a:t>Deurnse</a:t>
            </a:r>
            <a:r>
              <a:rPr lang="nl-NL" sz="900" dirty="0" smtClean="0"/>
              <a:t> Peel (2010)</a:t>
            </a:r>
          </a:p>
          <a:p>
            <a:pPr marL="342900" indent="-342900">
              <a:buAutoNum type="arabicPeriod"/>
            </a:pPr>
            <a:r>
              <a:rPr lang="nl-NL" sz="900" dirty="0" err="1" smtClean="0"/>
              <a:t>GGOR</a:t>
            </a:r>
            <a:r>
              <a:rPr lang="nl-NL" sz="900" dirty="0" smtClean="0"/>
              <a:t> Pompveld (2013)</a:t>
            </a:r>
          </a:p>
          <a:p>
            <a:pPr marL="342900" indent="-342900">
              <a:buAutoNum type="arabicPeriod"/>
            </a:pPr>
            <a:r>
              <a:rPr lang="nl-NL" sz="900" b="1" dirty="0" smtClean="0"/>
              <a:t>ESA Regulieren (2015)</a:t>
            </a:r>
          </a:p>
          <a:p>
            <a:pPr marL="342900" indent="-342900">
              <a:buAutoNum type="arabicPeriod"/>
            </a:pPr>
            <a:r>
              <a:rPr lang="nl-NL" sz="900" dirty="0" err="1" smtClean="0"/>
              <a:t>GGOR</a:t>
            </a:r>
            <a:r>
              <a:rPr lang="nl-NL" sz="900" dirty="0" smtClean="0"/>
              <a:t> Koningsvliet (2014)</a:t>
            </a:r>
          </a:p>
          <a:p>
            <a:pPr marL="342900" indent="-342900">
              <a:buAutoNum type="arabicPeriod"/>
            </a:pPr>
            <a:r>
              <a:rPr lang="nl-NL" sz="900" dirty="0" smtClean="0"/>
              <a:t>Wieden &amp; Weerribben (2016)</a:t>
            </a:r>
          </a:p>
          <a:p>
            <a:pPr marL="342900" indent="-342900">
              <a:buAutoNum type="arabicPeriod"/>
            </a:pPr>
            <a:r>
              <a:rPr lang="nl-NL" sz="900" dirty="0" smtClean="0"/>
              <a:t>Biodiversiteit </a:t>
            </a:r>
            <a:r>
              <a:rPr lang="nl-NL" sz="900" dirty="0" err="1" smtClean="0"/>
              <a:t>Aaltense</a:t>
            </a:r>
            <a:r>
              <a:rPr lang="nl-NL" sz="900" dirty="0" smtClean="0"/>
              <a:t> Goor (2016)</a:t>
            </a:r>
          </a:p>
          <a:p>
            <a:pPr marL="342900" indent="-342900">
              <a:buAutoNum type="arabicPeriod"/>
            </a:pPr>
            <a:r>
              <a:rPr lang="nl-NL" sz="900" dirty="0" smtClean="0"/>
              <a:t>Alde </a:t>
            </a:r>
            <a:r>
              <a:rPr lang="nl-NL" sz="900" dirty="0" err="1" smtClean="0"/>
              <a:t>Faenen</a:t>
            </a:r>
            <a:r>
              <a:rPr lang="nl-NL" sz="900" dirty="0" smtClean="0"/>
              <a:t> (2016)</a:t>
            </a:r>
          </a:p>
          <a:p>
            <a:pPr marL="342900" indent="-342900">
              <a:buAutoNum type="arabicPeriod"/>
            </a:pPr>
            <a:r>
              <a:rPr lang="nl-NL" sz="900" b="1" dirty="0" smtClean="0"/>
              <a:t>Waterbalans </a:t>
            </a:r>
            <a:r>
              <a:rPr lang="nl-NL" sz="900" b="1" dirty="0" err="1" smtClean="0"/>
              <a:t>Naardermeer</a:t>
            </a:r>
            <a:r>
              <a:rPr lang="nl-NL" sz="900" b="1" dirty="0" smtClean="0"/>
              <a:t> (2016)</a:t>
            </a:r>
          </a:p>
          <a:p>
            <a:pPr marL="342900" indent="-342900">
              <a:buAutoNum type="arabicPeriod"/>
            </a:pPr>
            <a:r>
              <a:rPr lang="nl-NL" sz="900" b="1" dirty="0" err="1" smtClean="0"/>
              <a:t>Geohydrologisch</a:t>
            </a:r>
            <a:r>
              <a:rPr lang="nl-NL" sz="900" b="1" dirty="0" smtClean="0"/>
              <a:t>  onderzoek De </a:t>
            </a:r>
            <a:r>
              <a:rPr lang="nl-NL" sz="900" b="1" dirty="0" err="1" smtClean="0"/>
              <a:t>Bruuk</a:t>
            </a:r>
            <a:r>
              <a:rPr lang="nl-NL" sz="900" b="1" dirty="0" smtClean="0"/>
              <a:t> (2010-2016)</a:t>
            </a:r>
          </a:p>
          <a:p>
            <a:pPr marL="342900" indent="-342900">
              <a:buAutoNum type="arabicPeriod"/>
            </a:pPr>
            <a:r>
              <a:rPr lang="nl-NL" sz="900" dirty="0" err="1" smtClean="0"/>
              <a:t>GGOR</a:t>
            </a:r>
            <a:r>
              <a:rPr lang="nl-NL" sz="900" dirty="0" smtClean="0"/>
              <a:t> Linge binnendijks (2013)</a:t>
            </a:r>
          </a:p>
          <a:p>
            <a:pPr marL="342900" indent="-342900">
              <a:buAutoNum type="arabicPeriod"/>
            </a:pPr>
            <a:r>
              <a:rPr lang="nl-NL" sz="900" dirty="0" err="1" smtClean="0"/>
              <a:t>GGOR</a:t>
            </a:r>
            <a:r>
              <a:rPr lang="nl-NL" sz="900" dirty="0" smtClean="0"/>
              <a:t> TOP/N2000 Nieuwe </a:t>
            </a:r>
            <a:r>
              <a:rPr lang="nl-NL" sz="900" dirty="0" err="1" smtClean="0"/>
              <a:t>Zuiderlingedijk</a:t>
            </a:r>
            <a:r>
              <a:rPr lang="nl-NL" sz="900" dirty="0" smtClean="0"/>
              <a:t>  (2013)</a:t>
            </a:r>
          </a:p>
          <a:p>
            <a:pPr marL="342900" indent="-342900">
              <a:buAutoNum type="arabicPeriod"/>
            </a:pPr>
            <a:r>
              <a:rPr lang="nl-NL" sz="900" dirty="0" err="1" smtClean="0"/>
              <a:t>GGOR</a:t>
            </a:r>
            <a:r>
              <a:rPr lang="nl-NL" sz="900" dirty="0" smtClean="0"/>
              <a:t> </a:t>
            </a:r>
            <a:r>
              <a:rPr lang="nl-NL" sz="900" dirty="0" err="1" smtClean="0"/>
              <a:t>Rijnstrangen</a:t>
            </a:r>
            <a:r>
              <a:rPr lang="nl-NL" sz="900" dirty="0" smtClean="0"/>
              <a:t> (2007-2013)</a:t>
            </a:r>
          </a:p>
          <a:p>
            <a:pPr marL="342900" indent="-342900">
              <a:buFont typeface="Segoe UI Semibold" pitchFamily="34" charset="0"/>
              <a:buAutoNum type="arabicPeriod"/>
            </a:pPr>
            <a:r>
              <a:rPr lang="nl-NL" sz="900" b="1" dirty="0" smtClean="0"/>
              <a:t>Beekherstel middenloop Vledder Aa (2005)</a:t>
            </a:r>
          </a:p>
          <a:p>
            <a:pPr marL="342900" indent="-342900">
              <a:buAutoNum type="arabicPeriod"/>
            </a:pPr>
            <a:r>
              <a:rPr lang="nl-NL" sz="900" dirty="0" err="1" smtClean="0"/>
              <a:t>NMDC</a:t>
            </a:r>
            <a:r>
              <a:rPr lang="nl-NL" sz="900" dirty="0" smtClean="0"/>
              <a:t> Kritische zone</a:t>
            </a:r>
          </a:p>
          <a:p>
            <a:pPr marL="342900" indent="-342900">
              <a:buAutoNum type="arabicPeriod"/>
            </a:pPr>
            <a:r>
              <a:rPr lang="nl-NL" sz="900" dirty="0" smtClean="0"/>
              <a:t>KvK onderdeel 2.3 ‘bergen aan de bron’ (2016)</a:t>
            </a:r>
          </a:p>
          <a:p>
            <a:pPr marL="342900" indent="-342900">
              <a:buAutoNum type="arabicPeriod"/>
            </a:pPr>
            <a:r>
              <a:rPr lang="nl-NL" sz="900" dirty="0" smtClean="0"/>
              <a:t>Knelpuntenanalyse zoetwater – natuur (2012)</a:t>
            </a:r>
          </a:p>
          <a:p>
            <a:pPr marL="342900" indent="-342900">
              <a:buAutoNum type="arabicPeriod"/>
            </a:pPr>
            <a:r>
              <a:rPr lang="nl-NL" sz="900" dirty="0" smtClean="0"/>
              <a:t>Drentsche Aa  - </a:t>
            </a:r>
            <a:r>
              <a:rPr lang="nl-NL" sz="900" dirty="0" err="1" smtClean="0"/>
              <a:t>neerschaling</a:t>
            </a:r>
            <a:r>
              <a:rPr lang="nl-NL" sz="900" dirty="0" smtClean="0"/>
              <a:t> (2009)</a:t>
            </a:r>
          </a:p>
          <a:p>
            <a:pPr marL="342900" indent="-342900">
              <a:buAutoNum type="arabicPeriod"/>
            </a:pPr>
            <a:r>
              <a:rPr lang="nl-NL" sz="900" dirty="0" smtClean="0"/>
              <a:t>Overstroming </a:t>
            </a:r>
            <a:r>
              <a:rPr lang="nl-NL" sz="900" dirty="0" err="1" smtClean="0"/>
              <a:t>Ootmaanlanden</a:t>
            </a:r>
            <a:endParaRPr lang="nl-NL" sz="900" dirty="0" smtClean="0"/>
          </a:p>
          <a:p>
            <a:pPr marL="342900" indent="-342900">
              <a:buAutoNum type="arabicPeriod"/>
            </a:pPr>
            <a:r>
              <a:rPr lang="nl-NL" sz="900" dirty="0" smtClean="0"/>
              <a:t>Peilbeheer </a:t>
            </a:r>
            <a:r>
              <a:rPr lang="nl-NL" sz="900" dirty="0" err="1" smtClean="0"/>
              <a:t>Noorderpark</a:t>
            </a:r>
            <a:endParaRPr lang="nl-NL" sz="900" dirty="0" smtClean="0"/>
          </a:p>
          <a:p>
            <a:pPr marL="342900" indent="-342900">
              <a:buAutoNum type="arabicPeriod"/>
            </a:pPr>
            <a:r>
              <a:rPr lang="nl-NL" sz="900" dirty="0" err="1" smtClean="0"/>
              <a:t>Volgermeerpolder</a:t>
            </a:r>
            <a:r>
              <a:rPr lang="nl-NL" sz="900" dirty="0" smtClean="0"/>
              <a:t> (Casper)</a:t>
            </a:r>
          </a:p>
          <a:p>
            <a:pPr marL="342900" indent="-342900">
              <a:buAutoNum type="arabicPeriod"/>
            </a:pPr>
            <a:r>
              <a:rPr lang="nl-NL" sz="900" dirty="0" err="1" smtClean="0"/>
              <a:t>Markiezaatsmeer</a:t>
            </a:r>
            <a:r>
              <a:rPr lang="nl-NL" sz="900" dirty="0" smtClean="0"/>
              <a:t> (Casper) </a:t>
            </a: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endParaRPr lang="nl-NL" sz="900" dirty="0" smtClean="0"/>
          </a:p>
          <a:p>
            <a:endParaRPr lang="nl-NL" sz="900"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29</a:t>
            </a:fld>
            <a:endParaRPr lang="en-GB" dirty="0"/>
          </a:p>
        </p:txBody>
      </p:sp>
      <p:sp>
        <p:nvSpPr>
          <p:cNvPr id="8" name="Titel 7"/>
          <p:cNvSpPr>
            <a:spLocks noGrp="1"/>
          </p:cNvSpPr>
          <p:nvPr>
            <p:ph type="title"/>
          </p:nvPr>
        </p:nvSpPr>
        <p:spPr>
          <a:xfrm>
            <a:off x="647701" y="1285875"/>
            <a:ext cx="3719026" cy="571500"/>
          </a:xfrm>
        </p:spPr>
        <p:txBody>
          <a:bodyPr/>
          <a:lstStyle/>
          <a:p>
            <a:r>
              <a:rPr lang="nl-NL" dirty="0" smtClean="0">
                <a:solidFill>
                  <a:srgbClr val="FF0000"/>
                </a:solidFill>
              </a:rPr>
              <a:t>Projecten</a:t>
            </a:r>
            <a:endParaRPr lang="nl-NL" dirty="0">
              <a:solidFill>
                <a:srgbClr val="FF0000"/>
              </a:solidFill>
            </a:endParaRPr>
          </a:p>
        </p:txBody>
      </p:sp>
      <p:pic>
        <p:nvPicPr>
          <p:cNvPr id="5" name="Afbeelding 4" descr="Provincies_lijnen_1440px.gif"/>
          <p:cNvPicPr>
            <a:picLocks noChangeAspect="1"/>
          </p:cNvPicPr>
          <p:nvPr/>
        </p:nvPicPr>
        <p:blipFill>
          <a:blip r:embed="rId3"/>
          <a:stretch>
            <a:fillRect/>
          </a:stretch>
        </p:blipFill>
        <p:spPr>
          <a:xfrm>
            <a:off x="4506685" y="979712"/>
            <a:ext cx="4458337" cy="5449079"/>
          </a:xfrm>
          <a:prstGeom prst="rect">
            <a:avLst/>
          </a:prstGeom>
        </p:spPr>
      </p:pic>
      <p:sp>
        <p:nvSpPr>
          <p:cNvPr id="7" name="Ovaal 6"/>
          <p:cNvSpPr/>
          <p:nvPr/>
        </p:nvSpPr>
        <p:spPr>
          <a:xfrm>
            <a:off x="7520474" y="3349690"/>
            <a:ext cx="121297" cy="121298"/>
          </a:xfrm>
          <a:prstGeom prst="ellipse">
            <a:avLst/>
          </a:prstGeom>
          <a:solidFill>
            <a:srgbClr val="005D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6581193" y="2550368"/>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7392957" y="494833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7455159" y="3265714"/>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a:t>
            </a:r>
            <a:endParaRPr lang="nl-NL" sz="1000" dirty="0">
              <a:latin typeface="Arial" pitchFamily="34" charset="0"/>
              <a:cs typeface="Arial" pitchFamily="34" charset="0"/>
            </a:endParaRPr>
          </a:p>
        </p:txBody>
      </p:sp>
      <p:sp>
        <p:nvSpPr>
          <p:cNvPr id="12" name="Tekstvak 11"/>
          <p:cNvSpPr txBox="1"/>
          <p:nvPr/>
        </p:nvSpPr>
        <p:spPr>
          <a:xfrm>
            <a:off x="7308979" y="487368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3</a:t>
            </a:r>
            <a:endParaRPr lang="nl-NL" sz="1000" dirty="0">
              <a:latin typeface="Arial" pitchFamily="34" charset="0"/>
              <a:cs typeface="Arial" pitchFamily="34" charset="0"/>
            </a:endParaRPr>
          </a:p>
        </p:txBody>
      </p:sp>
      <p:sp>
        <p:nvSpPr>
          <p:cNvPr id="13" name="Tekstvak 12"/>
          <p:cNvSpPr txBox="1"/>
          <p:nvPr/>
        </p:nvSpPr>
        <p:spPr>
          <a:xfrm>
            <a:off x="6490996" y="2544147"/>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a:t>
            </a:r>
            <a:endParaRPr lang="nl-NL" sz="1000" dirty="0">
              <a:latin typeface="Arial" pitchFamily="34" charset="0"/>
              <a:cs typeface="Arial" pitchFamily="34" charset="0"/>
            </a:endParaRPr>
          </a:p>
        </p:txBody>
      </p:sp>
      <p:sp>
        <p:nvSpPr>
          <p:cNvPr id="14" name="Ovaal 13"/>
          <p:cNvSpPr/>
          <p:nvPr/>
        </p:nvSpPr>
        <p:spPr>
          <a:xfrm>
            <a:off x="6490997" y="4111691"/>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6407019" y="4037043"/>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4</a:t>
            </a:r>
            <a:endParaRPr lang="nl-NL" sz="1000" dirty="0">
              <a:latin typeface="Arial" pitchFamily="34" charset="0"/>
              <a:cs typeface="Arial" pitchFamily="34" charset="0"/>
            </a:endParaRPr>
          </a:p>
        </p:txBody>
      </p:sp>
      <p:sp>
        <p:nvSpPr>
          <p:cNvPr id="16" name="Ovaal 15"/>
          <p:cNvSpPr/>
          <p:nvPr/>
        </p:nvSpPr>
        <p:spPr>
          <a:xfrm>
            <a:off x="6690052" y="410546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6820687" y="403081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5</a:t>
            </a:r>
            <a:endParaRPr lang="nl-NL" sz="1000" dirty="0">
              <a:latin typeface="Arial" pitchFamily="34" charset="0"/>
              <a:cs typeface="Arial" pitchFamily="34" charset="0"/>
            </a:endParaRPr>
          </a:p>
        </p:txBody>
      </p:sp>
      <p:sp>
        <p:nvSpPr>
          <p:cNvPr id="18" name="Ovaal 17"/>
          <p:cNvSpPr/>
          <p:nvPr/>
        </p:nvSpPr>
        <p:spPr>
          <a:xfrm>
            <a:off x="6559418" y="447870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kstvak 18"/>
          <p:cNvSpPr txBox="1"/>
          <p:nvPr/>
        </p:nvSpPr>
        <p:spPr>
          <a:xfrm>
            <a:off x="6475440" y="440405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6</a:t>
            </a:r>
            <a:endParaRPr lang="nl-NL" sz="1000" dirty="0">
              <a:latin typeface="Arial" pitchFamily="34" charset="0"/>
              <a:cs typeface="Arial" pitchFamily="34" charset="0"/>
            </a:endParaRPr>
          </a:p>
        </p:txBody>
      </p:sp>
      <p:sp>
        <p:nvSpPr>
          <p:cNvPr id="20" name="Ovaal 19"/>
          <p:cNvSpPr/>
          <p:nvPr/>
        </p:nvSpPr>
        <p:spPr>
          <a:xfrm>
            <a:off x="8039879" y="402771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7955901" y="395306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8</a:t>
            </a:r>
            <a:endParaRPr lang="nl-NL" sz="1000" dirty="0">
              <a:latin typeface="Arial" pitchFamily="34" charset="0"/>
              <a:cs typeface="Arial" pitchFamily="34" charset="0"/>
            </a:endParaRPr>
          </a:p>
        </p:txBody>
      </p:sp>
      <p:sp>
        <p:nvSpPr>
          <p:cNvPr id="22" name="Ovaal 21"/>
          <p:cNvSpPr/>
          <p:nvPr/>
        </p:nvSpPr>
        <p:spPr>
          <a:xfrm>
            <a:off x="7567128" y="168884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7483150" y="1614195"/>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9</a:t>
            </a:r>
            <a:endParaRPr lang="nl-NL" sz="1000" dirty="0">
              <a:latin typeface="Arial" pitchFamily="34" charset="0"/>
              <a:cs typeface="Arial" pitchFamily="34" charset="0"/>
            </a:endParaRPr>
          </a:p>
        </p:txBody>
      </p:sp>
      <p:sp>
        <p:nvSpPr>
          <p:cNvPr id="24" name="Ovaal 23"/>
          <p:cNvSpPr/>
          <p:nvPr/>
        </p:nvSpPr>
        <p:spPr>
          <a:xfrm>
            <a:off x="7570238" y="270898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kstvak 24"/>
          <p:cNvSpPr txBox="1"/>
          <p:nvPr/>
        </p:nvSpPr>
        <p:spPr>
          <a:xfrm>
            <a:off x="7486260" y="2634341"/>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7</a:t>
            </a:r>
            <a:endParaRPr lang="nl-NL" sz="1000" dirty="0">
              <a:latin typeface="Arial" pitchFamily="34" charset="0"/>
              <a:cs typeface="Arial" pitchFamily="34" charset="0"/>
            </a:endParaRPr>
          </a:p>
        </p:txBody>
      </p:sp>
      <p:sp>
        <p:nvSpPr>
          <p:cNvPr id="26" name="Ovaal 25"/>
          <p:cNvSpPr/>
          <p:nvPr/>
        </p:nvSpPr>
        <p:spPr>
          <a:xfrm>
            <a:off x="6518989" y="3365242"/>
            <a:ext cx="121297" cy="1212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Tekstvak 26"/>
          <p:cNvSpPr txBox="1"/>
          <p:nvPr/>
        </p:nvSpPr>
        <p:spPr>
          <a:xfrm>
            <a:off x="6379025" y="329059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10</a:t>
            </a:r>
            <a:endParaRPr lang="nl-NL" sz="1000" dirty="0">
              <a:latin typeface="Arial" pitchFamily="34" charset="0"/>
              <a:cs typeface="Arial" pitchFamily="34" charset="0"/>
            </a:endParaRPr>
          </a:p>
        </p:txBody>
      </p:sp>
      <p:sp>
        <p:nvSpPr>
          <p:cNvPr id="28" name="Ovaal 27"/>
          <p:cNvSpPr/>
          <p:nvPr/>
        </p:nvSpPr>
        <p:spPr>
          <a:xfrm>
            <a:off x="7470543" y="4344278"/>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Tekstvak 28"/>
          <p:cNvSpPr txBox="1"/>
          <p:nvPr/>
        </p:nvSpPr>
        <p:spPr>
          <a:xfrm>
            <a:off x="7627634" y="4369381"/>
            <a:ext cx="169704"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11</a:t>
            </a:r>
            <a:endParaRPr lang="nl-NL" sz="1000" dirty="0">
              <a:latin typeface="Arial" pitchFamily="34" charset="0"/>
              <a:cs typeface="Arial" pitchFamily="34" charset="0"/>
            </a:endParaRPr>
          </a:p>
        </p:txBody>
      </p:sp>
      <p:sp>
        <p:nvSpPr>
          <p:cNvPr id="30" name="Ovaal 29"/>
          <p:cNvSpPr/>
          <p:nvPr/>
        </p:nvSpPr>
        <p:spPr>
          <a:xfrm>
            <a:off x="6593071" y="4224613"/>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Tekstvak 30"/>
          <p:cNvSpPr txBox="1"/>
          <p:nvPr/>
        </p:nvSpPr>
        <p:spPr>
          <a:xfrm>
            <a:off x="6773580" y="4282969"/>
            <a:ext cx="175859"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12</a:t>
            </a:r>
            <a:endParaRPr lang="nl-NL" sz="1000" dirty="0">
              <a:latin typeface="Arial" pitchFamily="34" charset="0"/>
              <a:cs typeface="Arial" pitchFamily="34" charset="0"/>
            </a:endParaRPr>
          </a:p>
        </p:txBody>
      </p:sp>
      <p:sp>
        <p:nvSpPr>
          <p:cNvPr id="32" name="Ovaal 31"/>
          <p:cNvSpPr/>
          <p:nvPr/>
        </p:nvSpPr>
        <p:spPr>
          <a:xfrm>
            <a:off x="6454526" y="4244009"/>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Tekstvak 32"/>
          <p:cNvSpPr txBox="1"/>
          <p:nvPr/>
        </p:nvSpPr>
        <p:spPr>
          <a:xfrm>
            <a:off x="6267797" y="4248884"/>
            <a:ext cx="21444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13</a:t>
            </a:r>
            <a:endParaRPr lang="nl-NL" sz="1000" dirty="0">
              <a:latin typeface="Arial" pitchFamily="34" charset="0"/>
              <a:cs typeface="Arial" pitchFamily="34" charset="0"/>
            </a:endParaRPr>
          </a:p>
        </p:txBody>
      </p:sp>
      <p:sp>
        <p:nvSpPr>
          <p:cNvPr id="34" name="Ovaal 33"/>
          <p:cNvSpPr/>
          <p:nvPr/>
        </p:nvSpPr>
        <p:spPr>
          <a:xfrm>
            <a:off x="7830761" y="4097667"/>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Tekstvak 34"/>
          <p:cNvSpPr txBox="1"/>
          <p:nvPr/>
        </p:nvSpPr>
        <p:spPr>
          <a:xfrm>
            <a:off x="7942046" y="4271722"/>
            <a:ext cx="17117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14</a:t>
            </a:r>
            <a:endParaRPr lang="nl-NL" sz="1000" dirty="0">
              <a:latin typeface="Arial" pitchFamily="34" charset="0"/>
              <a:cs typeface="Arial" pitchFamily="34" charset="0"/>
            </a:endParaRPr>
          </a:p>
        </p:txBody>
      </p:sp>
      <p:sp>
        <p:nvSpPr>
          <p:cNvPr id="36" name="Ovaal 35"/>
          <p:cNvSpPr/>
          <p:nvPr/>
        </p:nvSpPr>
        <p:spPr>
          <a:xfrm>
            <a:off x="7762832" y="228863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Tekstvak 36"/>
          <p:cNvSpPr txBox="1"/>
          <p:nvPr/>
        </p:nvSpPr>
        <p:spPr>
          <a:xfrm>
            <a:off x="7648710" y="219388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15</a:t>
            </a:r>
            <a:endParaRPr lang="nl-NL" sz="1000" dirty="0">
              <a:latin typeface="Arial" pitchFamily="34" charset="0"/>
              <a:cs typeface="Arial" pitchFamily="34" charset="0"/>
            </a:endParaRPr>
          </a:p>
        </p:txBody>
      </p:sp>
      <p:sp>
        <p:nvSpPr>
          <p:cNvPr id="38" name="Ovaal 37"/>
          <p:cNvSpPr/>
          <p:nvPr/>
        </p:nvSpPr>
        <p:spPr>
          <a:xfrm>
            <a:off x="8017630" y="383464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Tekstvak 38"/>
          <p:cNvSpPr txBox="1"/>
          <p:nvPr/>
        </p:nvSpPr>
        <p:spPr>
          <a:xfrm>
            <a:off x="7893460" y="3759996"/>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16</a:t>
            </a:r>
            <a:endParaRPr lang="nl-NL" sz="1000" dirty="0">
              <a:latin typeface="Arial" pitchFamily="34" charset="0"/>
              <a:cs typeface="Arial" pitchFamily="34" charset="0"/>
            </a:endParaRPr>
          </a:p>
        </p:txBody>
      </p:sp>
      <p:sp>
        <p:nvSpPr>
          <p:cNvPr id="40" name="Ovaal 39"/>
          <p:cNvSpPr/>
          <p:nvPr/>
        </p:nvSpPr>
        <p:spPr>
          <a:xfrm>
            <a:off x="7394632" y="531175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Tekstvak 40"/>
          <p:cNvSpPr txBox="1"/>
          <p:nvPr/>
        </p:nvSpPr>
        <p:spPr>
          <a:xfrm>
            <a:off x="7270462" y="523710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17</a:t>
            </a:r>
            <a:endParaRPr lang="nl-NL" sz="1000" dirty="0">
              <a:latin typeface="Arial" pitchFamily="34" charset="0"/>
              <a:cs typeface="Arial" pitchFamily="34" charset="0"/>
            </a:endParaRPr>
          </a:p>
        </p:txBody>
      </p:sp>
      <p:sp>
        <p:nvSpPr>
          <p:cNvPr id="42" name="Ovaal 41"/>
          <p:cNvSpPr/>
          <p:nvPr/>
        </p:nvSpPr>
        <p:spPr>
          <a:xfrm>
            <a:off x="8200175" y="195727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Tekstvak 42"/>
          <p:cNvSpPr txBox="1"/>
          <p:nvPr/>
        </p:nvSpPr>
        <p:spPr>
          <a:xfrm>
            <a:off x="8055909" y="188262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19</a:t>
            </a:r>
            <a:endParaRPr lang="nl-NL" sz="1000" dirty="0">
              <a:latin typeface="Arial" pitchFamily="34" charset="0"/>
              <a:cs typeface="Arial" pitchFamily="34" charset="0"/>
            </a:endParaRPr>
          </a:p>
        </p:txBody>
      </p:sp>
      <p:sp>
        <p:nvSpPr>
          <p:cNvPr id="44" name="Ovaal 43"/>
          <p:cNvSpPr/>
          <p:nvPr/>
        </p:nvSpPr>
        <p:spPr>
          <a:xfrm>
            <a:off x="7724313" y="256161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Tekstvak 44"/>
          <p:cNvSpPr txBox="1"/>
          <p:nvPr/>
        </p:nvSpPr>
        <p:spPr>
          <a:xfrm>
            <a:off x="7610191" y="246686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20</a:t>
            </a:r>
            <a:endParaRPr lang="nl-NL" sz="1000" dirty="0">
              <a:latin typeface="Arial" pitchFamily="34" charset="0"/>
              <a:cs typeface="Arial" pitchFamily="34" charset="0"/>
            </a:endParaRPr>
          </a:p>
        </p:txBody>
      </p:sp>
      <p:sp>
        <p:nvSpPr>
          <p:cNvPr id="46" name="Ovaal 45"/>
          <p:cNvSpPr/>
          <p:nvPr/>
        </p:nvSpPr>
        <p:spPr>
          <a:xfrm>
            <a:off x="6500567" y="365831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Tekstvak 46"/>
          <p:cNvSpPr txBox="1"/>
          <p:nvPr/>
        </p:nvSpPr>
        <p:spPr>
          <a:xfrm>
            <a:off x="6360603" y="3583671"/>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21</a:t>
            </a:r>
            <a:endParaRPr lang="nl-NL" sz="1000" dirty="0">
              <a:latin typeface="Arial" pitchFamily="34" charset="0"/>
              <a:cs typeface="Arial" pitchFamily="34" charset="0"/>
            </a:endParaRPr>
          </a:p>
        </p:txBody>
      </p:sp>
      <p:sp>
        <p:nvSpPr>
          <p:cNvPr id="48" name="Ovaal 47"/>
          <p:cNvSpPr/>
          <p:nvPr/>
        </p:nvSpPr>
        <p:spPr>
          <a:xfrm>
            <a:off x="5535925" y="488421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Tekstvak 48"/>
          <p:cNvSpPr txBox="1"/>
          <p:nvPr/>
        </p:nvSpPr>
        <p:spPr>
          <a:xfrm>
            <a:off x="5586879" y="4759327"/>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23</a:t>
            </a:r>
            <a:endParaRPr lang="nl-NL" sz="1000" dirty="0">
              <a:latin typeface="Arial" pitchFamily="34" charset="0"/>
              <a:cs typeface="Arial" pitchFamily="34" charset="0"/>
            </a:endParaRPr>
          </a:p>
        </p:txBody>
      </p:sp>
      <p:sp>
        <p:nvSpPr>
          <p:cNvPr id="50" name="Ovaal 49"/>
          <p:cNvSpPr/>
          <p:nvPr/>
        </p:nvSpPr>
        <p:spPr>
          <a:xfrm>
            <a:off x="6379987" y="312575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Tekstvak 50"/>
          <p:cNvSpPr txBox="1"/>
          <p:nvPr/>
        </p:nvSpPr>
        <p:spPr>
          <a:xfrm>
            <a:off x="6240023" y="305110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22</a:t>
            </a:r>
            <a:endParaRPr lang="nl-NL"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413887" y="1745302"/>
            <a:ext cx="8431730" cy="4689187"/>
          </a:xfrm>
          <a:prstGeom prst="rect">
            <a:avLst/>
          </a:prstGeom>
          <a:noFill/>
          <a:ln w="9525">
            <a:noFill/>
            <a:miter lim="800000"/>
            <a:headEnd/>
            <a:tailEnd/>
          </a:ln>
        </p:spPr>
      </p:pic>
      <p:sp>
        <p:nvSpPr>
          <p:cNvPr id="5" name="Titel 4"/>
          <p:cNvSpPr>
            <a:spLocks noGrp="1"/>
          </p:cNvSpPr>
          <p:nvPr>
            <p:ph type="title"/>
          </p:nvPr>
        </p:nvSpPr>
        <p:spPr/>
        <p:txBody>
          <a:bodyPr/>
          <a:lstStyle/>
          <a:p>
            <a:r>
              <a:rPr lang="en-GB" dirty="0" err="1" smtClean="0"/>
              <a:t>Samenwerking</a:t>
            </a:r>
            <a:endParaRPr lang="en-GB" dirty="0"/>
          </a:p>
        </p:txBody>
      </p:sp>
      <p:sp>
        <p:nvSpPr>
          <p:cNvPr id="6" name="Tijdelijke aanduiding voor tekst 5"/>
          <p:cNvSpPr>
            <a:spLocks noGrp="1"/>
          </p:cNvSpPr>
          <p:nvPr>
            <p:ph type="body" sz="quarter" idx="10"/>
          </p:nvPr>
        </p:nvSpPr>
        <p:spPr/>
        <p:txBody>
          <a:bodyPr/>
          <a:lstStyle/>
          <a:p>
            <a:r>
              <a:rPr lang="nl-NL" dirty="0" smtClean="0"/>
              <a:t> </a:t>
            </a:r>
            <a:endParaRPr lang="en-GB" dirty="0" smtClean="0"/>
          </a:p>
          <a:p>
            <a:endParaRPr lang="en-GB" dirty="0"/>
          </a:p>
        </p:txBody>
      </p:sp>
      <p:sp>
        <p:nvSpPr>
          <p:cNvPr id="4" name="Tijdelijke aanduiding voor dianummer 3"/>
          <p:cNvSpPr>
            <a:spLocks noGrp="1"/>
          </p:cNvSpPr>
          <p:nvPr>
            <p:ph type="sldNum" sz="quarter" idx="4"/>
          </p:nvPr>
        </p:nvSpPr>
        <p:spPr/>
        <p:txBody>
          <a:bodyPr/>
          <a:lstStyle/>
          <a:p>
            <a:fld id="{44259A67-670E-4C64-97AA-2ABF111DB1CB}" type="slidenum">
              <a:rPr lang="en-GB" smtClean="0"/>
              <a:pPr/>
              <a:t>3</a:t>
            </a:fld>
            <a:endParaRPr lang="en-GB"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857375"/>
            <a:ext cx="4020552" cy="4135438"/>
          </a:xfrm>
        </p:spPr>
        <p:txBody>
          <a:bodyPr/>
          <a:lstStyle/>
          <a:p>
            <a:pPr>
              <a:buNone/>
            </a:pPr>
            <a:r>
              <a:rPr lang="nl-NL" dirty="0" smtClean="0"/>
              <a:t>Opdrachtgever: Waternet</a:t>
            </a:r>
          </a:p>
          <a:p>
            <a:pPr>
              <a:buNone/>
            </a:pPr>
            <a:endParaRPr lang="nl-NL" dirty="0" smtClean="0"/>
          </a:p>
          <a:p>
            <a:pPr>
              <a:buNone/>
            </a:pPr>
            <a:r>
              <a:rPr lang="nl-NL" dirty="0" smtClean="0"/>
              <a:t>Vraag: </a:t>
            </a:r>
          </a:p>
          <a:p>
            <a:pPr>
              <a:buFontTx/>
              <a:buChar char="-"/>
            </a:pPr>
            <a:r>
              <a:rPr lang="nl-NL" dirty="0" smtClean="0"/>
              <a:t>Wat is het effect gedurende 2011-2013 van een grotere peilvariatie (lager zomerpeil) op hoogveenbos?</a:t>
            </a:r>
          </a:p>
          <a:p>
            <a:pPr>
              <a:buFontTx/>
              <a:buChar char="-"/>
            </a:pPr>
            <a:r>
              <a:rPr lang="nl-NL" dirty="0" smtClean="0"/>
              <a:t>Verklaring verloop grondwaterstand?</a:t>
            </a:r>
          </a:p>
          <a:p>
            <a:pPr>
              <a:buNone/>
            </a:pPr>
            <a:endParaRPr lang="nl-NL" dirty="0" smtClean="0"/>
          </a:p>
          <a:p>
            <a:pPr>
              <a:buNone/>
            </a:pPr>
            <a:r>
              <a:rPr lang="nl-NL" dirty="0" smtClean="0"/>
              <a:t>Werkwijze: </a:t>
            </a:r>
          </a:p>
          <a:p>
            <a:pPr>
              <a:buFontTx/>
              <a:buChar char="-"/>
            </a:pPr>
            <a:r>
              <a:rPr lang="nl-NL" dirty="0" smtClean="0"/>
              <a:t>Veldexperiment met blanco</a:t>
            </a:r>
          </a:p>
          <a:p>
            <a:pPr>
              <a:buFontTx/>
              <a:buChar char="-"/>
            </a:pPr>
            <a:r>
              <a:rPr lang="nl-NL" dirty="0" err="1" smtClean="0"/>
              <a:t>Monitoring</a:t>
            </a:r>
            <a:r>
              <a:rPr lang="nl-NL" dirty="0" smtClean="0"/>
              <a:t> grond- en oppervlaktewater, vegetatie (oevers, veenmos)</a:t>
            </a:r>
          </a:p>
          <a:p>
            <a:pPr>
              <a:buFontTx/>
              <a:buChar char="-"/>
            </a:pPr>
            <a:r>
              <a:rPr lang="nl-NL" dirty="0" smtClean="0"/>
              <a:t>Systeemanalyse met grondwatermodel</a:t>
            </a:r>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30</a:t>
            </a:fld>
            <a:endParaRPr lang="en-GB" dirty="0"/>
          </a:p>
        </p:txBody>
      </p:sp>
      <p:sp>
        <p:nvSpPr>
          <p:cNvPr id="8" name="Titel 7"/>
          <p:cNvSpPr>
            <a:spLocks noGrp="1"/>
          </p:cNvSpPr>
          <p:nvPr>
            <p:ph type="title"/>
          </p:nvPr>
        </p:nvSpPr>
        <p:spPr/>
        <p:txBody>
          <a:bodyPr/>
          <a:lstStyle/>
          <a:p>
            <a:r>
              <a:rPr lang="nl-NL" dirty="0" smtClean="0"/>
              <a:t>10. </a:t>
            </a:r>
            <a:r>
              <a:rPr lang="nl-NL" dirty="0" smtClean="0"/>
              <a:t>Waterbalans </a:t>
            </a:r>
            <a:r>
              <a:rPr lang="nl-NL" dirty="0" err="1" smtClean="0"/>
              <a:t>Naardermeer</a:t>
            </a:r>
            <a:endParaRPr lang="nl-NL" dirty="0"/>
          </a:p>
        </p:txBody>
      </p:sp>
      <p:pic>
        <p:nvPicPr>
          <p:cNvPr id="7" name="Picture 2"/>
          <p:cNvPicPr>
            <a:picLocks noChangeAspect="1" noChangeArrowheads="1"/>
          </p:cNvPicPr>
          <p:nvPr/>
        </p:nvPicPr>
        <p:blipFill>
          <a:blip r:embed="rId2"/>
          <a:srcRect l="30716" t="15619" r="29870" b="12587"/>
          <a:stretch>
            <a:fillRect/>
          </a:stretch>
        </p:blipFill>
        <p:spPr bwMode="auto">
          <a:xfrm>
            <a:off x="4822818" y="839646"/>
            <a:ext cx="4321182" cy="4425373"/>
          </a:xfrm>
          <a:prstGeom prst="rect">
            <a:avLst/>
          </a:prstGeom>
          <a:noFill/>
          <a:ln w="9525">
            <a:noFill/>
            <a:miter lim="800000"/>
            <a:headEnd/>
            <a:tailEnd/>
          </a:ln>
        </p:spPr>
      </p:pic>
      <p:sp>
        <p:nvSpPr>
          <p:cNvPr id="9" name="Tekstvak 8"/>
          <p:cNvSpPr txBox="1"/>
          <p:nvPr/>
        </p:nvSpPr>
        <p:spPr>
          <a:xfrm>
            <a:off x="5656635" y="5207267"/>
            <a:ext cx="3487365" cy="461665"/>
          </a:xfrm>
          <a:prstGeom prst="rect">
            <a:avLst/>
          </a:prstGeom>
          <a:noFill/>
        </p:spPr>
        <p:txBody>
          <a:bodyPr wrap="none" rtlCol="0">
            <a:spAutoFit/>
          </a:bodyPr>
          <a:lstStyle/>
          <a:p>
            <a:r>
              <a:rPr lang="nl-NL" sz="1200" dirty="0" smtClean="0"/>
              <a:t>Vak 4: plas open water met oever- en watervegetatie</a:t>
            </a:r>
          </a:p>
          <a:p>
            <a:r>
              <a:rPr lang="nl-NL" sz="1200" dirty="0" smtClean="0"/>
              <a:t>Vak 7: hoogveenbos, omringd door sloten,</a:t>
            </a:r>
            <a:endParaRPr lang="nl-NL"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31</a:t>
            </a:fld>
            <a:endParaRPr lang="en-GB" dirty="0"/>
          </a:p>
        </p:txBody>
      </p:sp>
      <p:sp>
        <p:nvSpPr>
          <p:cNvPr id="8" name="Titel 7"/>
          <p:cNvSpPr>
            <a:spLocks noGrp="1"/>
          </p:cNvSpPr>
          <p:nvPr>
            <p:ph type="title"/>
          </p:nvPr>
        </p:nvSpPr>
        <p:spPr/>
        <p:txBody>
          <a:bodyPr/>
          <a:lstStyle/>
          <a:p>
            <a:r>
              <a:rPr lang="nl-NL" dirty="0" smtClean="0"/>
              <a:t>10. </a:t>
            </a:r>
            <a:r>
              <a:rPr lang="nl-NL" dirty="0" smtClean="0"/>
              <a:t>Waterbalans </a:t>
            </a:r>
            <a:r>
              <a:rPr lang="nl-NL" dirty="0" err="1" smtClean="0"/>
              <a:t>Naardermeer</a:t>
            </a:r>
            <a:endParaRPr lang="nl-NL" dirty="0"/>
          </a:p>
        </p:txBody>
      </p:sp>
      <p:sp>
        <p:nvSpPr>
          <p:cNvPr id="9" name="Tijdelijke aanduiding voor tekst 8"/>
          <p:cNvSpPr>
            <a:spLocks noGrp="1"/>
          </p:cNvSpPr>
          <p:nvPr>
            <p:ph type="body" sz="quarter" idx="10"/>
          </p:nvPr>
        </p:nvSpPr>
        <p:spPr/>
        <p:txBody>
          <a:bodyPr/>
          <a:lstStyle/>
          <a:p>
            <a:pPr>
              <a:buNone/>
            </a:pPr>
            <a:r>
              <a:rPr lang="nl-NL" dirty="0" smtClean="0"/>
              <a:t>Peilverloop </a:t>
            </a:r>
            <a:r>
              <a:rPr lang="nl-NL" b="1" dirty="0" smtClean="0"/>
              <a:t>NAP -0.90/-1.10 m </a:t>
            </a:r>
            <a:r>
              <a:rPr lang="nl-NL" dirty="0" smtClean="0"/>
              <a:t>versus </a:t>
            </a:r>
            <a:r>
              <a:rPr lang="nl-NL" b="1" dirty="0" smtClean="0"/>
              <a:t>NAP -0.90/-1.40 m </a:t>
            </a:r>
            <a:r>
              <a:rPr lang="nl-NL" dirty="0" smtClean="0"/>
              <a:t>(</a:t>
            </a:r>
            <a:r>
              <a:rPr lang="nl-NL" dirty="0" err="1" smtClean="0"/>
              <a:t>wp</a:t>
            </a:r>
            <a:r>
              <a:rPr lang="nl-NL" dirty="0" smtClean="0"/>
              <a:t>/</a:t>
            </a:r>
            <a:r>
              <a:rPr lang="nl-NL" dirty="0" err="1" smtClean="0"/>
              <a:t>zp</a:t>
            </a:r>
            <a:r>
              <a:rPr lang="nl-NL" dirty="0" smtClean="0"/>
              <a:t>)</a:t>
            </a:r>
          </a:p>
        </p:txBody>
      </p:sp>
      <p:pic>
        <p:nvPicPr>
          <p:cNvPr id="1026" name="Picture 2"/>
          <p:cNvPicPr>
            <a:picLocks noChangeAspect="1" noChangeArrowheads="1"/>
          </p:cNvPicPr>
          <p:nvPr/>
        </p:nvPicPr>
        <p:blipFill>
          <a:blip r:embed="rId2"/>
          <a:srcRect/>
          <a:stretch>
            <a:fillRect/>
          </a:stretch>
        </p:blipFill>
        <p:spPr bwMode="auto">
          <a:xfrm>
            <a:off x="419702" y="2367815"/>
            <a:ext cx="3694697" cy="2660182"/>
          </a:xfrm>
          <a:prstGeom prst="rect">
            <a:avLst/>
          </a:prstGeom>
          <a:noFill/>
          <a:ln w="9525">
            <a:noFill/>
            <a:miter lim="800000"/>
            <a:headEnd/>
            <a:tailEnd/>
          </a:ln>
        </p:spPr>
      </p:pic>
      <p:pic>
        <p:nvPicPr>
          <p:cNvPr id="1027" name="Picture 3"/>
          <p:cNvPicPr>
            <a:picLocks noChangeAspect="1" noChangeArrowheads="1"/>
          </p:cNvPicPr>
          <p:nvPr/>
        </p:nvPicPr>
        <p:blipFill>
          <a:blip r:embed="rId3"/>
          <a:srcRect/>
          <a:stretch>
            <a:fillRect/>
          </a:stretch>
        </p:blipFill>
        <p:spPr bwMode="auto">
          <a:xfrm>
            <a:off x="4230905" y="2373380"/>
            <a:ext cx="4686300" cy="3343275"/>
          </a:xfrm>
          <a:prstGeom prst="rect">
            <a:avLst/>
          </a:prstGeom>
          <a:noFill/>
          <a:ln w="9525">
            <a:noFill/>
            <a:miter lim="800000"/>
            <a:headEnd/>
            <a:tailEnd/>
          </a:ln>
        </p:spPr>
      </p:pic>
      <p:cxnSp>
        <p:nvCxnSpPr>
          <p:cNvPr id="10" name="Rechte verbindingslijn 9"/>
          <p:cNvCxnSpPr/>
          <p:nvPr/>
        </p:nvCxnSpPr>
        <p:spPr>
          <a:xfrm>
            <a:off x="481263" y="5265020"/>
            <a:ext cx="433137" cy="0"/>
          </a:xfrm>
          <a:prstGeom prst="line">
            <a:avLst/>
          </a:prstGeom>
          <a:ln>
            <a:solidFill>
              <a:srgbClr val="996633"/>
            </a:solidFill>
          </a:ln>
        </p:spPr>
        <p:style>
          <a:lnRef idx="2">
            <a:schemeClr val="accent1"/>
          </a:lnRef>
          <a:fillRef idx="0">
            <a:schemeClr val="accent1"/>
          </a:fillRef>
          <a:effectRef idx="1">
            <a:schemeClr val="accent1"/>
          </a:effectRef>
          <a:fontRef idx="minor">
            <a:schemeClr val="tx1"/>
          </a:fontRef>
        </p:style>
      </p:cxnSp>
      <p:cxnSp>
        <p:nvCxnSpPr>
          <p:cNvPr id="11" name="Rechte verbindingslijn 10"/>
          <p:cNvCxnSpPr/>
          <p:nvPr/>
        </p:nvCxnSpPr>
        <p:spPr>
          <a:xfrm>
            <a:off x="481264" y="5486400"/>
            <a:ext cx="433137" cy="0"/>
          </a:xfrm>
          <a:prstGeom prst="line">
            <a:avLst/>
          </a:prstGeom>
          <a:ln>
            <a:solidFill>
              <a:srgbClr val="FFCC66"/>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p:cNvCxnSpPr/>
          <p:nvPr/>
        </p:nvCxnSpPr>
        <p:spPr>
          <a:xfrm>
            <a:off x="478054" y="5704572"/>
            <a:ext cx="433137" cy="0"/>
          </a:xfrm>
          <a:prstGeom prst="line">
            <a:avLst/>
          </a:prstGeom>
          <a:ln>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p:nvCxnSpPr>
        <p:spPr>
          <a:xfrm>
            <a:off x="486076" y="5905099"/>
            <a:ext cx="433137"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Rechte verbindingslijn 14"/>
          <p:cNvCxnSpPr/>
          <p:nvPr/>
        </p:nvCxnSpPr>
        <p:spPr>
          <a:xfrm>
            <a:off x="484472" y="6134500"/>
            <a:ext cx="433137" cy="0"/>
          </a:xfrm>
          <a:prstGeom prst="line">
            <a:avLst/>
          </a:prstGeom>
          <a:ln>
            <a:solidFill>
              <a:srgbClr val="669900"/>
            </a:solidFill>
          </a:ln>
        </p:spPr>
        <p:style>
          <a:lnRef idx="2">
            <a:schemeClr val="accent1"/>
          </a:lnRef>
          <a:fillRef idx="0">
            <a:schemeClr val="accent1"/>
          </a:fillRef>
          <a:effectRef idx="1">
            <a:schemeClr val="accent1"/>
          </a:effectRef>
          <a:fontRef idx="minor">
            <a:schemeClr val="tx1"/>
          </a:fontRef>
        </p:style>
      </p:cxnSp>
      <p:sp>
        <p:nvSpPr>
          <p:cNvPr id="16" name="Tekstvak 15"/>
          <p:cNvSpPr txBox="1"/>
          <p:nvPr/>
        </p:nvSpPr>
        <p:spPr>
          <a:xfrm>
            <a:off x="981777" y="5120638"/>
            <a:ext cx="2684453" cy="1169551"/>
          </a:xfrm>
          <a:prstGeom prst="rect">
            <a:avLst/>
          </a:prstGeom>
          <a:noFill/>
        </p:spPr>
        <p:txBody>
          <a:bodyPr wrap="none" rtlCol="0">
            <a:spAutoFit/>
          </a:bodyPr>
          <a:lstStyle/>
          <a:p>
            <a:r>
              <a:rPr lang="nl-NL" sz="1400" dirty="0" smtClean="0"/>
              <a:t>= oppervlaktewater peil referentie</a:t>
            </a:r>
          </a:p>
          <a:p>
            <a:r>
              <a:rPr lang="nl-NL" sz="1400" dirty="0" smtClean="0"/>
              <a:t>= grondwater peil referentie</a:t>
            </a:r>
          </a:p>
          <a:p>
            <a:r>
              <a:rPr lang="nl-NL" sz="1400" dirty="0" smtClean="0"/>
              <a:t>= oppervlaktewater peil</a:t>
            </a:r>
          </a:p>
          <a:p>
            <a:r>
              <a:rPr lang="nl-NL" sz="1400" dirty="0" smtClean="0"/>
              <a:t>= grondwater peil</a:t>
            </a:r>
          </a:p>
          <a:p>
            <a:r>
              <a:rPr lang="nl-NL" sz="1400" dirty="0" smtClean="0"/>
              <a:t>= diep grondwater peil</a:t>
            </a:r>
          </a:p>
        </p:txBody>
      </p:sp>
      <p:cxnSp>
        <p:nvCxnSpPr>
          <p:cNvPr id="18" name="Rechte verbindingslijn 17"/>
          <p:cNvCxnSpPr/>
          <p:nvPr/>
        </p:nvCxnSpPr>
        <p:spPr>
          <a:xfrm flipV="1">
            <a:off x="4822257" y="2598821"/>
            <a:ext cx="3368842" cy="2"/>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1" name="Tekstvak 20"/>
          <p:cNvSpPr txBox="1"/>
          <p:nvPr/>
        </p:nvSpPr>
        <p:spPr>
          <a:xfrm>
            <a:off x="7671334" y="2300442"/>
            <a:ext cx="469359" cy="369332"/>
          </a:xfrm>
          <a:prstGeom prst="rect">
            <a:avLst/>
          </a:prstGeom>
          <a:noFill/>
        </p:spPr>
        <p:txBody>
          <a:bodyPr wrap="none" rtlCol="0">
            <a:spAutoFit/>
          </a:bodyPr>
          <a:lstStyle/>
          <a:p>
            <a:r>
              <a:rPr lang="nl-NL" dirty="0" err="1" smtClean="0"/>
              <a:t>mv</a:t>
            </a:r>
            <a:endParaRPr lang="nl-NL" dirty="0"/>
          </a:p>
        </p:txBody>
      </p:sp>
      <p:sp>
        <p:nvSpPr>
          <p:cNvPr id="22" name="Tekstvak 21"/>
          <p:cNvSpPr txBox="1"/>
          <p:nvPr/>
        </p:nvSpPr>
        <p:spPr>
          <a:xfrm>
            <a:off x="4914900" y="4829175"/>
            <a:ext cx="652743" cy="369332"/>
          </a:xfrm>
          <a:prstGeom prst="rect">
            <a:avLst/>
          </a:prstGeom>
          <a:noFill/>
        </p:spPr>
        <p:txBody>
          <a:bodyPr wrap="none" rtlCol="0">
            <a:spAutoFit/>
          </a:bodyPr>
          <a:lstStyle/>
          <a:p>
            <a:r>
              <a:rPr lang="nl-NL" b="1" dirty="0" smtClean="0"/>
              <a:t>2013</a:t>
            </a:r>
            <a:endParaRPr lang="nl-NL"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32</a:t>
            </a:fld>
            <a:endParaRPr lang="en-GB" dirty="0"/>
          </a:p>
        </p:txBody>
      </p:sp>
      <p:sp>
        <p:nvSpPr>
          <p:cNvPr id="8" name="Titel 7"/>
          <p:cNvSpPr>
            <a:spLocks noGrp="1"/>
          </p:cNvSpPr>
          <p:nvPr>
            <p:ph type="title"/>
          </p:nvPr>
        </p:nvSpPr>
        <p:spPr/>
        <p:txBody>
          <a:bodyPr/>
          <a:lstStyle/>
          <a:p>
            <a:r>
              <a:rPr lang="nl-NL" dirty="0" smtClean="0"/>
              <a:t>10. </a:t>
            </a:r>
            <a:r>
              <a:rPr lang="nl-NL" dirty="0" smtClean="0"/>
              <a:t>Waterbalans </a:t>
            </a:r>
            <a:r>
              <a:rPr lang="nl-NL" dirty="0" err="1" smtClean="0"/>
              <a:t>Naardermeer</a:t>
            </a:r>
            <a:endParaRPr lang="nl-NL" dirty="0"/>
          </a:p>
        </p:txBody>
      </p:sp>
      <p:sp>
        <p:nvSpPr>
          <p:cNvPr id="9" name="Tijdelijke aanduiding voor tekst 8"/>
          <p:cNvSpPr>
            <a:spLocks noGrp="1"/>
          </p:cNvSpPr>
          <p:nvPr>
            <p:ph type="body" sz="quarter" idx="10"/>
          </p:nvPr>
        </p:nvSpPr>
        <p:spPr/>
        <p:txBody>
          <a:bodyPr/>
          <a:lstStyle/>
          <a:p>
            <a:pPr>
              <a:buNone/>
            </a:pPr>
            <a:r>
              <a:rPr lang="nl-NL" b="1" dirty="0" smtClean="0"/>
              <a:t>Grondwatermodel</a:t>
            </a:r>
          </a:p>
        </p:txBody>
      </p:sp>
      <p:sp>
        <p:nvSpPr>
          <p:cNvPr id="21" name="Rechthoek 20"/>
          <p:cNvSpPr/>
          <p:nvPr/>
        </p:nvSpPr>
        <p:spPr>
          <a:xfrm>
            <a:off x="805815" y="3352399"/>
            <a:ext cx="1520791" cy="104915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1219702" y="3641158"/>
            <a:ext cx="692818" cy="369332"/>
          </a:xfrm>
          <a:prstGeom prst="rect">
            <a:avLst/>
          </a:prstGeom>
          <a:noFill/>
        </p:spPr>
        <p:txBody>
          <a:bodyPr wrap="none" rtlCol="0">
            <a:spAutoFit/>
          </a:bodyPr>
          <a:lstStyle/>
          <a:p>
            <a:r>
              <a:rPr lang="nl-NL" dirty="0" err="1" smtClean="0"/>
              <a:t>dPEIL</a:t>
            </a:r>
            <a:endParaRPr lang="nl-NL" dirty="0"/>
          </a:p>
        </p:txBody>
      </p:sp>
      <p:cxnSp>
        <p:nvCxnSpPr>
          <p:cNvPr id="25" name="Rechte verbindingslijn met pijl 24"/>
          <p:cNvCxnSpPr/>
          <p:nvPr/>
        </p:nvCxnSpPr>
        <p:spPr>
          <a:xfrm>
            <a:off x="1192430" y="4517056"/>
            <a:ext cx="9625" cy="529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Rechte verbindingslijn met pijl 25"/>
          <p:cNvCxnSpPr/>
          <p:nvPr/>
        </p:nvCxnSpPr>
        <p:spPr>
          <a:xfrm flipH="1" flipV="1">
            <a:off x="1959242" y="4505826"/>
            <a:ext cx="11230" cy="521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Rechte verbindingslijn met pijl 26"/>
          <p:cNvCxnSpPr/>
          <p:nvPr/>
        </p:nvCxnSpPr>
        <p:spPr>
          <a:xfrm>
            <a:off x="1200355" y="2696331"/>
            <a:ext cx="9625" cy="52939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Rechte verbindingslijn met pijl 29"/>
          <p:cNvCxnSpPr/>
          <p:nvPr/>
        </p:nvCxnSpPr>
        <p:spPr>
          <a:xfrm flipH="1" flipV="1">
            <a:off x="1985009" y="2675422"/>
            <a:ext cx="11230" cy="5213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Rechte verbindingslijn met pijl 30"/>
          <p:cNvCxnSpPr/>
          <p:nvPr/>
        </p:nvCxnSpPr>
        <p:spPr>
          <a:xfrm>
            <a:off x="2501466" y="3682869"/>
            <a:ext cx="534628" cy="5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2" name="Rechte verbindingslijn met pijl 41"/>
          <p:cNvCxnSpPr/>
          <p:nvPr/>
        </p:nvCxnSpPr>
        <p:spPr>
          <a:xfrm flipH="1">
            <a:off x="2506228" y="4032913"/>
            <a:ext cx="534628" cy="56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3" name="Tekstvak 42"/>
          <p:cNvSpPr txBox="1"/>
          <p:nvPr/>
        </p:nvSpPr>
        <p:spPr>
          <a:xfrm>
            <a:off x="723900" y="2343150"/>
            <a:ext cx="2061462" cy="338554"/>
          </a:xfrm>
          <a:prstGeom prst="rect">
            <a:avLst/>
          </a:prstGeom>
          <a:noFill/>
        </p:spPr>
        <p:txBody>
          <a:bodyPr wrap="none" rtlCol="0">
            <a:spAutoFit/>
          </a:bodyPr>
          <a:lstStyle/>
          <a:p>
            <a:r>
              <a:rPr lang="nl-NL" sz="1600" i="1" dirty="0" smtClean="0"/>
              <a:t>neerslag   verdamping </a:t>
            </a:r>
            <a:endParaRPr lang="nl-NL" sz="1600" i="1" dirty="0"/>
          </a:p>
        </p:txBody>
      </p:sp>
      <p:sp>
        <p:nvSpPr>
          <p:cNvPr id="44" name="Tekstvak 43"/>
          <p:cNvSpPr txBox="1"/>
          <p:nvPr/>
        </p:nvSpPr>
        <p:spPr>
          <a:xfrm>
            <a:off x="657225" y="5105400"/>
            <a:ext cx="1648208" cy="338554"/>
          </a:xfrm>
          <a:prstGeom prst="rect">
            <a:avLst/>
          </a:prstGeom>
          <a:noFill/>
        </p:spPr>
        <p:txBody>
          <a:bodyPr wrap="none" rtlCol="0">
            <a:spAutoFit/>
          </a:bodyPr>
          <a:lstStyle/>
          <a:p>
            <a:r>
              <a:rPr lang="nl-NL" sz="1600" i="1" dirty="0" err="1" smtClean="0"/>
              <a:t>wegzijging</a:t>
            </a:r>
            <a:r>
              <a:rPr lang="nl-NL" sz="1600" i="1" dirty="0" smtClean="0"/>
              <a:t>    kwel</a:t>
            </a:r>
            <a:endParaRPr lang="nl-NL" sz="1600" i="1" dirty="0"/>
          </a:p>
        </p:txBody>
      </p:sp>
      <p:sp>
        <p:nvSpPr>
          <p:cNvPr id="45" name="Tekstvak 44"/>
          <p:cNvSpPr txBox="1"/>
          <p:nvPr/>
        </p:nvSpPr>
        <p:spPr>
          <a:xfrm>
            <a:off x="3067050" y="3524250"/>
            <a:ext cx="1103187" cy="661720"/>
          </a:xfrm>
          <a:prstGeom prst="rect">
            <a:avLst/>
          </a:prstGeom>
          <a:noFill/>
        </p:spPr>
        <p:txBody>
          <a:bodyPr wrap="none" rtlCol="0">
            <a:spAutoFit/>
          </a:bodyPr>
          <a:lstStyle/>
          <a:p>
            <a:pPr>
              <a:spcAft>
                <a:spcPts val="600"/>
              </a:spcAft>
            </a:pPr>
            <a:r>
              <a:rPr lang="nl-NL" sz="1600" i="1" dirty="0" smtClean="0"/>
              <a:t>uitspoeling</a:t>
            </a:r>
          </a:p>
          <a:p>
            <a:pPr>
              <a:spcAft>
                <a:spcPts val="600"/>
              </a:spcAft>
            </a:pPr>
            <a:r>
              <a:rPr lang="nl-NL" sz="1600" i="1" dirty="0" smtClean="0"/>
              <a:t>intrek</a:t>
            </a:r>
            <a:endParaRPr lang="nl-NL" sz="1600" i="1" dirty="0"/>
          </a:p>
        </p:txBody>
      </p:sp>
      <p:pic>
        <p:nvPicPr>
          <p:cNvPr id="2050" name="Picture 2"/>
          <p:cNvPicPr>
            <a:picLocks noChangeAspect="1" noChangeArrowheads="1"/>
          </p:cNvPicPr>
          <p:nvPr/>
        </p:nvPicPr>
        <p:blipFill>
          <a:blip r:embed="rId2"/>
          <a:srcRect/>
          <a:stretch>
            <a:fillRect/>
          </a:stretch>
        </p:blipFill>
        <p:spPr bwMode="auto">
          <a:xfrm>
            <a:off x="4629150" y="2503121"/>
            <a:ext cx="3834173" cy="3262296"/>
          </a:xfrm>
          <a:prstGeom prst="rect">
            <a:avLst/>
          </a:prstGeom>
          <a:noFill/>
          <a:ln w="9525">
            <a:noFill/>
            <a:miter lim="800000"/>
            <a:headEnd/>
            <a:tailEnd/>
          </a:ln>
        </p:spPr>
      </p:pic>
      <p:sp>
        <p:nvSpPr>
          <p:cNvPr id="46" name="Tekstvak 45"/>
          <p:cNvSpPr txBox="1"/>
          <p:nvPr/>
        </p:nvSpPr>
        <p:spPr>
          <a:xfrm>
            <a:off x="4619625" y="1838325"/>
            <a:ext cx="3669210" cy="584775"/>
          </a:xfrm>
          <a:prstGeom prst="rect">
            <a:avLst/>
          </a:prstGeom>
          <a:noFill/>
        </p:spPr>
        <p:txBody>
          <a:bodyPr wrap="none" rtlCol="0">
            <a:spAutoFit/>
          </a:bodyPr>
          <a:lstStyle/>
          <a:p>
            <a:r>
              <a:rPr lang="nl-NL" sz="1600" dirty="0" smtClean="0">
                <a:solidFill>
                  <a:srgbClr val="184350"/>
                </a:solidFill>
                <a:latin typeface="Segoe UI" pitchFamily="34" charset="0"/>
                <a:ea typeface="Segoe UI" pitchFamily="34" charset="0"/>
                <a:cs typeface="Segoe UI" pitchFamily="34" charset="0"/>
              </a:rPr>
              <a:t>Intrek via </a:t>
            </a:r>
            <a:r>
              <a:rPr lang="nl-NL" sz="1600" b="1" dirty="0" smtClean="0">
                <a:solidFill>
                  <a:srgbClr val="184350"/>
                </a:solidFill>
                <a:latin typeface="Segoe UI" pitchFamily="34" charset="0"/>
                <a:ea typeface="Segoe UI" pitchFamily="34" charset="0"/>
                <a:cs typeface="Segoe UI" pitchFamily="34" charset="0"/>
              </a:rPr>
              <a:t>greppels</a:t>
            </a:r>
            <a:r>
              <a:rPr lang="nl-NL" sz="1600" dirty="0" smtClean="0">
                <a:solidFill>
                  <a:srgbClr val="184350"/>
                </a:solidFill>
                <a:latin typeface="Segoe UI" pitchFamily="34" charset="0"/>
                <a:ea typeface="Segoe UI" pitchFamily="34" charset="0"/>
                <a:cs typeface="Segoe UI" pitchFamily="34" charset="0"/>
              </a:rPr>
              <a:t> van belang bij </a:t>
            </a:r>
          </a:p>
          <a:p>
            <a:r>
              <a:rPr lang="nl-NL" sz="1600" dirty="0" smtClean="0">
                <a:solidFill>
                  <a:srgbClr val="184350"/>
                </a:solidFill>
                <a:latin typeface="Segoe UI" pitchFamily="34" charset="0"/>
                <a:ea typeface="Segoe UI" pitchFamily="34" charset="0"/>
                <a:cs typeface="Segoe UI" pitchFamily="34" charset="0"/>
              </a:rPr>
              <a:t>Interpretatie </a:t>
            </a:r>
            <a:r>
              <a:rPr lang="nl-NL" sz="1600" dirty="0" err="1" smtClean="0">
                <a:solidFill>
                  <a:srgbClr val="184350"/>
                </a:solidFill>
                <a:latin typeface="Segoe UI" pitchFamily="34" charset="0"/>
                <a:ea typeface="Segoe UI" pitchFamily="34" charset="0"/>
                <a:cs typeface="Segoe UI" pitchFamily="34" charset="0"/>
              </a:rPr>
              <a:t>grondwaterstandsverloop</a:t>
            </a:r>
            <a:endParaRPr lang="nl-NL" sz="1600" dirty="0" smtClean="0">
              <a:solidFill>
                <a:srgbClr val="184350"/>
              </a:solidFill>
              <a:latin typeface="Segoe UI" pitchFamily="34" charset="0"/>
              <a:ea typeface="Segoe UI" pitchFamily="34" charset="0"/>
              <a:cs typeface="Segoe UI"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33</a:t>
            </a:fld>
            <a:endParaRPr lang="en-GB" dirty="0"/>
          </a:p>
        </p:txBody>
      </p:sp>
      <p:sp>
        <p:nvSpPr>
          <p:cNvPr id="8" name="Titel 7"/>
          <p:cNvSpPr>
            <a:spLocks noGrp="1"/>
          </p:cNvSpPr>
          <p:nvPr>
            <p:ph type="title"/>
          </p:nvPr>
        </p:nvSpPr>
        <p:spPr/>
        <p:txBody>
          <a:bodyPr/>
          <a:lstStyle/>
          <a:p>
            <a:r>
              <a:rPr lang="nl-NL" dirty="0" smtClean="0"/>
              <a:t>10. </a:t>
            </a:r>
            <a:r>
              <a:rPr lang="nl-NL" dirty="0" smtClean="0"/>
              <a:t>Waterbalans </a:t>
            </a:r>
            <a:r>
              <a:rPr lang="nl-NL" dirty="0" err="1" smtClean="0"/>
              <a:t>Naardermeer</a:t>
            </a:r>
            <a:endParaRPr lang="nl-NL" dirty="0"/>
          </a:p>
        </p:txBody>
      </p:sp>
      <p:sp>
        <p:nvSpPr>
          <p:cNvPr id="9" name="Tijdelijke aanduiding voor tekst 8"/>
          <p:cNvSpPr>
            <a:spLocks noGrp="1"/>
          </p:cNvSpPr>
          <p:nvPr>
            <p:ph type="body" sz="quarter" idx="10"/>
          </p:nvPr>
        </p:nvSpPr>
        <p:spPr/>
        <p:txBody>
          <a:bodyPr/>
          <a:lstStyle/>
          <a:p>
            <a:pPr>
              <a:buNone/>
            </a:pPr>
            <a:r>
              <a:rPr lang="nl-NL" b="1" dirty="0" smtClean="0"/>
              <a:t>Waterbalans vak 7 – buis J12011-1</a:t>
            </a:r>
          </a:p>
        </p:txBody>
      </p:sp>
      <p:pic>
        <p:nvPicPr>
          <p:cNvPr id="3074" name="Picture 2"/>
          <p:cNvPicPr>
            <a:picLocks noChangeAspect="1" noChangeArrowheads="1"/>
          </p:cNvPicPr>
          <p:nvPr/>
        </p:nvPicPr>
        <p:blipFill>
          <a:blip r:embed="rId2"/>
          <a:srcRect/>
          <a:stretch>
            <a:fillRect/>
          </a:stretch>
        </p:blipFill>
        <p:spPr bwMode="auto">
          <a:xfrm>
            <a:off x="638174" y="2250305"/>
            <a:ext cx="7610475" cy="40749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34</a:t>
            </a:fld>
            <a:endParaRPr lang="en-GB" dirty="0"/>
          </a:p>
        </p:txBody>
      </p:sp>
      <p:sp>
        <p:nvSpPr>
          <p:cNvPr id="8" name="Titel 7"/>
          <p:cNvSpPr>
            <a:spLocks noGrp="1"/>
          </p:cNvSpPr>
          <p:nvPr>
            <p:ph type="title"/>
          </p:nvPr>
        </p:nvSpPr>
        <p:spPr/>
        <p:txBody>
          <a:bodyPr/>
          <a:lstStyle/>
          <a:p>
            <a:r>
              <a:rPr lang="nl-NL" dirty="0" smtClean="0"/>
              <a:t>10. </a:t>
            </a:r>
            <a:r>
              <a:rPr lang="nl-NL" dirty="0" smtClean="0"/>
              <a:t>Waterbalans </a:t>
            </a:r>
            <a:r>
              <a:rPr lang="nl-NL" dirty="0" err="1" smtClean="0"/>
              <a:t>Naardermeer</a:t>
            </a:r>
            <a:endParaRPr lang="nl-NL" dirty="0"/>
          </a:p>
        </p:txBody>
      </p:sp>
      <p:sp>
        <p:nvSpPr>
          <p:cNvPr id="9" name="Tijdelijke aanduiding voor tekst 8"/>
          <p:cNvSpPr>
            <a:spLocks noGrp="1"/>
          </p:cNvSpPr>
          <p:nvPr>
            <p:ph type="body" sz="quarter" idx="10"/>
          </p:nvPr>
        </p:nvSpPr>
        <p:spPr/>
        <p:txBody>
          <a:bodyPr/>
          <a:lstStyle/>
          <a:p>
            <a:pPr>
              <a:buNone/>
            </a:pPr>
            <a:r>
              <a:rPr lang="nl-NL" b="1" dirty="0" smtClean="0"/>
              <a:t>Waterbalans vak 7</a:t>
            </a:r>
          </a:p>
        </p:txBody>
      </p:sp>
      <p:pic>
        <p:nvPicPr>
          <p:cNvPr id="4098" name="Picture 2"/>
          <p:cNvPicPr>
            <a:picLocks noChangeAspect="1" noChangeArrowheads="1"/>
          </p:cNvPicPr>
          <p:nvPr/>
        </p:nvPicPr>
        <p:blipFill>
          <a:blip r:embed="rId2"/>
          <a:srcRect/>
          <a:stretch>
            <a:fillRect/>
          </a:stretch>
        </p:blipFill>
        <p:spPr bwMode="auto">
          <a:xfrm>
            <a:off x="628651" y="2227450"/>
            <a:ext cx="5429249" cy="4106674"/>
          </a:xfrm>
          <a:prstGeom prst="rect">
            <a:avLst/>
          </a:prstGeom>
          <a:noFill/>
          <a:ln w="9525">
            <a:noFill/>
            <a:miter lim="800000"/>
            <a:headEnd/>
            <a:tailEnd/>
          </a:ln>
        </p:spPr>
      </p:pic>
      <p:sp>
        <p:nvSpPr>
          <p:cNvPr id="7" name="Tekstvak 6"/>
          <p:cNvSpPr txBox="1"/>
          <p:nvPr/>
        </p:nvSpPr>
        <p:spPr>
          <a:xfrm>
            <a:off x="1143000" y="5334000"/>
            <a:ext cx="688009" cy="369332"/>
          </a:xfrm>
          <a:prstGeom prst="rect">
            <a:avLst/>
          </a:prstGeom>
          <a:noFill/>
        </p:spPr>
        <p:txBody>
          <a:bodyPr wrap="none" rtlCol="0">
            <a:spAutoFit/>
          </a:bodyPr>
          <a:lstStyle/>
          <a:p>
            <a:r>
              <a:rPr lang="nl-NL" dirty="0" smtClean="0"/>
              <a:t>Vak 7</a:t>
            </a:r>
            <a:endParaRPr lang="nl-NL" dirty="0"/>
          </a:p>
        </p:txBody>
      </p:sp>
      <p:sp>
        <p:nvSpPr>
          <p:cNvPr id="10" name="Tekstvak 9"/>
          <p:cNvSpPr txBox="1"/>
          <p:nvPr/>
        </p:nvSpPr>
        <p:spPr>
          <a:xfrm>
            <a:off x="4591050" y="5343525"/>
            <a:ext cx="1156727" cy="369332"/>
          </a:xfrm>
          <a:prstGeom prst="rect">
            <a:avLst/>
          </a:prstGeom>
          <a:noFill/>
        </p:spPr>
        <p:txBody>
          <a:bodyPr wrap="none" rtlCol="0">
            <a:spAutoFit/>
          </a:bodyPr>
          <a:lstStyle/>
          <a:p>
            <a:r>
              <a:rPr lang="nl-NL" dirty="0" smtClean="0"/>
              <a:t>Referentie</a:t>
            </a:r>
            <a:endParaRPr lang="nl-NL" dirty="0"/>
          </a:p>
        </p:txBody>
      </p:sp>
      <p:pic>
        <p:nvPicPr>
          <p:cNvPr id="4099" name="Picture 3"/>
          <p:cNvPicPr>
            <a:picLocks noChangeAspect="1" noChangeArrowheads="1"/>
          </p:cNvPicPr>
          <p:nvPr/>
        </p:nvPicPr>
        <p:blipFill>
          <a:blip r:embed="rId3"/>
          <a:srcRect/>
          <a:stretch>
            <a:fillRect/>
          </a:stretch>
        </p:blipFill>
        <p:spPr bwMode="auto">
          <a:xfrm>
            <a:off x="6170613" y="4202113"/>
            <a:ext cx="849312" cy="837580"/>
          </a:xfrm>
          <a:prstGeom prst="rect">
            <a:avLst/>
          </a:prstGeom>
          <a:noFill/>
          <a:ln w="9525">
            <a:noFill/>
            <a:miter lim="800000"/>
            <a:headEnd/>
            <a:tailEnd/>
          </a:ln>
        </p:spPr>
      </p:pic>
      <p:cxnSp>
        <p:nvCxnSpPr>
          <p:cNvPr id="12" name="Rechte verbindingslijn 11"/>
          <p:cNvCxnSpPr/>
          <p:nvPr/>
        </p:nvCxnSpPr>
        <p:spPr>
          <a:xfrm>
            <a:off x="6124575" y="4105275"/>
            <a:ext cx="93345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100" name="Picture 4"/>
          <p:cNvPicPr>
            <a:picLocks noChangeAspect="1" noChangeArrowheads="1"/>
          </p:cNvPicPr>
          <p:nvPr/>
        </p:nvPicPr>
        <p:blipFill>
          <a:blip r:embed="rId4"/>
          <a:srcRect/>
          <a:stretch>
            <a:fillRect/>
          </a:stretch>
        </p:blipFill>
        <p:spPr bwMode="auto">
          <a:xfrm>
            <a:off x="6183313" y="3257549"/>
            <a:ext cx="812324" cy="819151"/>
          </a:xfrm>
          <a:prstGeom prst="rect">
            <a:avLst/>
          </a:prstGeom>
          <a:noFill/>
          <a:ln w="9525">
            <a:noFill/>
            <a:miter lim="800000"/>
            <a:headEnd/>
            <a:tailEnd/>
          </a:ln>
        </p:spPr>
      </p:pic>
      <p:sp>
        <p:nvSpPr>
          <p:cNvPr id="13" name="Tekstvak 12"/>
          <p:cNvSpPr txBox="1"/>
          <p:nvPr/>
        </p:nvSpPr>
        <p:spPr>
          <a:xfrm>
            <a:off x="6210300" y="1009650"/>
            <a:ext cx="2647950" cy="2031325"/>
          </a:xfrm>
          <a:prstGeom prst="rect">
            <a:avLst/>
          </a:prstGeom>
          <a:solidFill>
            <a:srgbClr val="FFFFCC"/>
          </a:solidFill>
        </p:spPr>
        <p:txBody>
          <a:bodyPr wrap="square" rtlCol="0">
            <a:spAutoFit/>
          </a:bodyPr>
          <a:lstStyle/>
          <a:p>
            <a:r>
              <a:rPr lang="nl-NL" dirty="0" smtClean="0"/>
              <a:t>Grondwaterstand hangt vooral af van </a:t>
            </a:r>
            <a:r>
              <a:rPr lang="nl-NL" b="1" dirty="0" smtClean="0"/>
              <a:t>neerslag</a:t>
            </a:r>
            <a:r>
              <a:rPr lang="nl-NL" dirty="0" smtClean="0"/>
              <a:t>, </a:t>
            </a:r>
            <a:r>
              <a:rPr lang="nl-NL" b="1" dirty="0" smtClean="0"/>
              <a:t>verdamping</a:t>
            </a:r>
            <a:r>
              <a:rPr lang="nl-NL" dirty="0" smtClean="0"/>
              <a:t>, </a:t>
            </a:r>
            <a:r>
              <a:rPr lang="nl-NL" b="1" dirty="0" err="1" smtClean="0"/>
              <a:t>wegzijging</a:t>
            </a:r>
            <a:r>
              <a:rPr lang="nl-NL" dirty="0" smtClean="0"/>
              <a:t> en </a:t>
            </a:r>
            <a:r>
              <a:rPr lang="nl-NL" b="1" dirty="0" smtClean="0"/>
              <a:t>intrek</a:t>
            </a:r>
            <a:r>
              <a:rPr lang="nl-NL" dirty="0" smtClean="0"/>
              <a:t>.</a:t>
            </a:r>
          </a:p>
          <a:p>
            <a:endParaRPr lang="nl-NL" dirty="0" smtClean="0"/>
          </a:p>
          <a:p>
            <a:r>
              <a:rPr lang="nl-NL" dirty="0" smtClean="0"/>
              <a:t>Niet van </a:t>
            </a:r>
            <a:r>
              <a:rPr lang="nl-NL" b="1" dirty="0" smtClean="0"/>
              <a:t>kwel</a:t>
            </a:r>
            <a:r>
              <a:rPr lang="nl-NL" dirty="0" smtClean="0"/>
              <a:t>, </a:t>
            </a:r>
            <a:r>
              <a:rPr lang="nl-NL" b="1" dirty="0" smtClean="0"/>
              <a:t>uitspoeling</a:t>
            </a:r>
            <a:r>
              <a:rPr lang="nl-NL" dirty="0" smtClean="0"/>
              <a:t> en </a:t>
            </a:r>
            <a:r>
              <a:rPr lang="nl-NL" b="1" dirty="0" smtClean="0"/>
              <a:t>afspoeling</a:t>
            </a:r>
          </a:p>
        </p:txBody>
      </p:sp>
      <p:sp>
        <p:nvSpPr>
          <p:cNvPr id="14" name="Tekstvak 13"/>
          <p:cNvSpPr txBox="1"/>
          <p:nvPr/>
        </p:nvSpPr>
        <p:spPr>
          <a:xfrm>
            <a:off x="6219825" y="5162550"/>
            <a:ext cx="2647950" cy="923330"/>
          </a:xfrm>
          <a:prstGeom prst="rect">
            <a:avLst/>
          </a:prstGeom>
          <a:solidFill>
            <a:srgbClr val="FFFFCC"/>
          </a:solidFill>
        </p:spPr>
        <p:txBody>
          <a:bodyPr wrap="square" rtlCol="0">
            <a:spAutoFit/>
          </a:bodyPr>
          <a:lstStyle/>
          <a:p>
            <a:r>
              <a:rPr lang="nl-NL" dirty="0" smtClean="0"/>
              <a:t>Balans erg afhankelijk van afstand tot </a:t>
            </a:r>
            <a:r>
              <a:rPr lang="nl-NL" b="1" dirty="0" smtClean="0"/>
              <a:t>greppel</a:t>
            </a:r>
            <a:r>
              <a:rPr lang="nl-NL" dirty="0" smtClean="0"/>
              <a:t> en </a:t>
            </a:r>
            <a:r>
              <a:rPr lang="nl-NL" b="1" dirty="0" smtClean="0"/>
              <a:t>oppervlaktewater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616223"/>
            <a:ext cx="3830993" cy="4123547"/>
          </a:xfrm>
        </p:spPr>
        <p:txBody>
          <a:bodyPr/>
          <a:lstStyle/>
          <a:p>
            <a:pPr marL="342900" indent="-342900">
              <a:buAutoNum type="arabicPeriod"/>
            </a:pPr>
            <a:r>
              <a:rPr lang="nl-NL" sz="900" b="1" dirty="0" smtClean="0"/>
              <a:t>Hydrologisch herstel </a:t>
            </a:r>
            <a:r>
              <a:rPr lang="nl-NL" sz="900" b="1" dirty="0" err="1" smtClean="0"/>
              <a:t>Wisselse</a:t>
            </a:r>
            <a:r>
              <a:rPr lang="nl-NL" sz="900" b="1" dirty="0" smtClean="0"/>
              <a:t> veen (2016)</a:t>
            </a:r>
          </a:p>
          <a:p>
            <a:pPr marL="342900" indent="-342900">
              <a:buAutoNum type="arabicPeriod"/>
            </a:pPr>
            <a:r>
              <a:rPr lang="nl-NL" sz="900" dirty="0" smtClean="0"/>
              <a:t>Achteroever </a:t>
            </a:r>
            <a:r>
              <a:rPr lang="nl-NL" sz="900" dirty="0" err="1" smtClean="0"/>
              <a:t>pilot</a:t>
            </a:r>
            <a:r>
              <a:rPr lang="nl-NL" sz="900" dirty="0" smtClean="0"/>
              <a:t> Koopmanspolder (2016)</a:t>
            </a:r>
          </a:p>
          <a:p>
            <a:pPr marL="342900" indent="-342900">
              <a:buAutoNum type="arabicPeriod"/>
            </a:pPr>
            <a:r>
              <a:rPr lang="nl-NL" sz="900" dirty="0" err="1" smtClean="0"/>
              <a:t>GGOR</a:t>
            </a:r>
            <a:r>
              <a:rPr lang="nl-NL" sz="900" dirty="0" smtClean="0"/>
              <a:t> </a:t>
            </a:r>
            <a:r>
              <a:rPr lang="nl-NL" sz="900" dirty="0" err="1" smtClean="0"/>
              <a:t>Deurnse</a:t>
            </a:r>
            <a:r>
              <a:rPr lang="nl-NL" sz="900" dirty="0" smtClean="0"/>
              <a:t> Peel (2010)</a:t>
            </a:r>
          </a:p>
          <a:p>
            <a:pPr marL="342900" indent="-342900">
              <a:buAutoNum type="arabicPeriod"/>
            </a:pPr>
            <a:r>
              <a:rPr lang="nl-NL" sz="900" dirty="0" err="1" smtClean="0"/>
              <a:t>GGOR</a:t>
            </a:r>
            <a:r>
              <a:rPr lang="nl-NL" sz="900" dirty="0" smtClean="0"/>
              <a:t> Pompveld (2013)</a:t>
            </a:r>
          </a:p>
          <a:p>
            <a:pPr marL="342900" indent="-342900">
              <a:buAutoNum type="arabicPeriod"/>
            </a:pPr>
            <a:r>
              <a:rPr lang="nl-NL" sz="900" b="1" dirty="0" smtClean="0"/>
              <a:t>ESA Regulieren (2015)</a:t>
            </a:r>
          </a:p>
          <a:p>
            <a:pPr marL="342900" indent="-342900">
              <a:buAutoNum type="arabicPeriod"/>
            </a:pPr>
            <a:r>
              <a:rPr lang="nl-NL" sz="900" dirty="0" err="1" smtClean="0"/>
              <a:t>GGOR</a:t>
            </a:r>
            <a:r>
              <a:rPr lang="nl-NL" sz="900" dirty="0" smtClean="0"/>
              <a:t> Koningsvliet (2014)</a:t>
            </a:r>
          </a:p>
          <a:p>
            <a:pPr marL="342900" indent="-342900">
              <a:buAutoNum type="arabicPeriod"/>
            </a:pPr>
            <a:r>
              <a:rPr lang="nl-NL" sz="900" dirty="0" smtClean="0"/>
              <a:t>Wieden &amp; Weerribben (2016)</a:t>
            </a:r>
          </a:p>
          <a:p>
            <a:pPr marL="342900" indent="-342900">
              <a:buAutoNum type="arabicPeriod"/>
            </a:pPr>
            <a:r>
              <a:rPr lang="nl-NL" sz="900" dirty="0" smtClean="0"/>
              <a:t>Biodiversiteit </a:t>
            </a:r>
            <a:r>
              <a:rPr lang="nl-NL" sz="900" dirty="0" err="1" smtClean="0"/>
              <a:t>Aaltense</a:t>
            </a:r>
            <a:r>
              <a:rPr lang="nl-NL" sz="900" dirty="0" smtClean="0"/>
              <a:t> Goor (2016)</a:t>
            </a:r>
          </a:p>
          <a:p>
            <a:pPr marL="342900" indent="-342900">
              <a:buAutoNum type="arabicPeriod"/>
            </a:pPr>
            <a:r>
              <a:rPr lang="nl-NL" sz="900" dirty="0" smtClean="0"/>
              <a:t>Alde </a:t>
            </a:r>
            <a:r>
              <a:rPr lang="nl-NL" sz="900" dirty="0" err="1" smtClean="0"/>
              <a:t>Faenen</a:t>
            </a:r>
            <a:r>
              <a:rPr lang="nl-NL" sz="900" dirty="0" smtClean="0"/>
              <a:t> (2016)</a:t>
            </a:r>
          </a:p>
          <a:p>
            <a:pPr marL="342900" indent="-342900">
              <a:buAutoNum type="arabicPeriod"/>
            </a:pPr>
            <a:r>
              <a:rPr lang="nl-NL" sz="900" b="1" dirty="0" smtClean="0"/>
              <a:t>Waterbalans </a:t>
            </a:r>
            <a:r>
              <a:rPr lang="nl-NL" sz="900" b="1" dirty="0" err="1" smtClean="0"/>
              <a:t>Naardermeer</a:t>
            </a:r>
            <a:r>
              <a:rPr lang="nl-NL" sz="900" b="1" dirty="0" smtClean="0"/>
              <a:t> (2016)</a:t>
            </a:r>
          </a:p>
          <a:p>
            <a:pPr marL="342900" indent="-342900">
              <a:buAutoNum type="arabicPeriod"/>
            </a:pPr>
            <a:r>
              <a:rPr lang="nl-NL" sz="900" b="1" dirty="0" err="1" smtClean="0"/>
              <a:t>Geohydrologisch</a:t>
            </a:r>
            <a:r>
              <a:rPr lang="nl-NL" sz="900" b="1" dirty="0" smtClean="0"/>
              <a:t>  onderzoek De </a:t>
            </a:r>
            <a:r>
              <a:rPr lang="nl-NL" sz="900" b="1" dirty="0" err="1" smtClean="0"/>
              <a:t>Bruuk</a:t>
            </a:r>
            <a:r>
              <a:rPr lang="nl-NL" sz="900" b="1" dirty="0" smtClean="0"/>
              <a:t> (2010-2016)</a:t>
            </a:r>
          </a:p>
          <a:p>
            <a:pPr marL="342900" indent="-342900">
              <a:buAutoNum type="arabicPeriod"/>
            </a:pPr>
            <a:r>
              <a:rPr lang="nl-NL" sz="900" dirty="0" err="1" smtClean="0"/>
              <a:t>GGOR</a:t>
            </a:r>
            <a:r>
              <a:rPr lang="nl-NL" sz="900" dirty="0" smtClean="0"/>
              <a:t> Linge binnendijks (2013)</a:t>
            </a:r>
          </a:p>
          <a:p>
            <a:pPr marL="342900" indent="-342900">
              <a:buAutoNum type="arabicPeriod"/>
            </a:pPr>
            <a:r>
              <a:rPr lang="nl-NL" sz="900" dirty="0" err="1" smtClean="0"/>
              <a:t>GGOR</a:t>
            </a:r>
            <a:r>
              <a:rPr lang="nl-NL" sz="900" dirty="0" smtClean="0"/>
              <a:t> TOP/N2000 Nieuwe </a:t>
            </a:r>
            <a:r>
              <a:rPr lang="nl-NL" sz="900" dirty="0" err="1" smtClean="0"/>
              <a:t>Zuiderlingedijk</a:t>
            </a:r>
            <a:r>
              <a:rPr lang="nl-NL" sz="900" dirty="0" smtClean="0"/>
              <a:t>  (2013)</a:t>
            </a:r>
          </a:p>
          <a:p>
            <a:pPr marL="342900" indent="-342900">
              <a:buAutoNum type="arabicPeriod"/>
            </a:pPr>
            <a:r>
              <a:rPr lang="nl-NL" sz="900" dirty="0" err="1" smtClean="0"/>
              <a:t>GGOR</a:t>
            </a:r>
            <a:r>
              <a:rPr lang="nl-NL" sz="900" dirty="0" smtClean="0"/>
              <a:t> </a:t>
            </a:r>
            <a:r>
              <a:rPr lang="nl-NL" sz="900" dirty="0" err="1" smtClean="0"/>
              <a:t>Rijnstrangen</a:t>
            </a:r>
            <a:r>
              <a:rPr lang="nl-NL" sz="900" dirty="0" smtClean="0"/>
              <a:t> (2007-2013)</a:t>
            </a:r>
          </a:p>
          <a:p>
            <a:pPr marL="342900" indent="-342900">
              <a:buFont typeface="Segoe UI Semibold" pitchFamily="34" charset="0"/>
              <a:buAutoNum type="arabicPeriod"/>
            </a:pPr>
            <a:r>
              <a:rPr lang="nl-NL" sz="900" b="1" dirty="0" smtClean="0"/>
              <a:t>Beekherstel middenloop Vledder Aa (2005)</a:t>
            </a:r>
          </a:p>
          <a:p>
            <a:pPr marL="342900" indent="-342900">
              <a:buAutoNum type="arabicPeriod"/>
            </a:pPr>
            <a:r>
              <a:rPr lang="nl-NL" sz="900" dirty="0" err="1" smtClean="0"/>
              <a:t>NMDC</a:t>
            </a:r>
            <a:r>
              <a:rPr lang="nl-NL" sz="900" dirty="0" smtClean="0"/>
              <a:t> Kritische zone</a:t>
            </a:r>
          </a:p>
          <a:p>
            <a:pPr marL="342900" indent="-342900">
              <a:buAutoNum type="arabicPeriod"/>
            </a:pPr>
            <a:r>
              <a:rPr lang="nl-NL" sz="900" dirty="0" smtClean="0"/>
              <a:t>KvK onderdeel 2.3 ‘bergen aan de bron’ (2016)</a:t>
            </a:r>
          </a:p>
          <a:p>
            <a:pPr marL="342900" indent="-342900">
              <a:buAutoNum type="arabicPeriod"/>
            </a:pPr>
            <a:r>
              <a:rPr lang="nl-NL" sz="900" dirty="0" smtClean="0"/>
              <a:t>Knelpuntenanalyse zoetwater – natuur (2012)</a:t>
            </a:r>
          </a:p>
          <a:p>
            <a:pPr marL="342900" indent="-342900">
              <a:buAutoNum type="arabicPeriod"/>
            </a:pPr>
            <a:r>
              <a:rPr lang="nl-NL" sz="900" dirty="0" smtClean="0"/>
              <a:t>Drentsche Aa  - </a:t>
            </a:r>
            <a:r>
              <a:rPr lang="nl-NL" sz="900" dirty="0" err="1" smtClean="0"/>
              <a:t>neerschaling</a:t>
            </a:r>
            <a:r>
              <a:rPr lang="nl-NL" sz="900" dirty="0" smtClean="0"/>
              <a:t> (2009)</a:t>
            </a:r>
          </a:p>
          <a:p>
            <a:pPr marL="342900" indent="-342900">
              <a:buAutoNum type="arabicPeriod"/>
            </a:pPr>
            <a:r>
              <a:rPr lang="nl-NL" sz="900" dirty="0" smtClean="0"/>
              <a:t>Overstroming </a:t>
            </a:r>
            <a:r>
              <a:rPr lang="nl-NL" sz="900" dirty="0" err="1" smtClean="0"/>
              <a:t>Ootmaanlanden</a:t>
            </a:r>
            <a:endParaRPr lang="nl-NL" sz="900" dirty="0" smtClean="0"/>
          </a:p>
          <a:p>
            <a:pPr marL="342900" indent="-342900">
              <a:buAutoNum type="arabicPeriod"/>
            </a:pPr>
            <a:r>
              <a:rPr lang="nl-NL" sz="900" dirty="0" smtClean="0"/>
              <a:t>Peilbeheer </a:t>
            </a:r>
            <a:r>
              <a:rPr lang="nl-NL" sz="900" dirty="0" err="1" smtClean="0"/>
              <a:t>Noorderpark</a:t>
            </a:r>
            <a:endParaRPr lang="nl-NL" sz="900" dirty="0" smtClean="0"/>
          </a:p>
          <a:p>
            <a:pPr marL="342900" indent="-342900">
              <a:buAutoNum type="arabicPeriod"/>
            </a:pPr>
            <a:r>
              <a:rPr lang="nl-NL" sz="900" dirty="0" err="1" smtClean="0"/>
              <a:t>Volgermeerpolder</a:t>
            </a:r>
            <a:r>
              <a:rPr lang="nl-NL" sz="900" dirty="0" smtClean="0"/>
              <a:t> (Casper)</a:t>
            </a:r>
          </a:p>
          <a:p>
            <a:pPr marL="342900" indent="-342900">
              <a:buAutoNum type="arabicPeriod"/>
            </a:pPr>
            <a:r>
              <a:rPr lang="nl-NL" sz="900" dirty="0" err="1" smtClean="0"/>
              <a:t>Markiezaatsmeer</a:t>
            </a:r>
            <a:r>
              <a:rPr lang="nl-NL" sz="900" dirty="0" smtClean="0"/>
              <a:t> (Casper) </a:t>
            </a: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endParaRPr lang="nl-NL" sz="900" dirty="0" smtClean="0"/>
          </a:p>
          <a:p>
            <a:endParaRPr lang="nl-NL" sz="900"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35</a:t>
            </a:fld>
            <a:endParaRPr lang="en-GB" dirty="0"/>
          </a:p>
        </p:txBody>
      </p:sp>
      <p:sp>
        <p:nvSpPr>
          <p:cNvPr id="8" name="Titel 7"/>
          <p:cNvSpPr>
            <a:spLocks noGrp="1"/>
          </p:cNvSpPr>
          <p:nvPr>
            <p:ph type="title"/>
          </p:nvPr>
        </p:nvSpPr>
        <p:spPr>
          <a:xfrm>
            <a:off x="647701" y="1285875"/>
            <a:ext cx="3719026" cy="571500"/>
          </a:xfrm>
        </p:spPr>
        <p:txBody>
          <a:bodyPr/>
          <a:lstStyle/>
          <a:p>
            <a:r>
              <a:rPr lang="nl-NL" dirty="0" smtClean="0">
                <a:solidFill>
                  <a:srgbClr val="FF0000"/>
                </a:solidFill>
              </a:rPr>
              <a:t>Projecten</a:t>
            </a:r>
            <a:endParaRPr lang="nl-NL" dirty="0">
              <a:solidFill>
                <a:srgbClr val="FF0000"/>
              </a:solidFill>
            </a:endParaRPr>
          </a:p>
        </p:txBody>
      </p:sp>
      <p:pic>
        <p:nvPicPr>
          <p:cNvPr id="5" name="Afbeelding 4" descr="Provincies_lijnen_1440px.gif"/>
          <p:cNvPicPr>
            <a:picLocks noChangeAspect="1"/>
          </p:cNvPicPr>
          <p:nvPr/>
        </p:nvPicPr>
        <p:blipFill>
          <a:blip r:embed="rId3"/>
          <a:stretch>
            <a:fillRect/>
          </a:stretch>
        </p:blipFill>
        <p:spPr>
          <a:xfrm>
            <a:off x="4506685" y="979712"/>
            <a:ext cx="4458337" cy="5449079"/>
          </a:xfrm>
          <a:prstGeom prst="rect">
            <a:avLst/>
          </a:prstGeom>
        </p:spPr>
      </p:pic>
      <p:sp>
        <p:nvSpPr>
          <p:cNvPr id="7" name="Ovaal 6"/>
          <p:cNvSpPr/>
          <p:nvPr/>
        </p:nvSpPr>
        <p:spPr>
          <a:xfrm>
            <a:off x="7520474" y="3349690"/>
            <a:ext cx="121297" cy="121298"/>
          </a:xfrm>
          <a:prstGeom prst="ellipse">
            <a:avLst/>
          </a:prstGeom>
          <a:solidFill>
            <a:srgbClr val="005D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6581193" y="2550368"/>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7392957" y="494833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7455159" y="3265714"/>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a:t>
            </a:r>
            <a:endParaRPr lang="nl-NL" sz="1000" dirty="0">
              <a:latin typeface="Arial" pitchFamily="34" charset="0"/>
              <a:cs typeface="Arial" pitchFamily="34" charset="0"/>
            </a:endParaRPr>
          </a:p>
        </p:txBody>
      </p:sp>
      <p:sp>
        <p:nvSpPr>
          <p:cNvPr id="12" name="Tekstvak 11"/>
          <p:cNvSpPr txBox="1"/>
          <p:nvPr/>
        </p:nvSpPr>
        <p:spPr>
          <a:xfrm>
            <a:off x="7308979" y="487368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3</a:t>
            </a:r>
            <a:endParaRPr lang="nl-NL" sz="1000" dirty="0">
              <a:latin typeface="Arial" pitchFamily="34" charset="0"/>
              <a:cs typeface="Arial" pitchFamily="34" charset="0"/>
            </a:endParaRPr>
          </a:p>
        </p:txBody>
      </p:sp>
      <p:sp>
        <p:nvSpPr>
          <p:cNvPr id="13" name="Tekstvak 12"/>
          <p:cNvSpPr txBox="1"/>
          <p:nvPr/>
        </p:nvSpPr>
        <p:spPr>
          <a:xfrm>
            <a:off x="6490996" y="2544147"/>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a:t>
            </a:r>
            <a:endParaRPr lang="nl-NL" sz="1000" dirty="0">
              <a:latin typeface="Arial" pitchFamily="34" charset="0"/>
              <a:cs typeface="Arial" pitchFamily="34" charset="0"/>
            </a:endParaRPr>
          </a:p>
        </p:txBody>
      </p:sp>
      <p:sp>
        <p:nvSpPr>
          <p:cNvPr id="14" name="Ovaal 13"/>
          <p:cNvSpPr/>
          <p:nvPr/>
        </p:nvSpPr>
        <p:spPr>
          <a:xfrm>
            <a:off x="6490997" y="4111691"/>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6407019" y="4037043"/>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4</a:t>
            </a:r>
            <a:endParaRPr lang="nl-NL" sz="1000" dirty="0">
              <a:latin typeface="Arial" pitchFamily="34" charset="0"/>
              <a:cs typeface="Arial" pitchFamily="34" charset="0"/>
            </a:endParaRPr>
          </a:p>
        </p:txBody>
      </p:sp>
      <p:sp>
        <p:nvSpPr>
          <p:cNvPr id="16" name="Ovaal 15"/>
          <p:cNvSpPr/>
          <p:nvPr/>
        </p:nvSpPr>
        <p:spPr>
          <a:xfrm>
            <a:off x="6690052" y="410546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6820687" y="403081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5</a:t>
            </a:r>
            <a:endParaRPr lang="nl-NL" sz="1000" dirty="0">
              <a:latin typeface="Arial" pitchFamily="34" charset="0"/>
              <a:cs typeface="Arial" pitchFamily="34" charset="0"/>
            </a:endParaRPr>
          </a:p>
        </p:txBody>
      </p:sp>
      <p:sp>
        <p:nvSpPr>
          <p:cNvPr id="18" name="Ovaal 17"/>
          <p:cNvSpPr/>
          <p:nvPr/>
        </p:nvSpPr>
        <p:spPr>
          <a:xfrm>
            <a:off x="6559418" y="447870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kstvak 18"/>
          <p:cNvSpPr txBox="1"/>
          <p:nvPr/>
        </p:nvSpPr>
        <p:spPr>
          <a:xfrm>
            <a:off x="6475440" y="440405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6</a:t>
            </a:r>
            <a:endParaRPr lang="nl-NL" sz="1000" dirty="0">
              <a:latin typeface="Arial" pitchFamily="34" charset="0"/>
              <a:cs typeface="Arial" pitchFamily="34" charset="0"/>
            </a:endParaRPr>
          </a:p>
        </p:txBody>
      </p:sp>
      <p:sp>
        <p:nvSpPr>
          <p:cNvPr id="20" name="Ovaal 19"/>
          <p:cNvSpPr/>
          <p:nvPr/>
        </p:nvSpPr>
        <p:spPr>
          <a:xfrm>
            <a:off x="8039879" y="402771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7955901" y="395306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8</a:t>
            </a:r>
            <a:endParaRPr lang="nl-NL" sz="1000" dirty="0">
              <a:latin typeface="Arial" pitchFamily="34" charset="0"/>
              <a:cs typeface="Arial" pitchFamily="34" charset="0"/>
            </a:endParaRPr>
          </a:p>
        </p:txBody>
      </p:sp>
      <p:sp>
        <p:nvSpPr>
          <p:cNvPr id="22" name="Ovaal 21"/>
          <p:cNvSpPr/>
          <p:nvPr/>
        </p:nvSpPr>
        <p:spPr>
          <a:xfrm>
            <a:off x="7567128" y="168884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7483150" y="1614195"/>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9</a:t>
            </a:r>
            <a:endParaRPr lang="nl-NL" sz="1000" dirty="0">
              <a:latin typeface="Arial" pitchFamily="34" charset="0"/>
              <a:cs typeface="Arial" pitchFamily="34" charset="0"/>
            </a:endParaRPr>
          </a:p>
        </p:txBody>
      </p:sp>
      <p:sp>
        <p:nvSpPr>
          <p:cNvPr id="24" name="Ovaal 23"/>
          <p:cNvSpPr/>
          <p:nvPr/>
        </p:nvSpPr>
        <p:spPr>
          <a:xfrm>
            <a:off x="7570238" y="270898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kstvak 24"/>
          <p:cNvSpPr txBox="1"/>
          <p:nvPr/>
        </p:nvSpPr>
        <p:spPr>
          <a:xfrm>
            <a:off x="7486260" y="2634341"/>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7</a:t>
            </a:r>
            <a:endParaRPr lang="nl-NL" sz="1000" dirty="0">
              <a:latin typeface="Arial" pitchFamily="34" charset="0"/>
              <a:cs typeface="Arial" pitchFamily="34" charset="0"/>
            </a:endParaRPr>
          </a:p>
        </p:txBody>
      </p:sp>
      <p:sp>
        <p:nvSpPr>
          <p:cNvPr id="26" name="Ovaal 25"/>
          <p:cNvSpPr/>
          <p:nvPr/>
        </p:nvSpPr>
        <p:spPr>
          <a:xfrm>
            <a:off x="6518989" y="336524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Tekstvak 26"/>
          <p:cNvSpPr txBox="1"/>
          <p:nvPr/>
        </p:nvSpPr>
        <p:spPr>
          <a:xfrm>
            <a:off x="6379025" y="329059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10</a:t>
            </a:r>
            <a:endParaRPr lang="nl-NL" sz="1000" dirty="0">
              <a:latin typeface="Arial" pitchFamily="34" charset="0"/>
              <a:cs typeface="Arial" pitchFamily="34" charset="0"/>
            </a:endParaRPr>
          </a:p>
        </p:txBody>
      </p:sp>
      <p:sp>
        <p:nvSpPr>
          <p:cNvPr id="28" name="Ovaal 27"/>
          <p:cNvSpPr/>
          <p:nvPr/>
        </p:nvSpPr>
        <p:spPr>
          <a:xfrm>
            <a:off x="7470543" y="4344278"/>
            <a:ext cx="121297" cy="1212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Tekstvak 28"/>
          <p:cNvSpPr txBox="1"/>
          <p:nvPr/>
        </p:nvSpPr>
        <p:spPr>
          <a:xfrm>
            <a:off x="7627634" y="4369381"/>
            <a:ext cx="169704"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11</a:t>
            </a:r>
            <a:endParaRPr lang="nl-NL" sz="1000" dirty="0">
              <a:latin typeface="Arial" pitchFamily="34" charset="0"/>
              <a:cs typeface="Arial" pitchFamily="34" charset="0"/>
            </a:endParaRPr>
          </a:p>
        </p:txBody>
      </p:sp>
      <p:sp>
        <p:nvSpPr>
          <p:cNvPr id="30" name="Ovaal 29"/>
          <p:cNvSpPr/>
          <p:nvPr/>
        </p:nvSpPr>
        <p:spPr>
          <a:xfrm>
            <a:off x="6593071" y="4224613"/>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Tekstvak 30"/>
          <p:cNvSpPr txBox="1"/>
          <p:nvPr/>
        </p:nvSpPr>
        <p:spPr>
          <a:xfrm>
            <a:off x="6773580" y="4282969"/>
            <a:ext cx="175859"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12</a:t>
            </a:r>
            <a:endParaRPr lang="nl-NL" sz="1000" dirty="0">
              <a:latin typeface="Arial" pitchFamily="34" charset="0"/>
              <a:cs typeface="Arial" pitchFamily="34" charset="0"/>
            </a:endParaRPr>
          </a:p>
        </p:txBody>
      </p:sp>
      <p:sp>
        <p:nvSpPr>
          <p:cNvPr id="32" name="Ovaal 31"/>
          <p:cNvSpPr/>
          <p:nvPr/>
        </p:nvSpPr>
        <p:spPr>
          <a:xfrm>
            <a:off x="6454526" y="4244009"/>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Tekstvak 32"/>
          <p:cNvSpPr txBox="1"/>
          <p:nvPr/>
        </p:nvSpPr>
        <p:spPr>
          <a:xfrm>
            <a:off x="6267797" y="4248884"/>
            <a:ext cx="21444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13</a:t>
            </a:r>
            <a:endParaRPr lang="nl-NL" sz="1000" dirty="0">
              <a:latin typeface="Arial" pitchFamily="34" charset="0"/>
              <a:cs typeface="Arial" pitchFamily="34" charset="0"/>
            </a:endParaRPr>
          </a:p>
        </p:txBody>
      </p:sp>
      <p:sp>
        <p:nvSpPr>
          <p:cNvPr id="34" name="Ovaal 33"/>
          <p:cNvSpPr/>
          <p:nvPr/>
        </p:nvSpPr>
        <p:spPr>
          <a:xfrm>
            <a:off x="7830761" y="4097667"/>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Tekstvak 34"/>
          <p:cNvSpPr txBox="1"/>
          <p:nvPr/>
        </p:nvSpPr>
        <p:spPr>
          <a:xfrm>
            <a:off x="7942046" y="4271722"/>
            <a:ext cx="17117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14</a:t>
            </a:r>
            <a:endParaRPr lang="nl-NL" sz="1000" dirty="0">
              <a:latin typeface="Arial" pitchFamily="34" charset="0"/>
              <a:cs typeface="Arial" pitchFamily="34" charset="0"/>
            </a:endParaRPr>
          </a:p>
        </p:txBody>
      </p:sp>
      <p:sp>
        <p:nvSpPr>
          <p:cNvPr id="36" name="Ovaal 35"/>
          <p:cNvSpPr/>
          <p:nvPr/>
        </p:nvSpPr>
        <p:spPr>
          <a:xfrm>
            <a:off x="7762832" y="228863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Tekstvak 36"/>
          <p:cNvSpPr txBox="1"/>
          <p:nvPr/>
        </p:nvSpPr>
        <p:spPr>
          <a:xfrm>
            <a:off x="7648710" y="219388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15</a:t>
            </a:r>
            <a:endParaRPr lang="nl-NL" sz="1000" dirty="0">
              <a:latin typeface="Arial" pitchFamily="34" charset="0"/>
              <a:cs typeface="Arial" pitchFamily="34" charset="0"/>
            </a:endParaRPr>
          </a:p>
        </p:txBody>
      </p:sp>
      <p:sp>
        <p:nvSpPr>
          <p:cNvPr id="38" name="Ovaal 37"/>
          <p:cNvSpPr/>
          <p:nvPr/>
        </p:nvSpPr>
        <p:spPr>
          <a:xfrm>
            <a:off x="8017630" y="383464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Tekstvak 38"/>
          <p:cNvSpPr txBox="1"/>
          <p:nvPr/>
        </p:nvSpPr>
        <p:spPr>
          <a:xfrm>
            <a:off x="7893460" y="3759996"/>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16</a:t>
            </a:r>
            <a:endParaRPr lang="nl-NL" sz="1000" dirty="0">
              <a:latin typeface="Arial" pitchFamily="34" charset="0"/>
              <a:cs typeface="Arial" pitchFamily="34" charset="0"/>
            </a:endParaRPr>
          </a:p>
        </p:txBody>
      </p:sp>
      <p:sp>
        <p:nvSpPr>
          <p:cNvPr id="40" name="Ovaal 39"/>
          <p:cNvSpPr/>
          <p:nvPr/>
        </p:nvSpPr>
        <p:spPr>
          <a:xfrm>
            <a:off x="7394632" y="531175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Tekstvak 40"/>
          <p:cNvSpPr txBox="1"/>
          <p:nvPr/>
        </p:nvSpPr>
        <p:spPr>
          <a:xfrm>
            <a:off x="7270462" y="523710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17</a:t>
            </a:r>
            <a:endParaRPr lang="nl-NL" sz="1000" dirty="0">
              <a:latin typeface="Arial" pitchFamily="34" charset="0"/>
              <a:cs typeface="Arial" pitchFamily="34" charset="0"/>
            </a:endParaRPr>
          </a:p>
        </p:txBody>
      </p:sp>
      <p:sp>
        <p:nvSpPr>
          <p:cNvPr id="42" name="Ovaal 41"/>
          <p:cNvSpPr/>
          <p:nvPr/>
        </p:nvSpPr>
        <p:spPr>
          <a:xfrm>
            <a:off x="8200175" y="195727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Tekstvak 42"/>
          <p:cNvSpPr txBox="1"/>
          <p:nvPr/>
        </p:nvSpPr>
        <p:spPr>
          <a:xfrm>
            <a:off x="8055909" y="188262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19</a:t>
            </a:r>
            <a:endParaRPr lang="nl-NL" sz="1000" dirty="0">
              <a:latin typeface="Arial" pitchFamily="34" charset="0"/>
              <a:cs typeface="Arial" pitchFamily="34" charset="0"/>
            </a:endParaRPr>
          </a:p>
        </p:txBody>
      </p:sp>
      <p:sp>
        <p:nvSpPr>
          <p:cNvPr id="44" name="Ovaal 43"/>
          <p:cNvSpPr/>
          <p:nvPr/>
        </p:nvSpPr>
        <p:spPr>
          <a:xfrm>
            <a:off x="7724313" y="256161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Tekstvak 44"/>
          <p:cNvSpPr txBox="1"/>
          <p:nvPr/>
        </p:nvSpPr>
        <p:spPr>
          <a:xfrm>
            <a:off x="7610191" y="246686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20</a:t>
            </a:r>
            <a:endParaRPr lang="nl-NL" sz="1000" dirty="0">
              <a:latin typeface="Arial" pitchFamily="34" charset="0"/>
              <a:cs typeface="Arial" pitchFamily="34" charset="0"/>
            </a:endParaRPr>
          </a:p>
        </p:txBody>
      </p:sp>
      <p:sp>
        <p:nvSpPr>
          <p:cNvPr id="46" name="Ovaal 45"/>
          <p:cNvSpPr/>
          <p:nvPr/>
        </p:nvSpPr>
        <p:spPr>
          <a:xfrm>
            <a:off x="6500567" y="365831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Tekstvak 46"/>
          <p:cNvSpPr txBox="1"/>
          <p:nvPr/>
        </p:nvSpPr>
        <p:spPr>
          <a:xfrm>
            <a:off x="6360603" y="3583671"/>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21</a:t>
            </a:r>
            <a:endParaRPr lang="nl-NL" sz="1000" dirty="0">
              <a:latin typeface="Arial" pitchFamily="34" charset="0"/>
              <a:cs typeface="Arial" pitchFamily="34" charset="0"/>
            </a:endParaRPr>
          </a:p>
        </p:txBody>
      </p:sp>
      <p:sp>
        <p:nvSpPr>
          <p:cNvPr id="48" name="Ovaal 47"/>
          <p:cNvSpPr/>
          <p:nvPr/>
        </p:nvSpPr>
        <p:spPr>
          <a:xfrm>
            <a:off x="5535925" y="488421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Tekstvak 48"/>
          <p:cNvSpPr txBox="1"/>
          <p:nvPr/>
        </p:nvSpPr>
        <p:spPr>
          <a:xfrm>
            <a:off x="5586879" y="4759327"/>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23</a:t>
            </a:r>
            <a:endParaRPr lang="nl-NL" sz="1000" dirty="0">
              <a:latin typeface="Arial" pitchFamily="34" charset="0"/>
              <a:cs typeface="Arial" pitchFamily="34" charset="0"/>
            </a:endParaRPr>
          </a:p>
        </p:txBody>
      </p:sp>
      <p:sp>
        <p:nvSpPr>
          <p:cNvPr id="50" name="Ovaal 49"/>
          <p:cNvSpPr/>
          <p:nvPr/>
        </p:nvSpPr>
        <p:spPr>
          <a:xfrm>
            <a:off x="6379987" y="312575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Tekstvak 50"/>
          <p:cNvSpPr txBox="1"/>
          <p:nvPr/>
        </p:nvSpPr>
        <p:spPr>
          <a:xfrm>
            <a:off x="6240023" y="305110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22</a:t>
            </a:r>
            <a:endParaRPr lang="nl-NL"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pPr>
              <a:buNone/>
            </a:pPr>
            <a:r>
              <a:rPr lang="nl-NL" dirty="0" smtClean="0"/>
              <a:t>Opdrachtgevers: Waterschap Rivierenland / </a:t>
            </a:r>
            <a:r>
              <a:rPr lang="nl-NL" dirty="0" err="1" smtClean="0"/>
              <a:t>DLG</a:t>
            </a:r>
            <a:r>
              <a:rPr lang="nl-NL" dirty="0" smtClean="0"/>
              <a:t> / Provincie Gelderland</a:t>
            </a:r>
          </a:p>
          <a:p>
            <a:pPr>
              <a:buNone/>
            </a:pPr>
            <a:endParaRPr lang="nl-NL" dirty="0" smtClean="0"/>
          </a:p>
          <a:p>
            <a:pPr>
              <a:buNone/>
            </a:pPr>
            <a:r>
              <a:rPr lang="nl-NL" dirty="0" smtClean="0"/>
              <a:t>Vragen: verbetering </a:t>
            </a:r>
            <a:r>
              <a:rPr lang="nl-NL" dirty="0" err="1" smtClean="0"/>
              <a:t>MORIA-grondwatermodel</a:t>
            </a:r>
            <a:r>
              <a:rPr lang="nl-NL" dirty="0" smtClean="0"/>
              <a:t> / doorreken </a:t>
            </a:r>
            <a:r>
              <a:rPr lang="nl-NL" dirty="0" err="1" smtClean="0"/>
              <a:t>PAS-maatregelen</a:t>
            </a:r>
            <a:r>
              <a:rPr lang="nl-NL" dirty="0" smtClean="0"/>
              <a:t> hydrologie / </a:t>
            </a:r>
            <a:r>
              <a:rPr lang="nl-NL" dirty="0" err="1" smtClean="0"/>
              <a:t>monitoringsplan</a:t>
            </a:r>
            <a:r>
              <a:rPr lang="nl-NL" dirty="0" smtClean="0"/>
              <a:t> / analyse resultaten grondwater meetnet</a:t>
            </a:r>
          </a:p>
          <a:p>
            <a:pPr>
              <a:buNone/>
            </a:pPr>
            <a:endParaRPr lang="nl-NL" dirty="0" smtClean="0"/>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36</a:t>
            </a:fld>
            <a:endParaRPr lang="en-GB" dirty="0"/>
          </a:p>
        </p:txBody>
      </p:sp>
      <p:sp>
        <p:nvSpPr>
          <p:cNvPr id="8" name="Titel 7"/>
          <p:cNvSpPr>
            <a:spLocks noGrp="1"/>
          </p:cNvSpPr>
          <p:nvPr>
            <p:ph type="title"/>
          </p:nvPr>
        </p:nvSpPr>
        <p:spPr/>
        <p:txBody>
          <a:bodyPr/>
          <a:lstStyle/>
          <a:p>
            <a:r>
              <a:rPr lang="nl-NL" dirty="0" smtClean="0"/>
              <a:t>11. </a:t>
            </a:r>
            <a:r>
              <a:rPr lang="nl-NL" dirty="0" err="1" smtClean="0"/>
              <a:t>Geohydrologisch</a:t>
            </a:r>
            <a:r>
              <a:rPr lang="nl-NL" dirty="0" smtClean="0"/>
              <a:t> onderzoek De </a:t>
            </a:r>
            <a:r>
              <a:rPr lang="nl-NL" dirty="0" err="1" smtClean="0"/>
              <a:t>Bruuk</a:t>
            </a:r>
            <a:r>
              <a:rPr lang="nl-NL" dirty="0" smtClean="0"/>
              <a:t> (2010-2020)</a:t>
            </a:r>
            <a:endParaRPr lang="nl-NL" dirty="0"/>
          </a:p>
        </p:txBody>
      </p:sp>
      <p:pic>
        <p:nvPicPr>
          <p:cNvPr id="1027" name="Picture 3" descr="D:\01-projecten\eco\bruuk\bruukuntitled.png"/>
          <p:cNvPicPr>
            <a:picLocks noChangeAspect="1" noChangeArrowheads="1"/>
          </p:cNvPicPr>
          <p:nvPr/>
        </p:nvPicPr>
        <p:blipFill>
          <a:blip r:embed="rId2"/>
          <a:srcRect/>
          <a:stretch>
            <a:fillRect/>
          </a:stretch>
        </p:blipFill>
        <p:spPr bwMode="auto">
          <a:xfrm>
            <a:off x="4986598" y="3713711"/>
            <a:ext cx="2320289" cy="2269181"/>
          </a:xfrm>
          <a:prstGeom prst="rect">
            <a:avLst/>
          </a:prstGeom>
          <a:noFill/>
        </p:spPr>
      </p:pic>
      <p:pic>
        <p:nvPicPr>
          <p:cNvPr id="1028" name="Picture 4" descr="D:\01-projecten\eco\bruuk\de-bruuk-01.jpg"/>
          <p:cNvPicPr>
            <a:picLocks noChangeAspect="1" noChangeArrowheads="1"/>
          </p:cNvPicPr>
          <p:nvPr/>
        </p:nvPicPr>
        <p:blipFill>
          <a:blip r:embed="rId3"/>
          <a:srcRect/>
          <a:stretch>
            <a:fillRect/>
          </a:stretch>
        </p:blipFill>
        <p:spPr bwMode="auto">
          <a:xfrm>
            <a:off x="966442" y="3684905"/>
            <a:ext cx="3439304" cy="231460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0080" y="1604356"/>
            <a:ext cx="4031674" cy="4388457"/>
          </a:xfrm>
        </p:spPr>
        <p:txBody>
          <a:bodyPr/>
          <a:lstStyle/>
          <a:p>
            <a:pPr>
              <a:buNone/>
            </a:pPr>
            <a:r>
              <a:rPr lang="nl-NL" dirty="0" smtClean="0"/>
              <a:t>Werkwijze: </a:t>
            </a:r>
          </a:p>
          <a:p>
            <a:pPr marL="342900" indent="-342900">
              <a:buAutoNum type="arabicPeriod"/>
            </a:pPr>
            <a:r>
              <a:rPr lang="nl-NL" dirty="0" smtClean="0"/>
              <a:t>Verbetering </a:t>
            </a:r>
            <a:r>
              <a:rPr lang="nl-NL" dirty="0" err="1" smtClean="0"/>
              <a:t>MORIA</a:t>
            </a:r>
            <a:r>
              <a:rPr lang="nl-NL" dirty="0" smtClean="0"/>
              <a:t> model bij De </a:t>
            </a:r>
            <a:r>
              <a:rPr lang="nl-NL" dirty="0" err="1" smtClean="0"/>
              <a:t>Bruuk</a:t>
            </a:r>
            <a:r>
              <a:rPr lang="nl-NL" dirty="0" smtClean="0"/>
              <a:t> (Duitse deel+stuwwal), </a:t>
            </a:r>
            <a:r>
              <a:rPr lang="nl-NL" dirty="0" err="1" smtClean="0"/>
              <a:t>kalibratie</a:t>
            </a:r>
            <a:r>
              <a:rPr lang="nl-NL" dirty="0" smtClean="0"/>
              <a:t> grondwaterstanden en afvoer</a:t>
            </a:r>
          </a:p>
          <a:p>
            <a:pPr>
              <a:buNone/>
            </a:pPr>
            <a:r>
              <a:rPr lang="nl-NL" dirty="0" smtClean="0"/>
              <a:t>2. Hydrologische maatregelen doorrekenen</a:t>
            </a:r>
          </a:p>
          <a:p>
            <a:pPr>
              <a:buNone/>
            </a:pPr>
            <a:r>
              <a:rPr lang="nl-NL" dirty="0" smtClean="0"/>
              <a:t>     (</a:t>
            </a:r>
            <a:r>
              <a:rPr lang="nl-NL" dirty="0" err="1" smtClean="0"/>
              <a:t>GxG</a:t>
            </a:r>
            <a:r>
              <a:rPr lang="nl-NL" dirty="0" smtClean="0"/>
              <a:t>, kwel maaiveld, kwel watergang)</a:t>
            </a:r>
          </a:p>
          <a:p>
            <a:pPr>
              <a:buNone/>
            </a:pPr>
            <a:endParaRPr lang="nl-NL" dirty="0" smtClean="0"/>
          </a:p>
          <a:p>
            <a:pPr>
              <a:buNone/>
            </a:pPr>
            <a:endParaRPr lang="nl-NL" dirty="0" smtClean="0"/>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37</a:t>
            </a:fld>
            <a:endParaRPr lang="en-GB" dirty="0"/>
          </a:p>
        </p:txBody>
      </p:sp>
      <p:sp>
        <p:nvSpPr>
          <p:cNvPr id="8" name="Titel 7"/>
          <p:cNvSpPr>
            <a:spLocks noGrp="1"/>
          </p:cNvSpPr>
          <p:nvPr>
            <p:ph type="title"/>
          </p:nvPr>
        </p:nvSpPr>
        <p:spPr/>
        <p:txBody>
          <a:bodyPr/>
          <a:lstStyle/>
          <a:p>
            <a:r>
              <a:rPr lang="nl-NL" dirty="0" smtClean="0"/>
              <a:t>11. De </a:t>
            </a:r>
            <a:r>
              <a:rPr lang="nl-NL" dirty="0" err="1" smtClean="0"/>
              <a:t>Bruuk</a:t>
            </a:r>
            <a:r>
              <a:rPr lang="nl-NL" dirty="0" smtClean="0"/>
              <a:t> </a:t>
            </a:r>
            <a:endParaRPr lang="nl-NL" dirty="0"/>
          </a:p>
        </p:txBody>
      </p:sp>
      <p:pic>
        <p:nvPicPr>
          <p:cNvPr id="2050" name="Picture 2" descr="D:\01-projecten\eco\bruuk\stuwwal en de horst.PNG"/>
          <p:cNvPicPr>
            <a:picLocks noChangeAspect="1" noChangeArrowheads="1"/>
          </p:cNvPicPr>
          <p:nvPr/>
        </p:nvPicPr>
        <p:blipFill>
          <a:blip r:embed="rId2"/>
          <a:srcRect/>
          <a:stretch>
            <a:fillRect/>
          </a:stretch>
        </p:blipFill>
        <p:spPr bwMode="auto">
          <a:xfrm>
            <a:off x="4638856" y="514432"/>
            <a:ext cx="4313950" cy="2951976"/>
          </a:xfrm>
          <a:prstGeom prst="rect">
            <a:avLst/>
          </a:prstGeom>
          <a:noFill/>
          <a:ln>
            <a:solidFill>
              <a:schemeClr val="tx1"/>
            </a:solidFill>
          </a:ln>
        </p:spPr>
      </p:pic>
      <p:pic>
        <p:nvPicPr>
          <p:cNvPr id="7" name="Picture 2" descr="D:\01-projecten\eco\bruukCapture.PNG"/>
          <p:cNvPicPr>
            <a:picLocks noChangeAspect="1" noChangeArrowheads="1"/>
          </p:cNvPicPr>
          <p:nvPr/>
        </p:nvPicPr>
        <p:blipFill>
          <a:blip r:embed="rId3"/>
          <a:srcRect/>
          <a:stretch>
            <a:fillRect/>
          </a:stretch>
        </p:blipFill>
        <p:spPr bwMode="auto">
          <a:xfrm>
            <a:off x="229841" y="4039985"/>
            <a:ext cx="4300034" cy="2568633"/>
          </a:xfrm>
          <a:prstGeom prst="rect">
            <a:avLst/>
          </a:prstGeom>
          <a:noFill/>
        </p:spPr>
      </p:pic>
      <p:pic>
        <p:nvPicPr>
          <p:cNvPr id="2051" name="Picture 3" descr="D:\01-projecten\eco\bruuk\verandering kwel de bruuk Capture.PNG"/>
          <p:cNvPicPr>
            <a:picLocks noChangeAspect="1" noChangeArrowheads="1"/>
          </p:cNvPicPr>
          <p:nvPr/>
        </p:nvPicPr>
        <p:blipFill>
          <a:blip r:embed="rId4"/>
          <a:srcRect/>
          <a:stretch>
            <a:fillRect/>
          </a:stretch>
        </p:blipFill>
        <p:spPr bwMode="auto">
          <a:xfrm>
            <a:off x="4609154" y="3632662"/>
            <a:ext cx="4335342" cy="29998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2" y="1857375"/>
            <a:ext cx="2236814" cy="4135438"/>
          </a:xfrm>
        </p:spPr>
        <p:txBody>
          <a:bodyPr/>
          <a:lstStyle/>
          <a:p>
            <a:pPr>
              <a:buNone/>
            </a:pPr>
            <a:r>
              <a:rPr lang="nl-NL" dirty="0" smtClean="0"/>
              <a:t>Werkwijze: </a:t>
            </a:r>
          </a:p>
          <a:p>
            <a:pPr>
              <a:buNone/>
            </a:pPr>
            <a:r>
              <a:rPr lang="nl-NL" dirty="0" smtClean="0"/>
              <a:t>3. </a:t>
            </a:r>
            <a:r>
              <a:rPr lang="nl-NL" dirty="0" err="1" smtClean="0"/>
              <a:t>Monitoringsplan</a:t>
            </a:r>
            <a:r>
              <a:rPr lang="nl-NL" dirty="0" smtClean="0"/>
              <a:t> grondwater:</a:t>
            </a:r>
          </a:p>
          <a:p>
            <a:pPr>
              <a:buFontTx/>
              <a:buChar char="-"/>
            </a:pPr>
            <a:r>
              <a:rPr lang="nl-NL" dirty="0" smtClean="0"/>
              <a:t>Effecten berekend, </a:t>
            </a:r>
          </a:p>
          <a:p>
            <a:pPr>
              <a:buFontTx/>
              <a:buChar char="-"/>
            </a:pPr>
            <a:r>
              <a:rPr lang="nl-NL" dirty="0" smtClean="0"/>
              <a:t>analyse bestaande peilbuizen</a:t>
            </a:r>
          </a:p>
          <a:p>
            <a:pPr>
              <a:buFontTx/>
              <a:buChar char="-"/>
            </a:pPr>
            <a:r>
              <a:rPr lang="nl-NL" dirty="0" smtClean="0"/>
              <a:t>eisen omgeving</a:t>
            </a:r>
          </a:p>
          <a:p>
            <a:pPr>
              <a:buFontTx/>
              <a:buChar char="-"/>
            </a:pPr>
            <a:r>
              <a:rPr lang="nl-NL" dirty="0" smtClean="0"/>
              <a:t>voorstel nieuwe peilbuizen</a:t>
            </a:r>
          </a:p>
          <a:p>
            <a:pPr>
              <a:buNone/>
            </a:pPr>
            <a:endParaRPr lang="nl-NL" dirty="0" smtClean="0"/>
          </a:p>
          <a:p>
            <a:pPr>
              <a:buNone/>
            </a:pPr>
            <a:endParaRPr lang="nl-NL" dirty="0" smtClean="0"/>
          </a:p>
          <a:p>
            <a:pPr>
              <a:buNone/>
            </a:pPr>
            <a:endParaRPr lang="nl-NL" dirty="0" smtClean="0"/>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38</a:t>
            </a:fld>
            <a:endParaRPr lang="en-GB" dirty="0"/>
          </a:p>
        </p:txBody>
      </p:sp>
      <p:sp>
        <p:nvSpPr>
          <p:cNvPr id="8" name="Titel 7"/>
          <p:cNvSpPr>
            <a:spLocks noGrp="1"/>
          </p:cNvSpPr>
          <p:nvPr>
            <p:ph type="title"/>
          </p:nvPr>
        </p:nvSpPr>
        <p:spPr/>
        <p:txBody>
          <a:bodyPr/>
          <a:lstStyle/>
          <a:p>
            <a:r>
              <a:rPr lang="nl-NL" dirty="0" smtClean="0"/>
              <a:t>11. De </a:t>
            </a:r>
            <a:r>
              <a:rPr lang="nl-NL" dirty="0" err="1" smtClean="0"/>
              <a:t>Bruuk</a:t>
            </a:r>
            <a:r>
              <a:rPr lang="nl-NL" dirty="0" smtClean="0"/>
              <a:t> </a:t>
            </a:r>
            <a:endParaRPr lang="nl-NL" dirty="0"/>
          </a:p>
        </p:txBody>
      </p:sp>
      <p:pic>
        <p:nvPicPr>
          <p:cNvPr id="3074" name="Picture 2" descr="D:\01-projecten\eco\bruuk\bruukGHG.PNG"/>
          <p:cNvPicPr>
            <a:picLocks noChangeAspect="1" noChangeArrowheads="1"/>
          </p:cNvPicPr>
          <p:nvPr/>
        </p:nvPicPr>
        <p:blipFill>
          <a:blip r:embed="rId2"/>
          <a:srcRect/>
          <a:stretch>
            <a:fillRect/>
          </a:stretch>
        </p:blipFill>
        <p:spPr bwMode="auto">
          <a:xfrm>
            <a:off x="4304724" y="179664"/>
            <a:ext cx="4623146" cy="3190279"/>
          </a:xfrm>
          <a:prstGeom prst="rect">
            <a:avLst/>
          </a:prstGeom>
          <a:noFill/>
        </p:spPr>
      </p:pic>
      <p:pic>
        <p:nvPicPr>
          <p:cNvPr id="3075" name="Picture 3" descr="D:\01-projecten\eco\bruuk\bruuk new meetnet.PNG"/>
          <p:cNvPicPr>
            <a:picLocks noChangeAspect="1" noChangeArrowheads="1"/>
          </p:cNvPicPr>
          <p:nvPr/>
        </p:nvPicPr>
        <p:blipFill>
          <a:blip r:embed="rId3"/>
          <a:srcRect/>
          <a:stretch>
            <a:fillRect/>
          </a:stretch>
        </p:blipFill>
        <p:spPr bwMode="auto">
          <a:xfrm>
            <a:off x="2926079" y="2454659"/>
            <a:ext cx="5985165" cy="4159501"/>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2543003" y="652030"/>
            <a:ext cx="4423063" cy="4135438"/>
          </a:xfrm>
        </p:spPr>
        <p:txBody>
          <a:bodyPr/>
          <a:lstStyle/>
          <a:p>
            <a:pPr>
              <a:buNone/>
            </a:pPr>
            <a:r>
              <a:rPr lang="nl-NL" dirty="0" smtClean="0"/>
              <a:t>Werkwijze: </a:t>
            </a:r>
          </a:p>
          <a:p>
            <a:pPr>
              <a:buNone/>
            </a:pPr>
            <a:r>
              <a:rPr lang="nl-NL" dirty="0" smtClean="0"/>
              <a:t>4. Analyse meetnet:</a:t>
            </a:r>
          </a:p>
          <a:p>
            <a:pPr>
              <a:buFontTx/>
              <a:buChar char="-"/>
            </a:pPr>
            <a:r>
              <a:rPr lang="nl-NL" dirty="0" smtClean="0"/>
              <a:t>Huidige situatie (2015-2017)</a:t>
            </a:r>
          </a:p>
          <a:p>
            <a:pPr>
              <a:buFontTx/>
              <a:buChar char="-"/>
            </a:pPr>
            <a:r>
              <a:rPr lang="nl-NL" dirty="0" smtClean="0"/>
              <a:t>Jaarlijkse rapportage</a:t>
            </a:r>
          </a:p>
          <a:p>
            <a:pPr>
              <a:buFontTx/>
              <a:buChar char="-"/>
            </a:pPr>
            <a:r>
              <a:rPr lang="nl-NL" dirty="0" smtClean="0"/>
              <a:t>Effecten maatregelen (&gt; 2017)</a:t>
            </a:r>
          </a:p>
          <a:p>
            <a:pPr>
              <a:buNone/>
            </a:pPr>
            <a:endParaRPr lang="nl-NL" dirty="0" smtClean="0"/>
          </a:p>
          <a:p>
            <a:pPr>
              <a:buNone/>
            </a:pPr>
            <a:endParaRPr lang="nl-NL" dirty="0" smtClean="0"/>
          </a:p>
          <a:p>
            <a:pPr>
              <a:buNone/>
            </a:pPr>
            <a:endParaRPr lang="nl-NL" dirty="0" smtClean="0"/>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39</a:t>
            </a:fld>
            <a:endParaRPr lang="en-GB" dirty="0"/>
          </a:p>
        </p:txBody>
      </p:sp>
      <p:sp>
        <p:nvSpPr>
          <p:cNvPr id="8" name="Titel 7"/>
          <p:cNvSpPr>
            <a:spLocks noGrp="1"/>
          </p:cNvSpPr>
          <p:nvPr>
            <p:ph type="title"/>
          </p:nvPr>
        </p:nvSpPr>
        <p:spPr/>
        <p:txBody>
          <a:bodyPr/>
          <a:lstStyle/>
          <a:p>
            <a:r>
              <a:rPr lang="nl-NL" dirty="0" smtClean="0"/>
              <a:t>11. De </a:t>
            </a:r>
            <a:r>
              <a:rPr lang="nl-NL" dirty="0" err="1" smtClean="0"/>
              <a:t>Bruuk</a:t>
            </a:r>
            <a:r>
              <a:rPr lang="nl-NL" dirty="0" smtClean="0"/>
              <a:t> </a:t>
            </a:r>
            <a:endParaRPr lang="nl-NL" dirty="0"/>
          </a:p>
        </p:txBody>
      </p:sp>
      <p:pic>
        <p:nvPicPr>
          <p:cNvPr id="4099" name="Picture 3" descr="D:\01-projecten\eco\bruuk\4meetentCapture.PNG"/>
          <p:cNvPicPr>
            <a:picLocks noChangeAspect="1" noChangeArrowheads="1"/>
          </p:cNvPicPr>
          <p:nvPr/>
        </p:nvPicPr>
        <p:blipFill>
          <a:blip r:embed="rId2"/>
          <a:srcRect/>
          <a:stretch>
            <a:fillRect/>
          </a:stretch>
        </p:blipFill>
        <p:spPr bwMode="auto">
          <a:xfrm>
            <a:off x="5847112" y="435518"/>
            <a:ext cx="3055820" cy="3222081"/>
          </a:xfrm>
          <a:prstGeom prst="rect">
            <a:avLst/>
          </a:prstGeom>
          <a:noFill/>
        </p:spPr>
      </p:pic>
      <p:pic>
        <p:nvPicPr>
          <p:cNvPr id="4098" name="Picture 2" descr="D:\01-projecten\eco\bruuk\4meetnet2Capture.PNG"/>
          <p:cNvPicPr>
            <a:picLocks noChangeAspect="1" noChangeArrowheads="1"/>
          </p:cNvPicPr>
          <p:nvPr/>
        </p:nvPicPr>
        <p:blipFill>
          <a:blip r:embed="rId3"/>
          <a:srcRect/>
          <a:stretch>
            <a:fillRect/>
          </a:stretch>
        </p:blipFill>
        <p:spPr bwMode="auto">
          <a:xfrm>
            <a:off x="623456" y="2569391"/>
            <a:ext cx="6475614" cy="4030011"/>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en-GB" dirty="0" err="1" smtClean="0"/>
              <a:t>Personen</a:t>
            </a:r>
            <a:r>
              <a:rPr lang="en-GB" dirty="0" smtClean="0"/>
              <a:t> - </a:t>
            </a:r>
            <a:r>
              <a:rPr lang="en-GB" dirty="0" err="1" smtClean="0"/>
              <a:t>ecologie</a:t>
            </a:r>
            <a:endParaRPr lang="en-GB" dirty="0"/>
          </a:p>
        </p:txBody>
      </p:sp>
      <p:sp>
        <p:nvSpPr>
          <p:cNvPr id="6" name="Tijdelijke aanduiding voor tekst 5"/>
          <p:cNvSpPr>
            <a:spLocks noGrp="1"/>
          </p:cNvSpPr>
          <p:nvPr>
            <p:ph type="body" sz="quarter" idx="10"/>
          </p:nvPr>
        </p:nvSpPr>
        <p:spPr/>
        <p:txBody>
          <a:bodyPr/>
          <a:lstStyle/>
          <a:p>
            <a:r>
              <a:rPr lang="nl-NL" dirty="0" smtClean="0"/>
              <a:t> </a:t>
            </a:r>
            <a:endParaRPr lang="en-GB" dirty="0" smtClean="0"/>
          </a:p>
          <a:p>
            <a:endParaRPr lang="en-GB" dirty="0"/>
          </a:p>
        </p:txBody>
      </p:sp>
      <p:sp>
        <p:nvSpPr>
          <p:cNvPr id="4" name="Tijdelijke aanduiding voor dianummer 3"/>
          <p:cNvSpPr>
            <a:spLocks noGrp="1"/>
          </p:cNvSpPr>
          <p:nvPr>
            <p:ph type="sldNum" sz="quarter" idx="4"/>
          </p:nvPr>
        </p:nvSpPr>
        <p:spPr/>
        <p:txBody>
          <a:bodyPr/>
          <a:lstStyle/>
          <a:p>
            <a:fld id="{44259A67-670E-4C64-97AA-2ABF111DB1CB}" type="slidenum">
              <a:rPr lang="en-GB" smtClean="0"/>
              <a:pPr/>
              <a:t>4</a:t>
            </a:fld>
            <a:endParaRPr lang="en-GB" dirty="0"/>
          </a:p>
        </p:txBody>
      </p:sp>
      <p:pic>
        <p:nvPicPr>
          <p:cNvPr id="1028" name="Picture 4" descr="https://ww-wb-06.witbo.nl/api/services/loadProfilePhoto?id=EKR_CF203D080B88E0226E55C3A5D9B62ACA.jpg"/>
          <p:cNvPicPr>
            <a:picLocks noChangeAspect="1" noChangeArrowheads="1"/>
          </p:cNvPicPr>
          <p:nvPr/>
        </p:nvPicPr>
        <p:blipFill>
          <a:blip r:embed="rId3"/>
          <a:srcRect/>
          <a:stretch>
            <a:fillRect/>
          </a:stretch>
        </p:blipFill>
        <p:spPr bwMode="auto">
          <a:xfrm>
            <a:off x="720000" y="2268000"/>
            <a:ext cx="960000" cy="1440000"/>
          </a:xfrm>
          <a:prstGeom prst="rect">
            <a:avLst/>
          </a:prstGeom>
          <a:noFill/>
        </p:spPr>
      </p:pic>
      <p:pic>
        <p:nvPicPr>
          <p:cNvPr id="1030" name="Picture 6" descr="https://ww-wb-06.witbo.nl/api/services/loadProfilePhoto?id=CUSC_20BDA006C6C3DD2D661EE88B04B96C9B.jpg"/>
          <p:cNvPicPr>
            <a:picLocks noChangeAspect="1" noChangeArrowheads="1"/>
          </p:cNvPicPr>
          <p:nvPr/>
        </p:nvPicPr>
        <p:blipFill>
          <a:blip r:embed="rId4"/>
          <a:srcRect/>
          <a:stretch>
            <a:fillRect/>
          </a:stretch>
        </p:blipFill>
        <p:spPr bwMode="auto">
          <a:xfrm>
            <a:off x="720000" y="4500000"/>
            <a:ext cx="1028572" cy="1440000"/>
          </a:xfrm>
          <a:prstGeom prst="rect">
            <a:avLst/>
          </a:prstGeom>
          <a:noFill/>
        </p:spPr>
      </p:pic>
      <p:pic>
        <p:nvPicPr>
          <p:cNvPr id="1032" name="Picture 8" descr="https://ww-wb-06.witbo.nl/api/services/loadProfilePhoto?id=JONB2_3E9CF8DF558E10BF96D257750185FD15.jpg"/>
          <p:cNvPicPr>
            <a:picLocks noChangeAspect="1" noChangeArrowheads="1"/>
          </p:cNvPicPr>
          <p:nvPr/>
        </p:nvPicPr>
        <p:blipFill>
          <a:blip r:embed="rId5"/>
          <a:srcRect/>
          <a:stretch>
            <a:fillRect/>
          </a:stretch>
        </p:blipFill>
        <p:spPr bwMode="auto">
          <a:xfrm>
            <a:off x="5040000" y="2268000"/>
            <a:ext cx="960000" cy="1440000"/>
          </a:xfrm>
          <a:prstGeom prst="rect">
            <a:avLst/>
          </a:prstGeom>
          <a:noFill/>
        </p:spPr>
      </p:pic>
      <p:pic>
        <p:nvPicPr>
          <p:cNvPr id="1034" name="Picture 10" descr="https://ww-wb-06.witbo.nl/api/services/loadProfilePhoto?id=SCHS4_AB872217064A572B0890516715174781.jpg"/>
          <p:cNvPicPr>
            <a:picLocks noChangeAspect="1" noChangeArrowheads="1"/>
          </p:cNvPicPr>
          <p:nvPr/>
        </p:nvPicPr>
        <p:blipFill>
          <a:blip r:embed="rId6"/>
          <a:srcRect/>
          <a:stretch>
            <a:fillRect/>
          </a:stretch>
        </p:blipFill>
        <p:spPr bwMode="auto">
          <a:xfrm>
            <a:off x="5040000" y="4500000"/>
            <a:ext cx="960000" cy="1440000"/>
          </a:xfrm>
          <a:prstGeom prst="rect">
            <a:avLst/>
          </a:prstGeom>
          <a:noFill/>
        </p:spPr>
      </p:pic>
      <p:sp>
        <p:nvSpPr>
          <p:cNvPr id="15" name="Tekstvak 14"/>
          <p:cNvSpPr txBox="1"/>
          <p:nvPr/>
        </p:nvSpPr>
        <p:spPr>
          <a:xfrm>
            <a:off x="1757268" y="2258013"/>
            <a:ext cx="2463816" cy="1231106"/>
          </a:xfrm>
          <a:prstGeom prst="rect">
            <a:avLst/>
          </a:prstGeom>
          <a:noFill/>
        </p:spPr>
        <p:txBody>
          <a:bodyPr wrap="none" rtlCol="0">
            <a:spAutoFit/>
          </a:bodyPr>
          <a:lstStyle/>
          <a:p>
            <a:r>
              <a:rPr lang="nl-NL" sz="1400" dirty="0" err="1" smtClean="0"/>
              <a:t>Terrestrisch</a:t>
            </a:r>
            <a:r>
              <a:rPr lang="nl-NL" sz="1400" dirty="0" smtClean="0"/>
              <a:t> ecoloog</a:t>
            </a:r>
          </a:p>
          <a:p>
            <a:pPr marL="177800" indent="-177800">
              <a:buFont typeface="Arial" pitchFamily="34" charset="0"/>
              <a:buChar char="•"/>
            </a:pPr>
            <a:r>
              <a:rPr lang="nl-NL" sz="1200" dirty="0" err="1" smtClean="0"/>
              <a:t>Ecohydrologische</a:t>
            </a:r>
            <a:r>
              <a:rPr lang="nl-NL" sz="1200" dirty="0" smtClean="0"/>
              <a:t> systeemanalyse</a:t>
            </a:r>
          </a:p>
          <a:p>
            <a:pPr marL="177800" indent="-177800">
              <a:buFont typeface="Arial" pitchFamily="34" charset="0"/>
              <a:buChar char="•"/>
            </a:pPr>
            <a:r>
              <a:rPr lang="nl-NL" sz="1200" dirty="0" err="1" smtClean="0"/>
              <a:t>Ecohydrologische</a:t>
            </a:r>
            <a:r>
              <a:rPr lang="nl-NL" sz="1200" dirty="0" smtClean="0"/>
              <a:t> modellering</a:t>
            </a:r>
          </a:p>
          <a:p>
            <a:pPr marL="177800" indent="-177800">
              <a:buFont typeface="Arial" pitchFamily="34" charset="0"/>
              <a:buChar char="•"/>
            </a:pPr>
            <a:r>
              <a:rPr lang="nl-NL" sz="1200" dirty="0" err="1" smtClean="0"/>
              <a:t>Monitoring</a:t>
            </a:r>
            <a:endParaRPr lang="nl-NL" sz="1200" dirty="0" smtClean="0"/>
          </a:p>
          <a:p>
            <a:pPr marL="177800" indent="-177800">
              <a:buFont typeface="Arial" pitchFamily="34" charset="0"/>
              <a:buChar char="•"/>
            </a:pPr>
            <a:r>
              <a:rPr lang="nl-NL" sz="1200" dirty="0" smtClean="0"/>
              <a:t>Waterberging en natuur</a:t>
            </a:r>
          </a:p>
          <a:p>
            <a:pPr marL="177800" indent="-177800"/>
            <a:r>
              <a:rPr lang="nl-NL" sz="1200" dirty="0" smtClean="0"/>
              <a:t>	</a:t>
            </a:r>
            <a:endParaRPr lang="nl-NL" sz="1400" dirty="0" smtClean="0"/>
          </a:p>
        </p:txBody>
      </p:sp>
      <p:sp>
        <p:nvSpPr>
          <p:cNvPr id="16" name="Tekstvak 15"/>
          <p:cNvSpPr txBox="1"/>
          <p:nvPr/>
        </p:nvSpPr>
        <p:spPr>
          <a:xfrm>
            <a:off x="1757268" y="4509802"/>
            <a:ext cx="2463816" cy="1046440"/>
          </a:xfrm>
          <a:prstGeom prst="rect">
            <a:avLst/>
          </a:prstGeom>
          <a:noFill/>
        </p:spPr>
        <p:txBody>
          <a:bodyPr wrap="none" rtlCol="0">
            <a:spAutoFit/>
          </a:bodyPr>
          <a:lstStyle/>
          <a:p>
            <a:r>
              <a:rPr lang="nl-NL" sz="1400" dirty="0" err="1" smtClean="0"/>
              <a:t>Terrestrisch</a:t>
            </a:r>
            <a:r>
              <a:rPr lang="nl-NL" sz="1400" dirty="0" smtClean="0"/>
              <a:t> ecoloog</a:t>
            </a:r>
          </a:p>
          <a:p>
            <a:pPr marL="177800" indent="-177800">
              <a:buFont typeface="Arial" pitchFamily="34" charset="0"/>
              <a:buChar char="•"/>
            </a:pPr>
            <a:r>
              <a:rPr lang="nl-NL" sz="1200" dirty="0" smtClean="0"/>
              <a:t>Ecohydrologische systeemanalyse</a:t>
            </a:r>
          </a:p>
          <a:p>
            <a:pPr marL="177800" indent="-177800">
              <a:buFont typeface="Arial" pitchFamily="34" charset="0"/>
              <a:buChar char="•"/>
            </a:pPr>
            <a:r>
              <a:rPr lang="nl-NL" sz="1200" dirty="0" smtClean="0"/>
              <a:t>Watersysteemanalyse</a:t>
            </a:r>
          </a:p>
          <a:p>
            <a:pPr marL="177800" indent="-177800">
              <a:buFont typeface="Arial" pitchFamily="34" charset="0"/>
              <a:buChar char="•"/>
            </a:pPr>
            <a:r>
              <a:rPr lang="nl-NL" sz="1200" dirty="0" smtClean="0"/>
              <a:t>Biogeochemie</a:t>
            </a:r>
          </a:p>
          <a:p>
            <a:pPr marL="177800" indent="-177800">
              <a:buFont typeface="Arial" pitchFamily="34" charset="0"/>
              <a:buChar char="•"/>
            </a:pPr>
            <a:r>
              <a:rPr lang="nl-NL" sz="1200" dirty="0" smtClean="0"/>
              <a:t>Laagvenen</a:t>
            </a:r>
          </a:p>
        </p:txBody>
      </p:sp>
      <p:sp>
        <p:nvSpPr>
          <p:cNvPr id="17" name="Tekstvak 16"/>
          <p:cNvSpPr txBox="1"/>
          <p:nvPr/>
        </p:nvSpPr>
        <p:spPr>
          <a:xfrm>
            <a:off x="6108443" y="2258013"/>
            <a:ext cx="2463816" cy="1231106"/>
          </a:xfrm>
          <a:prstGeom prst="rect">
            <a:avLst/>
          </a:prstGeom>
          <a:noFill/>
        </p:spPr>
        <p:txBody>
          <a:bodyPr wrap="none" rtlCol="0">
            <a:spAutoFit/>
          </a:bodyPr>
          <a:lstStyle/>
          <a:p>
            <a:r>
              <a:rPr lang="nl-NL" sz="1400" dirty="0" err="1" smtClean="0"/>
              <a:t>Terrestrisch</a:t>
            </a:r>
            <a:r>
              <a:rPr lang="nl-NL" sz="1400" dirty="0" smtClean="0"/>
              <a:t> ecoloog</a:t>
            </a:r>
          </a:p>
          <a:p>
            <a:pPr marL="177800" indent="-177800">
              <a:buFont typeface="Arial" pitchFamily="34" charset="0"/>
              <a:buChar char="•"/>
            </a:pPr>
            <a:r>
              <a:rPr lang="nl-NL" sz="1200" dirty="0" smtClean="0"/>
              <a:t>Vlaamse </a:t>
            </a:r>
            <a:r>
              <a:rPr lang="nl-NL" sz="1200" dirty="0" err="1" smtClean="0"/>
              <a:t>GWDTE’s</a:t>
            </a:r>
            <a:endParaRPr lang="nl-NL" sz="1200" dirty="0" smtClean="0"/>
          </a:p>
          <a:p>
            <a:pPr marL="177800" indent="-177800">
              <a:buFont typeface="Arial" pitchFamily="34" charset="0"/>
              <a:buChar char="•"/>
            </a:pPr>
            <a:r>
              <a:rPr lang="nl-NL" sz="1200" dirty="0" err="1" smtClean="0"/>
              <a:t>Ecohydrologische</a:t>
            </a:r>
            <a:r>
              <a:rPr lang="nl-NL" sz="1200" dirty="0" smtClean="0"/>
              <a:t> systeemanalyse</a:t>
            </a:r>
          </a:p>
          <a:p>
            <a:pPr marL="177800" indent="-177800">
              <a:buFont typeface="Arial" pitchFamily="34" charset="0"/>
              <a:buChar char="•"/>
            </a:pPr>
            <a:r>
              <a:rPr lang="nl-NL" sz="1200" dirty="0" smtClean="0"/>
              <a:t>Beheer en inrichting</a:t>
            </a:r>
          </a:p>
          <a:p>
            <a:pPr marL="177800" indent="-177800">
              <a:buFont typeface="Arial" pitchFamily="34" charset="0"/>
              <a:buChar char="•"/>
            </a:pPr>
            <a:r>
              <a:rPr lang="nl-NL" sz="1200" dirty="0" err="1" smtClean="0"/>
              <a:t>Monitoring</a:t>
            </a:r>
            <a:endParaRPr lang="nl-NL" sz="1200" dirty="0" smtClean="0"/>
          </a:p>
          <a:p>
            <a:pPr marL="177800" indent="-177800">
              <a:buFont typeface="Arial" pitchFamily="34" charset="0"/>
              <a:buChar char="•"/>
            </a:pPr>
            <a:endParaRPr lang="nl-NL" sz="1200" dirty="0" smtClean="0"/>
          </a:p>
        </p:txBody>
      </p:sp>
      <p:sp>
        <p:nvSpPr>
          <p:cNvPr id="18" name="Tekstvak 17"/>
          <p:cNvSpPr txBox="1"/>
          <p:nvPr/>
        </p:nvSpPr>
        <p:spPr>
          <a:xfrm>
            <a:off x="6108443" y="4460047"/>
            <a:ext cx="2064604" cy="1446550"/>
          </a:xfrm>
          <a:prstGeom prst="rect">
            <a:avLst/>
          </a:prstGeom>
          <a:noFill/>
        </p:spPr>
        <p:txBody>
          <a:bodyPr wrap="none" rtlCol="0">
            <a:spAutoFit/>
          </a:bodyPr>
          <a:lstStyle/>
          <a:p>
            <a:r>
              <a:rPr lang="nl-NL" sz="1400" dirty="0" err="1" smtClean="0"/>
              <a:t>Aquatisch</a:t>
            </a:r>
            <a:r>
              <a:rPr lang="nl-NL" sz="1400" dirty="0" smtClean="0"/>
              <a:t> ecoloog</a:t>
            </a:r>
          </a:p>
          <a:p>
            <a:pPr marL="177800" indent="-177800">
              <a:buFont typeface="Arial" pitchFamily="34" charset="0"/>
              <a:buChar char="•"/>
            </a:pPr>
            <a:r>
              <a:rPr lang="nl-NL" sz="1200" dirty="0" smtClean="0"/>
              <a:t>Ecologische sleutelfactoren</a:t>
            </a:r>
          </a:p>
          <a:p>
            <a:pPr marL="177800" indent="-177800">
              <a:buFont typeface="Arial" pitchFamily="34" charset="0"/>
              <a:buChar char="•"/>
            </a:pPr>
            <a:r>
              <a:rPr lang="nl-NL" sz="1200" dirty="0" smtClean="0"/>
              <a:t>Watersysteemanalyse</a:t>
            </a:r>
          </a:p>
          <a:p>
            <a:pPr marL="177800" indent="-177800">
              <a:buFont typeface="Arial" pitchFamily="34" charset="0"/>
              <a:buChar char="•"/>
            </a:pPr>
            <a:r>
              <a:rPr lang="nl-NL" sz="1200" dirty="0" smtClean="0"/>
              <a:t>Waterbalansen</a:t>
            </a:r>
          </a:p>
          <a:p>
            <a:pPr marL="177800" indent="-177800">
              <a:buFont typeface="Arial" pitchFamily="34" charset="0"/>
              <a:buChar char="•"/>
            </a:pPr>
            <a:r>
              <a:rPr lang="nl-NL" sz="1200" dirty="0" smtClean="0"/>
              <a:t>Ecologische modellering</a:t>
            </a:r>
          </a:p>
          <a:p>
            <a:pPr marL="177800" indent="-177800">
              <a:buFont typeface="Arial" pitchFamily="34" charset="0"/>
              <a:buChar char="•"/>
            </a:pPr>
            <a:endParaRPr lang="nl-NL" sz="1200" dirty="0" smtClean="0"/>
          </a:p>
          <a:p>
            <a:endParaRPr lang="nl-NL" sz="1400" dirty="0" smtClean="0"/>
          </a:p>
        </p:txBody>
      </p:sp>
      <p:sp>
        <p:nvSpPr>
          <p:cNvPr id="22" name="Tekstvak 21"/>
          <p:cNvSpPr txBox="1"/>
          <p:nvPr/>
        </p:nvSpPr>
        <p:spPr>
          <a:xfrm>
            <a:off x="628264" y="3707366"/>
            <a:ext cx="1210844" cy="307777"/>
          </a:xfrm>
          <a:prstGeom prst="rect">
            <a:avLst/>
          </a:prstGeom>
          <a:noFill/>
        </p:spPr>
        <p:txBody>
          <a:bodyPr wrap="none" rtlCol="0">
            <a:spAutoFit/>
          </a:bodyPr>
          <a:lstStyle/>
          <a:p>
            <a:r>
              <a:rPr lang="nl-NL" sz="1400" b="1" dirty="0" smtClean="0"/>
              <a:t>Remco van </a:t>
            </a:r>
            <a:r>
              <a:rPr lang="nl-NL" sz="1400" b="1" dirty="0" err="1" smtClean="0"/>
              <a:t>Ek</a:t>
            </a:r>
            <a:endParaRPr lang="nl-NL" sz="1400" b="1" dirty="0" smtClean="0"/>
          </a:p>
        </p:txBody>
      </p:sp>
      <p:sp>
        <p:nvSpPr>
          <p:cNvPr id="23" name="Tekstvak 22"/>
          <p:cNvSpPr txBox="1"/>
          <p:nvPr/>
        </p:nvSpPr>
        <p:spPr>
          <a:xfrm>
            <a:off x="584722" y="5949823"/>
            <a:ext cx="1172116" cy="307777"/>
          </a:xfrm>
          <a:prstGeom prst="rect">
            <a:avLst/>
          </a:prstGeom>
          <a:noFill/>
        </p:spPr>
        <p:txBody>
          <a:bodyPr wrap="none" rtlCol="0">
            <a:spAutoFit/>
          </a:bodyPr>
          <a:lstStyle/>
          <a:p>
            <a:r>
              <a:rPr lang="nl-NL" sz="1400" b="1" dirty="0" smtClean="0"/>
              <a:t>Casper Cusell</a:t>
            </a:r>
          </a:p>
        </p:txBody>
      </p:sp>
      <p:sp>
        <p:nvSpPr>
          <p:cNvPr id="24" name="Tekstvak 23"/>
          <p:cNvSpPr txBox="1"/>
          <p:nvPr/>
        </p:nvSpPr>
        <p:spPr>
          <a:xfrm>
            <a:off x="4823929" y="3704256"/>
            <a:ext cx="1320811" cy="307777"/>
          </a:xfrm>
          <a:prstGeom prst="rect">
            <a:avLst/>
          </a:prstGeom>
          <a:noFill/>
        </p:spPr>
        <p:txBody>
          <a:bodyPr wrap="none" rtlCol="0">
            <a:spAutoFit/>
          </a:bodyPr>
          <a:lstStyle/>
          <a:p>
            <a:r>
              <a:rPr lang="nl-NL" sz="1400" b="1" dirty="0" smtClean="0"/>
              <a:t>Barend de Jong</a:t>
            </a:r>
          </a:p>
        </p:txBody>
      </p:sp>
      <p:sp>
        <p:nvSpPr>
          <p:cNvPr id="25" name="Tekstvak 24"/>
          <p:cNvSpPr txBox="1"/>
          <p:nvPr/>
        </p:nvSpPr>
        <p:spPr>
          <a:xfrm>
            <a:off x="4827037" y="5946711"/>
            <a:ext cx="1476302" cy="307777"/>
          </a:xfrm>
          <a:prstGeom prst="rect">
            <a:avLst/>
          </a:prstGeom>
          <a:noFill/>
        </p:spPr>
        <p:txBody>
          <a:bodyPr wrap="none" rtlCol="0">
            <a:spAutoFit/>
          </a:bodyPr>
          <a:lstStyle/>
          <a:p>
            <a:r>
              <a:rPr lang="nl-NL" sz="1400" b="1" dirty="0" smtClean="0"/>
              <a:t>Sebastiaan Schep</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1" y="1616223"/>
            <a:ext cx="3830993" cy="4123547"/>
          </a:xfrm>
        </p:spPr>
        <p:txBody>
          <a:bodyPr/>
          <a:lstStyle/>
          <a:p>
            <a:pPr marL="342900" indent="-342900">
              <a:buAutoNum type="arabicPeriod"/>
            </a:pPr>
            <a:r>
              <a:rPr lang="nl-NL" sz="900" b="1" dirty="0" smtClean="0"/>
              <a:t>Hydrologisch herstel </a:t>
            </a:r>
            <a:r>
              <a:rPr lang="nl-NL" sz="900" b="1" dirty="0" err="1" smtClean="0"/>
              <a:t>Wisselse</a:t>
            </a:r>
            <a:r>
              <a:rPr lang="nl-NL" sz="900" b="1" dirty="0" smtClean="0"/>
              <a:t> veen (2016)</a:t>
            </a:r>
          </a:p>
          <a:p>
            <a:pPr marL="342900" indent="-342900">
              <a:buAutoNum type="arabicPeriod"/>
            </a:pPr>
            <a:r>
              <a:rPr lang="nl-NL" sz="900" dirty="0" smtClean="0"/>
              <a:t>Achteroever </a:t>
            </a:r>
            <a:r>
              <a:rPr lang="nl-NL" sz="900" dirty="0" err="1" smtClean="0"/>
              <a:t>pilot</a:t>
            </a:r>
            <a:r>
              <a:rPr lang="nl-NL" sz="900" dirty="0" smtClean="0"/>
              <a:t> Koopmanspolder (2016)</a:t>
            </a:r>
          </a:p>
          <a:p>
            <a:pPr marL="342900" indent="-342900">
              <a:buAutoNum type="arabicPeriod"/>
            </a:pPr>
            <a:r>
              <a:rPr lang="nl-NL" sz="900" dirty="0" err="1" smtClean="0"/>
              <a:t>GGOR</a:t>
            </a:r>
            <a:r>
              <a:rPr lang="nl-NL" sz="900" dirty="0" smtClean="0"/>
              <a:t> </a:t>
            </a:r>
            <a:r>
              <a:rPr lang="nl-NL" sz="900" dirty="0" err="1" smtClean="0"/>
              <a:t>Deurnse</a:t>
            </a:r>
            <a:r>
              <a:rPr lang="nl-NL" sz="900" dirty="0" smtClean="0"/>
              <a:t> Peel (2010)</a:t>
            </a:r>
          </a:p>
          <a:p>
            <a:pPr marL="342900" indent="-342900">
              <a:buAutoNum type="arabicPeriod"/>
            </a:pPr>
            <a:r>
              <a:rPr lang="nl-NL" sz="900" dirty="0" err="1" smtClean="0"/>
              <a:t>GGOR</a:t>
            </a:r>
            <a:r>
              <a:rPr lang="nl-NL" sz="900" dirty="0" smtClean="0"/>
              <a:t> Pompveld (2013)</a:t>
            </a:r>
          </a:p>
          <a:p>
            <a:pPr marL="342900" indent="-342900">
              <a:buAutoNum type="arabicPeriod"/>
            </a:pPr>
            <a:r>
              <a:rPr lang="nl-NL" sz="900" b="1" dirty="0" smtClean="0"/>
              <a:t>ESA Regulieren (2015)</a:t>
            </a:r>
          </a:p>
          <a:p>
            <a:pPr marL="342900" indent="-342900">
              <a:buAutoNum type="arabicPeriod"/>
            </a:pPr>
            <a:r>
              <a:rPr lang="nl-NL" sz="900" dirty="0" err="1" smtClean="0"/>
              <a:t>GGOR</a:t>
            </a:r>
            <a:r>
              <a:rPr lang="nl-NL" sz="900" dirty="0" smtClean="0"/>
              <a:t> Koningsvliet (2014)</a:t>
            </a:r>
          </a:p>
          <a:p>
            <a:pPr marL="342900" indent="-342900">
              <a:buAutoNum type="arabicPeriod"/>
            </a:pPr>
            <a:r>
              <a:rPr lang="nl-NL" sz="900" dirty="0" smtClean="0"/>
              <a:t>Wieden &amp; Weerribben (2016)</a:t>
            </a:r>
          </a:p>
          <a:p>
            <a:pPr marL="342900" indent="-342900">
              <a:buAutoNum type="arabicPeriod"/>
            </a:pPr>
            <a:r>
              <a:rPr lang="nl-NL" sz="900" dirty="0" smtClean="0"/>
              <a:t>Biodiversiteit </a:t>
            </a:r>
            <a:r>
              <a:rPr lang="nl-NL" sz="900" dirty="0" err="1" smtClean="0"/>
              <a:t>Aaltense</a:t>
            </a:r>
            <a:r>
              <a:rPr lang="nl-NL" sz="900" dirty="0" smtClean="0"/>
              <a:t> Goor (2016)</a:t>
            </a:r>
          </a:p>
          <a:p>
            <a:pPr marL="342900" indent="-342900">
              <a:buAutoNum type="arabicPeriod"/>
            </a:pPr>
            <a:r>
              <a:rPr lang="nl-NL" sz="900" dirty="0" smtClean="0"/>
              <a:t>Alde </a:t>
            </a:r>
            <a:r>
              <a:rPr lang="nl-NL" sz="900" dirty="0" err="1" smtClean="0"/>
              <a:t>Faenen</a:t>
            </a:r>
            <a:r>
              <a:rPr lang="nl-NL" sz="900" dirty="0" smtClean="0"/>
              <a:t> (2016)</a:t>
            </a:r>
          </a:p>
          <a:p>
            <a:pPr marL="342900" indent="-342900">
              <a:buAutoNum type="arabicPeriod"/>
            </a:pPr>
            <a:r>
              <a:rPr lang="nl-NL" sz="900" b="1" dirty="0" smtClean="0"/>
              <a:t>Waterbalans </a:t>
            </a:r>
            <a:r>
              <a:rPr lang="nl-NL" sz="900" b="1" dirty="0" err="1" smtClean="0"/>
              <a:t>Naardermeer</a:t>
            </a:r>
            <a:r>
              <a:rPr lang="nl-NL" sz="900" b="1" dirty="0" smtClean="0"/>
              <a:t> (2016)</a:t>
            </a:r>
          </a:p>
          <a:p>
            <a:pPr marL="342900" indent="-342900">
              <a:buAutoNum type="arabicPeriod"/>
            </a:pPr>
            <a:r>
              <a:rPr lang="nl-NL" sz="900" b="1" dirty="0" err="1" smtClean="0"/>
              <a:t>Geohydrologisch</a:t>
            </a:r>
            <a:r>
              <a:rPr lang="nl-NL" sz="900" b="1" dirty="0" smtClean="0"/>
              <a:t>  onderzoek De </a:t>
            </a:r>
            <a:r>
              <a:rPr lang="nl-NL" sz="900" b="1" dirty="0" err="1" smtClean="0"/>
              <a:t>Bruuk</a:t>
            </a:r>
            <a:r>
              <a:rPr lang="nl-NL" sz="900" b="1" dirty="0" smtClean="0"/>
              <a:t> (2010-2016)</a:t>
            </a:r>
          </a:p>
          <a:p>
            <a:pPr marL="342900" indent="-342900">
              <a:buAutoNum type="arabicPeriod"/>
            </a:pPr>
            <a:r>
              <a:rPr lang="nl-NL" sz="900" dirty="0" err="1" smtClean="0"/>
              <a:t>GGOR</a:t>
            </a:r>
            <a:r>
              <a:rPr lang="nl-NL" sz="900" dirty="0" smtClean="0"/>
              <a:t> Linge binnendijks (2013)</a:t>
            </a:r>
          </a:p>
          <a:p>
            <a:pPr marL="342900" indent="-342900">
              <a:buAutoNum type="arabicPeriod"/>
            </a:pPr>
            <a:r>
              <a:rPr lang="nl-NL" sz="900" dirty="0" err="1" smtClean="0"/>
              <a:t>GGOR</a:t>
            </a:r>
            <a:r>
              <a:rPr lang="nl-NL" sz="900" dirty="0" smtClean="0"/>
              <a:t> TOP/N2000 Nieuwe </a:t>
            </a:r>
            <a:r>
              <a:rPr lang="nl-NL" sz="900" dirty="0" err="1" smtClean="0"/>
              <a:t>Zuiderlingedijk</a:t>
            </a:r>
            <a:r>
              <a:rPr lang="nl-NL" sz="900" dirty="0" smtClean="0"/>
              <a:t>  (2013)</a:t>
            </a:r>
          </a:p>
          <a:p>
            <a:pPr marL="342900" indent="-342900">
              <a:buAutoNum type="arabicPeriod"/>
            </a:pPr>
            <a:r>
              <a:rPr lang="nl-NL" sz="900" dirty="0" err="1" smtClean="0"/>
              <a:t>GGOR</a:t>
            </a:r>
            <a:r>
              <a:rPr lang="nl-NL" sz="900" dirty="0" smtClean="0"/>
              <a:t> </a:t>
            </a:r>
            <a:r>
              <a:rPr lang="nl-NL" sz="900" dirty="0" err="1" smtClean="0"/>
              <a:t>Rijnstrangen</a:t>
            </a:r>
            <a:r>
              <a:rPr lang="nl-NL" sz="900" dirty="0" smtClean="0"/>
              <a:t> (2007-2013)</a:t>
            </a:r>
          </a:p>
          <a:p>
            <a:pPr marL="342900" indent="-342900">
              <a:buFont typeface="Segoe UI Semibold" pitchFamily="34" charset="0"/>
              <a:buAutoNum type="arabicPeriod"/>
            </a:pPr>
            <a:r>
              <a:rPr lang="nl-NL" sz="900" b="1" dirty="0" smtClean="0"/>
              <a:t>Beekherstel middenloop Vledder Aa (2005)</a:t>
            </a:r>
          </a:p>
          <a:p>
            <a:pPr marL="342900" indent="-342900">
              <a:buAutoNum type="arabicPeriod"/>
            </a:pPr>
            <a:r>
              <a:rPr lang="nl-NL" sz="900" dirty="0" err="1" smtClean="0"/>
              <a:t>NMDC</a:t>
            </a:r>
            <a:r>
              <a:rPr lang="nl-NL" sz="900" dirty="0" smtClean="0"/>
              <a:t> Kritische zone</a:t>
            </a:r>
          </a:p>
          <a:p>
            <a:pPr marL="342900" indent="-342900">
              <a:buAutoNum type="arabicPeriod"/>
            </a:pPr>
            <a:r>
              <a:rPr lang="nl-NL" sz="900" dirty="0" smtClean="0"/>
              <a:t>KvK onderdeel 2.3 ‘bergen aan de bron’ (2016)</a:t>
            </a:r>
          </a:p>
          <a:p>
            <a:pPr marL="342900" indent="-342900">
              <a:buAutoNum type="arabicPeriod"/>
            </a:pPr>
            <a:r>
              <a:rPr lang="nl-NL" sz="900" dirty="0" smtClean="0"/>
              <a:t>Knelpuntenanalyse zoetwater – natuur (2012)</a:t>
            </a:r>
          </a:p>
          <a:p>
            <a:pPr marL="342900" indent="-342900">
              <a:buAutoNum type="arabicPeriod"/>
            </a:pPr>
            <a:r>
              <a:rPr lang="nl-NL" sz="900" dirty="0" smtClean="0"/>
              <a:t>Drentsche Aa  - </a:t>
            </a:r>
            <a:r>
              <a:rPr lang="nl-NL" sz="900" dirty="0" err="1" smtClean="0"/>
              <a:t>neerschaling</a:t>
            </a:r>
            <a:r>
              <a:rPr lang="nl-NL" sz="900" dirty="0" smtClean="0"/>
              <a:t> (2009)</a:t>
            </a:r>
          </a:p>
          <a:p>
            <a:pPr marL="342900" indent="-342900">
              <a:buAutoNum type="arabicPeriod"/>
            </a:pPr>
            <a:r>
              <a:rPr lang="nl-NL" sz="900" dirty="0" smtClean="0"/>
              <a:t>Overstroming </a:t>
            </a:r>
            <a:r>
              <a:rPr lang="nl-NL" sz="900" dirty="0" err="1" smtClean="0"/>
              <a:t>Ootmaanlanden</a:t>
            </a:r>
            <a:endParaRPr lang="nl-NL" sz="900" dirty="0" smtClean="0"/>
          </a:p>
          <a:p>
            <a:pPr marL="342900" indent="-342900">
              <a:buAutoNum type="arabicPeriod"/>
            </a:pPr>
            <a:r>
              <a:rPr lang="nl-NL" sz="900" dirty="0" smtClean="0"/>
              <a:t>Peilbeheer </a:t>
            </a:r>
            <a:r>
              <a:rPr lang="nl-NL" sz="900" dirty="0" err="1" smtClean="0"/>
              <a:t>Noorderpark</a:t>
            </a:r>
            <a:endParaRPr lang="nl-NL" sz="900" dirty="0" smtClean="0"/>
          </a:p>
          <a:p>
            <a:pPr marL="342900" indent="-342900">
              <a:buAutoNum type="arabicPeriod"/>
            </a:pPr>
            <a:r>
              <a:rPr lang="nl-NL" sz="900" dirty="0" err="1" smtClean="0"/>
              <a:t>Volgermeerpolder</a:t>
            </a:r>
            <a:r>
              <a:rPr lang="nl-NL" sz="900" dirty="0" smtClean="0"/>
              <a:t> (Casper)</a:t>
            </a:r>
          </a:p>
          <a:p>
            <a:pPr marL="342900" indent="-342900">
              <a:buAutoNum type="arabicPeriod"/>
            </a:pPr>
            <a:r>
              <a:rPr lang="nl-NL" sz="900" dirty="0" err="1" smtClean="0"/>
              <a:t>Markiezaatsmeer</a:t>
            </a:r>
            <a:r>
              <a:rPr lang="nl-NL" sz="900" dirty="0" smtClean="0"/>
              <a:t> (Casper) </a:t>
            </a: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pPr marL="342900" indent="-342900">
              <a:buAutoNum type="arabicPeriod"/>
            </a:pPr>
            <a:endParaRPr lang="nl-NL" sz="900" dirty="0" smtClean="0"/>
          </a:p>
          <a:p>
            <a:endParaRPr lang="nl-NL" sz="900" dirty="0" smtClean="0"/>
          </a:p>
          <a:p>
            <a:endParaRPr lang="nl-NL" sz="900"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40</a:t>
            </a:fld>
            <a:endParaRPr lang="en-GB" dirty="0"/>
          </a:p>
        </p:txBody>
      </p:sp>
      <p:sp>
        <p:nvSpPr>
          <p:cNvPr id="8" name="Titel 7"/>
          <p:cNvSpPr>
            <a:spLocks noGrp="1"/>
          </p:cNvSpPr>
          <p:nvPr>
            <p:ph type="title"/>
          </p:nvPr>
        </p:nvSpPr>
        <p:spPr>
          <a:xfrm>
            <a:off x="647701" y="1285875"/>
            <a:ext cx="3719026" cy="571500"/>
          </a:xfrm>
        </p:spPr>
        <p:txBody>
          <a:bodyPr/>
          <a:lstStyle/>
          <a:p>
            <a:r>
              <a:rPr lang="nl-NL" dirty="0" smtClean="0">
                <a:solidFill>
                  <a:srgbClr val="FF0000"/>
                </a:solidFill>
              </a:rPr>
              <a:t>Projecten</a:t>
            </a:r>
            <a:endParaRPr lang="nl-NL" dirty="0">
              <a:solidFill>
                <a:srgbClr val="FF0000"/>
              </a:solidFill>
            </a:endParaRPr>
          </a:p>
        </p:txBody>
      </p:sp>
      <p:pic>
        <p:nvPicPr>
          <p:cNvPr id="5" name="Afbeelding 4" descr="Provincies_lijnen_1440px.gif"/>
          <p:cNvPicPr>
            <a:picLocks noChangeAspect="1"/>
          </p:cNvPicPr>
          <p:nvPr/>
        </p:nvPicPr>
        <p:blipFill>
          <a:blip r:embed="rId3"/>
          <a:stretch>
            <a:fillRect/>
          </a:stretch>
        </p:blipFill>
        <p:spPr>
          <a:xfrm>
            <a:off x="4506685" y="979712"/>
            <a:ext cx="4458337" cy="5449079"/>
          </a:xfrm>
          <a:prstGeom prst="rect">
            <a:avLst/>
          </a:prstGeom>
        </p:spPr>
      </p:pic>
      <p:sp>
        <p:nvSpPr>
          <p:cNvPr id="7" name="Ovaal 6"/>
          <p:cNvSpPr/>
          <p:nvPr/>
        </p:nvSpPr>
        <p:spPr>
          <a:xfrm>
            <a:off x="7520474" y="3349690"/>
            <a:ext cx="121297" cy="121298"/>
          </a:xfrm>
          <a:prstGeom prst="ellipse">
            <a:avLst/>
          </a:prstGeom>
          <a:solidFill>
            <a:srgbClr val="005D7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Ovaal 8"/>
          <p:cNvSpPr/>
          <p:nvPr/>
        </p:nvSpPr>
        <p:spPr>
          <a:xfrm>
            <a:off x="6581193" y="2550368"/>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Ovaal 9"/>
          <p:cNvSpPr/>
          <p:nvPr/>
        </p:nvSpPr>
        <p:spPr>
          <a:xfrm>
            <a:off x="7392957" y="494833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kstvak 10"/>
          <p:cNvSpPr txBox="1"/>
          <p:nvPr/>
        </p:nvSpPr>
        <p:spPr>
          <a:xfrm>
            <a:off x="7455159" y="3265714"/>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a:t>
            </a:r>
            <a:endParaRPr lang="nl-NL" sz="1000" dirty="0">
              <a:latin typeface="Arial" pitchFamily="34" charset="0"/>
              <a:cs typeface="Arial" pitchFamily="34" charset="0"/>
            </a:endParaRPr>
          </a:p>
        </p:txBody>
      </p:sp>
      <p:sp>
        <p:nvSpPr>
          <p:cNvPr id="12" name="Tekstvak 11"/>
          <p:cNvSpPr txBox="1"/>
          <p:nvPr/>
        </p:nvSpPr>
        <p:spPr>
          <a:xfrm>
            <a:off x="7308979" y="487368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3</a:t>
            </a:r>
            <a:endParaRPr lang="nl-NL" sz="1000" dirty="0">
              <a:latin typeface="Arial" pitchFamily="34" charset="0"/>
              <a:cs typeface="Arial" pitchFamily="34" charset="0"/>
            </a:endParaRPr>
          </a:p>
        </p:txBody>
      </p:sp>
      <p:sp>
        <p:nvSpPr>
          <p:cNvPr id="13" name="Tekstvak 12"/>
          <p:cNvSpPr txBox="1"/>
          <p:nvPr/>
        </p:nvSpPr>
        <p:spPr>
          <a:xfrm>
            <a:off x="6490996" y="2544147"/>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a:t>
            </a:r>
            <a:endParaRPr lang="nl-NL" sz="1000" dirty="0">
              <a:latin typeface="Arial" pitchFamily="34" charset="0"/>
              <a:cs typeface="Arial" pitchFamily="34" charset="0"/>
            </a:endParaRPr>
          </a:p>
        </p:txBody>
      </p:sp>
      <p:sp>
        <p:nvSpPr>
          <p:cNvPr id="14" name="Ovaal 13"/>
          <p:cNvSpPr/>
          <p:nvPr/>
        </p:nvSpPr>
        <p:spPr>
          <a:xfrm>
            <a:off x="6490997" y="4111691"/>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5" name="Tekstvak 14"/>
          <p:cNvSpPr txBox="1"/>
          <p:nvPr/>
        </p:nvSpPr>
        <p:spPr>
          <a:xfrm>
            <a:off x="6407019" y="4037043"/>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4</a:t>
            </a:r>
            <a:endParaRPr lang="nl-NL" sz="1000" dirty="0">
              <a:latin typeface="Arial" pitchFamily="34" charset="0"/>
              <a:cs typeface="Arial" pitchFamily="34" charset="0"/>
            </a:endParaRPr>
          </a:p>
        </p:txBody>
      </p:sp>
      <p:sp>
        <p:nvSpPr>
          <p:cNvPr id="16" name="Ovaal 15"/>
          <p:cNvSpPr/>
          <p:nvPr/>
        </p:nvSpPr>
        <p:spPr>
          <a:xfrm>
            <a:off x="6690052" y="410546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7" name="Tekstvak 16"/>
          <p:cNvSpPr txBox="1"/>
          <p:nvPr/>
        </p:nvSpPr>
        <p:spPr>
          <a:xfrm>
            <a:off x="6820687" y="403081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5</a:t>
            </a:r>
            <a:endParaRPr lang="nl-NL" sz="1000" dirty="0">
              <a:latin typeface="Arial" pitchFamily="34" charset="0"/>
              <a:cs typeface="Arial" pitchFamily="34" charset="0"/>
            </a:endParaRPr>
          </a:p>
        </p:txBody>
      </p:sp>
      <p:sp>
        <p:nvSpPr>
          <p:cNvPr id="18" name="Ovaal 17"/>
          <p:cNvSpPr/>
          <p:nvPr/>
        </p:nvSpPr>
        <p:spPr>
          <a:xfrm>
            <a:off x="6559418" y="447870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Tekstvak 18"/>
          <p:cNvSpPr txBox="1"/>
          <p:nvPr/>
        </p:nvSpPr>
        <p:spPr>
          <a:xfrm>
            <a:off x="6475440" y="4404056"/>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6</a:t>
            </a:r>
            <a:endParaRPr lang="nl-NL" sz="1000" dirty="0">
              <a:latin typeface="Arial" pitchFamily="34" charset="0"/>
              <a:cs typeface="Arial" pitchFamily="34" charset="0"/>
            </a:endParaRPr>
          </a:p>
        </p:txBody>
      </p:sp>
      <p:sp>
        <p:nvSpPr>
          <p:cNvPr id="20" name="Ovaal 19"/>
          <p:cNvSpPr/>
          <p:nvPr/>
        </p:nvSpPr>
        <p:spPr>
          <a:xfrm>
            <a:off x="8039879" y="4027716"/>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kstvak 20"/>
          <p:cNvSpPr txBox="1"/>
          <p:nvPr/>
        </p:nvSpPr>
        <p:spPr>
          <a:xfrm>
            <a:off x="7955901" y="3953068"/>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8</a:t>
            </a:r>
            <a:endParaRPr lang="nl-NL" sz="1000" dirty="0">
              <a:latin typeface="Arial" pitchFamily="34" charset="0"/>
              <a:cs typeface="Arial" pitchFamily="34" charset="0"/>
            </a:endParaRPr>
          </a:p>
        </p:txBody>
      </p:sp>
      <p:sp>
        <p:nvSpPr>
          <p:cNvPr id="22" name="Ovaal 21"/>
          <p:cNvSpPr/>
          <p:nvPr/>
        </p:nvSpPr>
        <p:spPr>
          <a:xfrm>
            <a:off x="7567128" y="168884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Tekstvak 22"/>
          <p:cNvSpPr txBox="1"/>
          <p:nvPr/>
        </p:nvSpPr>
        <p:spPr>
          <a:xfrm>
            <a:off x="7483150" y="1614195"/>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9</a:t>
            </a:r>
            <a:endParaRPr lang="nl-NL" sz="1000" dirty="0">
              <a:latin typeface="Arial" pitchFamily="34" charset="0"/>
              <a:cs typeface="Arial" pitchFamily="34" charset="0"/>
            </a:endParaRPr>
          </a:p>
        </p:txBody>
      </p:sp>
      <p:sp>
        <p:nvSpPr>
          <p:cNvPr id="24" name="Ovaal 23"/>
          <p:cNvSpPr/>
          <p:nvPr/>
        </p:nvSpPr>
        <p:spPr>
          <a:xfrm>
            <a:off x="7570238" y="270898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Tekstvak 24"/>
          <p:cNvSpPr txBox="1"/>
          <p:nvPr/>
        </p:nvSpPr>
        <p:spPr>
          <a:xfrm>
            <a:off x="7486260" y="2634341"/>
            <a:ext cx="70532"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7</a:t>
            </a:r>
            <a:endParaRPr lang="nl-NL" sz="1000" dirty="0">
              <a:latin typeface="Arial" pitchFamily="34" charset="0"/>
              <a:cs typeface="Arial" pitchFamily="34" charset="0"/>
            </a:endParaRPr>
          </a:p>
        </p:txBody>
      </p:sp>
      <p:sp>
        <p:nvSpPr>
          <p:cNvPr id="26" name="Ovaal 25"/>
          <p:cNvSpPr/>
          <p:nvPr/>
        </p:nvSpPr>
        <p:spPr>
          <a:xfrm>
            <a:off x="6518989" y="336524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Tekstvak 26"/>
          <p:cNvSpPr txBox="1"/>
          <p:nvPr/>
        </p:nvSpPr>
        <p:spPr>
          <a:xfrm>
            <a:off x="6379025" y="329059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10</a:t>
            </a:r>
            <a:endParaRPr lang="nl-NL" sz="1000" dirty="0">
              <a:latin typeface="Arial" pitchFamily="34" charset="0"/>
              <a:cs typeface="Arial" pitchFamily="34" charset="0"/>
            </a:endParaRPr>
          </a:p>
        </p:txBody>
      </p:sp>
      <p:sp>
        <p:nvSpPr>
          <p:cNvPr id="28" name="Ovaal 27"/>
          <p:cNvSpPr/>
          <p:nvPr/>
        </p:nvSpPr>
        <p:spPr>
          <a:xfrm>
            <a:off x="7470543" y="4344278"/>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Tekstvak 28"/>
          <p:cNvSpPr txBox="1"/>
          <p:nvPr/>
        </p:nvSpPr>
        <p:spPr>
          <a:xfrm>
            <a:off x="7627634" y="4369381"/>
            <a:ext cx="169704"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11</a:t>
            </a:r>
            <a:endParaRPr lang="nl-NL" sz="1000" dirty="0">
              <a:latin typeface="Arial" pitchFamily="34" charset="0"/>
              <a:cs typeface="Arial" pitchFamily="34" charset="0"/>
            </a:endParaRPr>
          </a:p>
        </p:txBody>
      </p:sp>
      <p:sp>
        <p:nvSpPr>
          <p:cNvPr id="30" name="Ovaal 29"/>
          <p:cNvSpPr/>
          <p:nvPr/>
        </p:nvSpPr>
        <p:spPr>
          <a:xfrm>
            <a:off x="6593071" y="4224613"/>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Tekstvak 30"/>
          <p:cNvSpPr txBox="1"/>
          <p:nvPr/>
        </p:nvSpPr>
        <p:spPr>
          <a:xfrm>
            <a:off x="6773580" y="4282969"/>
            <a:ext cx="175859"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12</a:t>
            </a:r>
            <a:endParaRPr lang="nl-NL" sz="1000" dirty="0">
              <a:latin typeface="Arial" pitchFamily="34" charset="0"/>
              <a:cs typeface="Arial" pitchFamily="34" charset="0"/>
            </a:endParaRPr>
          </a:p>
        </p:txBody>
      </p:sp>
      <p:sp>
        <p:nvSpPr>
          <p:cNvPr id="32" name="Ovaal 31"/>
          <p:cNvSpPr/>
          <p:nvPr/>
        </p:nvSpPr>
        <p:spPr>
          <a:xfrm>
            <a:off x="6454526" y="4244009"/>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Tekstvak 32"/>
          <p:cNvSpPr txBox="1"/>
          <p:nvPr/>
        </p:nvSpPr>
        <p:spPr>
          <a:xfrm>
            <a:off x="6267797" y="4248884"/>
            <a:ext cx="21444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13</a:t>
            </a:r>
            <a:endParaRPr lang="nl-NL" sz="1000" dirty="0">
              <a:latin typeface="Arial" pitchFamily="34" charset="0"/>
              <a:cs typeface="Arial" pitchFamily="34" charset="0"/>
            </a:endParaRPr>
          </a:p>
        </p:txBody>
      </p:sp>
      <p:sp>
        <p:nvSpPr>
          <p:cNvPr id="34" name="Ovaal 33"/>
          <p:cNvSpPr/>
          <p:nvPr/>
        </p:nvSpPr>
        <p:spPr>
          <a:xfrm>
            <a:off x="7830761" y="4097667"/>
            <a:ext cx="121297" cy="121298"/>
          </a:xfrm>
          <a:prstGeom prst="ellipse">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5" name="Tekstvak 34"/>
          <p:cNvSpPr txBox="1"/>
          <p:nvPr/>
        </p:nvSpPr>
        <p:spPr>
          <a:xfrm>
            <a:off x="7942046" y="4271722"/>
            <a:ext cx="171175" cy="153888"/>
          </a:xfrm>
          <a:prstGeom prst="rect">
            <a:avLst/>
          </a:prstGeom>
          <a:noFill/>
        </p:spPr>
        <p:txBody>
          <a:bodyPr wrap="square" lIns="0" tIns="0" rIns="0" bIns="0" rtlCol="0">
            <a:spAutoFit/>
          </a:bodyPr>
          <a:lstStyle/>
          <a:p>
            <a:r>
              <a:rPr lang="nl-NL" sz="1000" dirty="0" smtClean="0">
                <a:latin typeface="Arial" pitchFamily="34" charset="0"/>
                <a:cs typeface="Arial" pitchFamily="34" charset="0"/>
              </a:rPr>
              <a:t>14</a:t>
            </a:r>
            <a:endParaRPr lang="nl-NL" sz="1000" dirty="0">
              <a:latin typeface="Arial" pitchFamily="34" charset="0"/>
              <a:cs typeface="Arial" pitchFamily="34" charset="0"/>
            </a:endParaRPr>
          </a:p>
        </p:txBody>
      </p:sp>
      <p:sp>
        <p:nvSpPr>
          <p:cNvPr id="36" name="Ovaal 35"/>
          <p:cNvSpPr/>
          <p:nvPr/>
        </p:nvSpPr>
        <p:spPr>
          <a:xfrm>
            <a:off x="7762832" y="2288633"/>
            <a:ext cx="121297" cy="1212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7" name="Tekstvak 36"/>
          <p:cNvSpPr txBox="1"/>
          <p:nvPr/>
        </p:nvSpPr>
        <p:spPr>
          <a:xfrm>
            <a:off x="7648710" y="219388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15</a:t>
            </a:r>
            <a:endParaRPr lang="nl-NL" sz="1000" dirty="0">
              <a:latin typeface="Arial" pitchFamily="34" charset="0"/>
              <a:cs typeface="Arial" pitchFamily="34" charset="0"/>
            </a:endParaRPr>
          </a:p>
        </p:txBody>
      </p:sp>
      <p:sp>
        <p:nvSpPr>
          <p:cNvPr id="38" name="Ovaal 37"/>
          <p:cNvSpPr/>
          <p:nvPr/>
        </p:nvSpPr>
        <p:spPr>
          <a:xfrm>
            <a:off x="8017630" y="3834644"/>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9" name="Tekstvak 38"/>
          <p:cNvSpPr txBox="1"/>
          <p:nvPr/>
        </p:nvSpPr>
        <p:spPr>
          <a:xfrm>
            <a:off x="7893460" y="3759996"/>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16</a:t>
            </a:r>
            <a:endParaRPr lang="nl-NL" sz="1000" dirty="0">
              <a:latin typeface="Arial" pitchFamily="34" charset="0"/>
              <a:cs typeface="Arial" pitchFamily="34" charset="0"/>
            </a:endParaRPr>
          </a:p>
        </p:txBody>
      </p:sp>
      <p:sp>
        <p:nvSpPr>
          <p:cNvPr id="40" name="Ovaal 39"/>
          <p:cNvSpPr/>
          <p:nvPr/>
        </p:nvSpPr>
        <p:spPr>
          <a:xfrm>
            <a:off x="7394632" y="5311752"/>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Tekstvak 40"/>
          <p:cNvSpPr txBox="1"/>
          <p:nvPr/>
        </p:nvSpPr>
        <p:spPr>
          <a:xfrm>
            <a:off x="7270462" y="5237104"/>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17</a:t>
            </a:r>
            <a:endParaRPr lang="nl-NL" sz="1000" dirty="0">
              <a:latin typeface="Arial" pitchFamily="34" charset="0"/>
              <a:cs typeface="Arial" pitchFamily="34" charset="0"/>
            </a:endParaRPr>
          </a:p>
        </p:txBody>
      </p:sp>
      <p:sp>
        <p:nvSpPr>
          <p:cNvPr id="42" name="Ovaal 41"/>
          <p:cNvSpPr/>
          <p:nvPr/>
        </p:nvSpPr>
        <p:spPr>
          <a:xfrm>
            <a:off x="8200175" y="195727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3" name="Tekstvak 42"/>
          <p:cNvSpPr txBox="1"/>
          <p:nvPr/>
        </p:nvSpPr>
        <p:spPr>
          <a:xfrm>
            <a:off x="8055909" y="188262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19</a:t>
            </a:r>
            <a:endParaRPr lang="nl-NL" sz="1000" dirty="0">
              <a:latin typeface="Arial" pitchFamily="34" charset="0"/>
              <a:cs typeface="Arial" pitchFamily="34" charset="0"/>
            </a:endParaRPr>
          </a:p>
        </p:txBody>
      </p:sp>
      <p:sp>
        <p:nvSpPr>
          <p:cNvPr id="44" name="Ovaal 43"/>
          <p:cNvSpPr/>
          <p:nvPr/>
        </p:nvSpPr>
        <p:spPr>
          <a:xfrm>
            <a:off x="7724313" y="2561613"/>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5" name="Tekstvak 44"/>
          <p:cNvSpPr txBox="1"/>
          <p:nvPr/>
        </p:nvSpPr>
        <p:spPr>
          <a:xfrm>
            <a:off x="7610191" y="246686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20</a:t>
            </a:r>
            <a:endParaRPr lang="nl-NL" sz="1000" dirty="0">
              <a:latin typeface="Arial" pitchFamily="34" charset="0"/>
              <a:cs typeface="Arial" pitchFamily="34" charset="0"/>
            </a:endParaRPr>
          </a:p>
        </p:txBody>
      </p:sp>
      <p:sp>
        <p:nvSpPr>
          <p:cNvPr id="46" name="Ovaal 45"/>
          <p:cNvSpPr/>
          <p:nvPr/>
        </p:nvSpPr>
        <p:spPr>
          <a:xfrm>
            <a:off x="6500567" y="3658319"/>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7" name="Tekstvak 46"/>
          <p:cNvSpPr txBox="1"/>
          <p:nvPr/>
        </p:nvSpPr>
        <p:spPr>
          <a:xfrm>
            <a:off x="6360603" y="3583671"/>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21</a:t>
            </a:r>
            <a:endParaRPr lang="nl-NL" sz="1000" dirty="0">
              <a:latin typeface="Arial" pitchFamily="34" charset="0"/>
              <a:cs typeface="Arial" pitchFamily="34" charset="0"/>
            </a:endParaRPr>
          </a:p>
        </p:txBody>
      </p:sp>
      <p:sp>
        <p:nvSpPr>
          <p:cNvPr id="48" name="Ovaal 47"/>
          <p:cNvSpPr/>
          <p:nvPr/>
        </p:nvSpPr>
        <p:spPr>
          <a:xfrm>
            <a:off x="5535925" y="488421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9" name="Tekstvak 48"/>
          <p:cNvSpPr txBox="1"/>
          <p:nvPr/>
        </p:nvSpPr>
        <p:spPr>
          <a:xfrm>
            <a:off x="5586879" y="4759327"/>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23</a:t>
            </a:r>
            <a:endParaRPr lang="nl-NL" sz="1000" dirty="0">
              <a:latin typeface="Arial" pitchFamily="34" charset="0"/>
              <a:cs typeface="Arial" pitchFamily="34" charset="0"/>
            </a:endParaRPr>
          </a:p>
        </p:txBody>
      </p:sp>
      <p:sp>
        <p:nvSpPr>
          <p:cNvPr id="50" name="Ovaal 49"/>
          <p:cNvSpPr/>
          <p:nvPr/>
        </p:nvSpPr>
        <p:spPr>
          <a:xfrm>
            <a:off x="6379987" y="3125757"/>
            <a:ext cx="121297" cy="121298"/>
          </a:xfrm>
          <a:prstGeom prst="ellipse">
            <a:avLst/>
          </a:prstGeom>
          <a:solidFill>
            <a:schemeClr val="accent4">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1" name="Tekstvak 50"/>
          <p:cNvSpPr txBox="1"/>
          <p:nvPr/>
        </p:nvSpPr>
        <p:spPr>
          <a:xfrm>
            <a:off x="6240023" y="3051109"/>
            <a:ext cx="141064" cy="153888"/>
          </a:xfrm>
          <a:prstGeom prst="rect">
            <a:avLst/>
          </a:prstGeom>
          <a:noFill/>
        </p:spPr>
        <p:txBody>
          <a:bodyPr wrap="none" lIns="0" tIns="0" rIns="0" bIns="0" rtlCol="0">
            <a:spAutoFit/>
          </a:bodyPr>
          <a:lstStyle/>
          <a:p>
            <a:r>
              <a:rPr lang="nl-NL" sz="1000" dirty="0" smtClean="0">
                <a:latin typeface="Arial" pitchFamily="34" charset="0"/>
                <a:cs typeface="Arial" pitchFamily="34" charset="0"/>
              </a:rPr>
              <a:t>22</a:t>
            </a:r>
            <a:endParaRPr lang="nl-NL" sz="1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a:xfrm>
            <a:off x="647702" y="1857375"/>
            <a:ext cx="2236814" cy="4135438"/>
          </a:xfrm>
        </p:spPr>
        <p:txBody>
          <a:bodyPr/>
          <a:lstStyle/>
          <a:p>
            <a:pPr>
              <a:buNone/>
            </a:pPr>
            <a:endParaRPr lang="nl-NL" dirty="0" smtClean="0"/>
          </a:p>
          <a:p>
            <a:pPr>
              <a:buNone/>
            </a:pPr>
            <a:endParaRPr lang="nl-NL" dirty="0" smtClean="0"/>
          </a:p>
          <a:p>
            <a:pPr>
              <a:buNone/>
            </a:pPr>
            <a:endParaRPr lang="nl-NL" dirty="0" smtClean="0"/>
          </a:p>
          <a:p>
            <a:pPr>
              <a:buFontTx/>
              <a:buChar char="-"/>
            </a:pPr>
            <a:endParaRPr lang="nl-NL" dirty="0" smtClean="0"/>
          </a:p>
          <a:p>
            <a:pPr>
              <a:buFontTx/>
              <a:buChar char="-"/>
            </a:pPr>
            <a:endParaRPr lang="nl-NL" dirty="0" smtClean="0"/>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41</a:t>
            </a:fld>
            <a:endParaRPr lang="en-GB" dirty="0"/>
          </a:p>
        </p:txBody>
      </p:sp>
      <p:sp>
        <p:nvSpPr>
          <p:cNvPr id="8" name="Titel 7"/>
          <p:cNvSpPr>
            <a:spLocks noGrp="1"/>
          </p:cNvSpPr>
          <p:nvPr>
            <p:ph type="title"/>
          </p:nvPr>
        </p:nvSpPr>
        <p:spPr/>
        <p:txBody>
          <a:bodyPr/>
          <a:lstStyle/>
          <a:p>
            <a:r>
              <a:rPr lang="nl-NL" dirty="0" smtClean="0"/>
              <a:t>15. Beekherstel </a:t>
            </a:r>
            <a:r>
              <a:rPr lang="nl-NL" dirty="0" err="1" smtClean="0"/>
              <a:t>Vledder</a:t>
            </a:r>
            <a:r>
              <a:rPr lang="nl-NL" dirty="0" smtClean="0"/>
              <a:t> Aa </a:t>
            </a:r>
            <a:endParaRPr lang="nl-NL" dirty="0"/>
          </a:p>
        </p:txBody>
      </p:sp>
      <p:sp>
        <p:nvSpPr>
          <p:cNvPr id="7" name="Tijdelijke aanduiding voor tekst 5"/>
          <p:cNvSpPr txBox="1">
            <a:spLocks/>
          </p:cNvSpPr>
          <p:nvPr/>
        </p:nvSpPr>
        <p:spPr>
          <a:xfrm>
            <a:off x="647702" y="1857375"/>
            <a:ext cx="5013266" cy="4135438"/>
          </a:xfrm>
          <a:prstGeom prst="rect">
            <a:avLst/>
          </a:prstGeom>
        </p:spPr>
        <p:txBody>
          <a:bodyPr vert="horz" lIns="0" tIns="0" rIns="0" bIns="0" rtlCol="0">
            <a:noAutofit/>
          </a:bodyPr>
          <a:lstStyle/>
          <a:p>
            <a:pPr marL="230400" marR="0" lvl="0" indent="-230400" algn="l" defTabSz="457200" rtl="0" eaLnBrk="1" fontAlgn="auto" latinLnBrk="0" hangingPunct="1">
              <a:lnSpc>
                <a:spcPct val="150000"/>
              </a:lnSpc>
              <a:spcBef>
                <a:spcPts val="0"/>
              </a:spcBef>
              <a:spcAft>
                <a:spcPts val="0"/>
              </a:spcAft>
              <a:buClrTx/>
              <a:buSzTx/>
              <a:buFont typeface="Segoe UI Semibold" pitchFamily="34" charset="0"/>
              <a:buNone/>
              <a:tabLst/>
              <a:defRPr/>
            </a:pPr>
            <a:r>
              <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rPr>
              <a:t>Opdrachtgever: Waterschap</a:t>
            </a:r>
            <a:r>
              <a:rPr kumimoji="0" lang="nl-NL" sz="1600" b="0" i="0" u="none" strike="noStrike" kern="1200" cap="none" spc="0" normalizeH="0" noProof="0" dirty="0" smtClean="0">
                <a:ln>
                  <a:noFill/>
                </a:ln>
                <a:solidFill>
                  <a:srgbClr val="184350"/>
                </a:solidFill>
                <a:effectLst/>
                <a:uLnTx/>
                <a:uFillTx/>
                <a:latin typeface="Segoe UI" pitchFamily="34" charset="0"/>
                <a:ea typeface="Segoe UI" pitchFamily="34" charset="0"/>
                <a:cs typeface="Segoe UI" pitchFamily="34" charset="0"/>
              </a:rPr>
              <a:t> </a:t>
            </a:r>
            <a:r>
              <a:rPr kumimoji="0" lang="nl-NL" sz="1600" b="0" i="0" u="none" strike="noStrike" kern="1200" cap="none" spc="0" normalizeH="0" noProof="0" dirty="0" err="1" smtClean="0">
                <a:ln>
                  <a:noFill/>
                </a:ln>
                <a:solidFill>
                  <a:srgbClr val="184350"/>
                </a:solidFill>
                <a:effectLst/>
                <a:uLnTx/>
                <a:uFillTx/>
                <a:latin typeface="Segoe UI" pitchFamily="34" charset="0"/>
                <a:ea typeface="Segoe UI" pitchFamily="34" charset="0"/>
                <a:cs typeface="Segoe UI" pitchFamily="34" charset="0"/>
              </a:rPr>
              <a:t>Reest</a:t>
            </a:r>
            <a:r>
              <a:rPr kumimoji="0" lang="nl-NL" sz="1600" b="0" i="0" u="none" strike="noStrike" kern="1200" cap="none" spc="0" normalizeH="0" noProof="0" dirty="0" smtClean="0">
                <a:ln>
                  <a:noFill/>
                </a:ln>
                <a:solidFill>
                  <a:srgbClr val="184350"/>
                </a:solidFill>
                <a:effectLst/>
                <a:uLnTx/>
                <a:uFillTx/>
                <a:latin typeface="Segoe UI" pitchFamily="34" charset="0"/>
                <a:ea typeface="Segoe UI" pitchFamily="34" charset="0"/>
                <a:cs typeface="Segoe UI" pitchFamily="34" charset="0"/>
              </a:rPr>
              <a:t> en Wieden</a:t>
            </a:r>
            <a:endPar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a:p>
            <a:endPar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a:p>
            <a:r>
              <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rPr>
              <a:t>Vragen: </a:t>
            </a:r>
            <a:r>
              <a:rPr lang="nl-NL" sz="1600" dirty="0" smtClean="0"/>
              <a:t>inzichtelijk maken hoe de hydrologische situatie verandert wanneer het beekdal van de </a:t>
            </a:r>
            <a:r>
              <a:rPr lang="nl-NL" sz="1600" dirty="0" err="1" smtClean="0"/>
              <a:t>Vledder</a:t>
            </a:r>
            <a:r>
              <a:rPr lang="nl-NL" sz="1600" dirty="0" smtClean="0"/>
              <a:t> Aa ten behoeve van de natuur wordt ingericht (hermeanderen)</a:t>
            </a:r>
          </a:p>
          <a:p>
            <a:pPr>
              <a:buFontTx/>
              <a:buChar char="-"/>
            </a:pPr>
            <a:r>
              <a:rPr lang="nl-NL" sz="1600" dirty="0" smtClean="0"/>
              <a:t> Wat gebeurt er met het grondwater in de aangrenzende </a:t>
            </a:r>
          </a:p>
          <a:p>
            <a:r>
              <a:rPr lang="nl-NL" sz="1600" dirty="0" smtClean="0"/>
              <a:t>   landbouwgebieden, bij de wegen en de bebouwing?</a:t>
            </a:r>
          </a:p>
          <a:p>
            <a:pPr lvl="0">
              <a:buFontTx/>
              <a:buChar char="-"/>
            </a:pPr>
            <a:r>
              <a:rPr lang="nl-NL" sz="1600" dirty="0" smtClean="0"/>
              <a:t> Hoe kunnen deze gebieden straks afwateren op de </a:t>
            </a:r>
          </a:p>
          <a:p>
            <a:pPr lvl="0"/>
            <a:r>
              <a:rPr lang="nl-NL" sz="1600" dirty="0" smtClean="0"/>
              <a:t>   “nieuwe” beek?</a:t>
            </a:r>
          </a:p>
          <a:p>
            <a:pPr lvl="0">
              <a:buFontTx/>
              <a:buChar char="-"/>
            </a:pPr>
            <a:r>
              <a:rPr lang="nl-NL" sz="1600" dirty="0" smtClean="0"/>
              <a:t> Wat gebeurt er in het beekdal zelf met het grond- en </a:t>
            </a:r>
          </a:p>
          <a:p>
            <a:pPr lvl="0"/>
            <a:r>
              <a:rPr lang="nl-NL" sz="1600" dirty="0" smtClean="0"/>
              <a:t>   oppervlaktewater?</a:t>
            </a:r>
          </a:p>
          <a:p>
            <a:pPr lvl="0">
              <a:buFontTx/>
              <a:buChar char="-"/>
            </a:pPr>
            <a:r>
              <a:rPr lang="nl-NL" sz="1600" dirty="0" smtClean="0"/>
              <a:t>  Waar en wanneer komt er vanuit oppervlaktewater water </a:t>
            </a:r>
          </a:p>
          <a:p>
            <a:pPr lvl="0"/>
            <a:r>
              <a:rPr lang="nl-NL" sz="1600" dirty="0" smtClean="0"/>
              <a:t>   op maaiveld te staan? Is kwel tot in maaiveld mogelijk? Zo  </a:t>
            </a:r>
          </a:p>
          <a:p>
            <a:pPr lvl="0"/>
            <a:r>
              <a:rPr lang="nl-NL" sz="1600" dirty="0" smtClean="0"/>
              <a:t>   ja, waar dan? Wat is de kwaliteit en herkomst van de kwel?</a:t>
            </a:r>
          </a:p>
          <a:p>
            <a:pPr marL="230400" marR="0" lvl="0" indent="-230400" algn="l" defTabSz="457200" rtl="0" eaLnBrk="1" fontAlgn="auto" latinLnBrk="0" hangingPunct="1">
              <a:lnSpc>
                <a:spcPct val="150000"/>
              </a:lnSpc>
              <a:spcBef>
                <a:spcPts val="0"/>
              </a:spcBef>
              <a:spcAft>
                <a:spcPts val="0"/>
              </a:spcAft>
              <a:buClrTx/>
              <a:buSzTx/>
              <a:buFont typeface="Segoe UI Semibold" pitchFamily="34" charset="0"/>
              <a:buNone/>
              <a:tabLst/>
              <a:defRPr/>
            </a:pPr>
            <a:endParaRPr kumimoji="0" lang="nl-NL" sz="1600" b="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a:p>
            <a:r>
              <a:rPr kumimoji="0" lang="nl-NL" sz="1600" b="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rPr>
              <a:t>Werkwijze: </a:t>
            </a:r>
            <a:r>
              <a:rPr lang="nl-NL" sz="1600" noProof="0" dirty="0" smtClean="0"/>
              <a:t>Ontwikkeling</a:t>
            </a:r>
            <a:r>
              <a:rPr lang="nl-NL" sz="1600" dirty="0" smtClean="0"/>
              <a:t> grond- en oppervlaktewatermodel </a:t>
            </a:r>
          </a:p>
          <a:p>
            <a:r>
              <a:rPr lang="nl-NL" sz="1600" dirty="0" err="1" smtClean="0"/>
              <a:t>AGOR</a:t>
            </a:r>
            <a:r>
              <a:rPr lang="nl-NL" sz="1600" dirty="0" smtClean="0"/>
              <a:t> / </a:t>
            </a:r>
            <a:r>
              <a:rPr lang="nl-NL" sz="1600" dirty="0" err="1" smtClean="0"/>
              <a:t>GGOR</a:t>
            </a:r>
            <a:r>
              <a:rPr lang="nl-NL" sz="1600" dirty="0" smtClean="0"/>
              <a:t> / maatregelen tegengaan ongewenste effecten</a:t>
            </a:r>
          </a:p>
          <a:p>
            <a:pPr marL="230400" indent="-230400">
              <a:lnSpc>
                <a:spcPct val="150000"/>
              </a:lnSpc>
            </a:pPr>
            <a:r>
              <a:rPr lang="nl-NL" sz="1600" dirty="0" smtClean="0"/>
              <a:t/>
            </a:r>
            <a:br>
              <a:rPr lang="nl-NL" sz="1600" dirty="0" smtClean="0"/>
            </a:br>
            <a:r>
              <a:rPr lang="nl-NL" sz="1600" dirty="0" smtClean="0"/>
              <a:t> </a:t>
            </a:r>
            <a:br>
              <a:rPr lang="nl-NL" sz="1600" dirty="0" smtClean="0"/>
            </a:br>
            <a:endPar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a:p>
            <a:pPr marL="230400" marR="0" lvl="0" indent="-230400" algn="l" defTabSz="457200" rtl="0" eaLnBrk="1" fontAlgn="auto" latinLnBrk="0" hangingPunct="1">
              <a:lnSpc>
                <a:spcPct val="150000"/>
              </a:lnSpc>
              <a:spcBef>
                <a:spcPts val="0"/>
              </a:spcBef>
              <a:spcAft>
                <a:spcPts val="0"/>
              </a:spcAft>
              <a:buClrTx/>
              <a:buSzTx/>
              <a:buFontTx/>
              <a:buChar char="-"/>
              <a:tabLst/>
              <a:defRPr/>
            </a:pPr>
            <a:endPar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a:p>
            <a:pPr marL="230400" marR="0" lvl="0" indent="-230400" algn="l" defTabSz="457200" rtl="0" eaLnBrk="1" fontAlgn="auto" latinLnBrk="0" hangingPunct="1">
              <a:lnSpc>
                <a:spcPct val="150000"/>
              </a:lnSpc>
              <a:spcBef>
                <a:spcPts val="0"/>
              </a:spcBef>
              <a:spcAft>
                <a:spcPts val="0"/>
              </a:spcAft>
              <a:buClrTx/>
              <a:buSzTx/>
              <a:buFontTx/>
              <a:buChar char="-"/>
              <a:tabLst/>
              <a:defRPr/>
            </a:pPr>
            <a:endParaRPr kumimoji="0" lang="nl-NL" sz="1600" b="0" i="0" u="none" strike="noStrike" kern="1200" cap="none" spc="0" normalizeH="0" baseline="0" noProof="0" dirty="0" smtClean="0">
              <a:ln>
                <a:noFill/>
              </a:ln>
              <a:solidFill>
                <a:srgbClr val="184350"/>
              </a:solidFill>
              <a:effectLst/>
              <a:uLnTx/>
              <a:uFillTx/>
              <a:latin typeface="Segoe UI" pitchFamily="34" charset="0"/>
              <a:ea typeface="Segoe UI" pitchFamily="34" charset="0"/>
              <a:cs typeface="Segoe UI" pitchFamily="34" charset="0"/>
            </a:endParaRPr>
          </a:p>
        </p:txBody>
      </p:sp>
      <p:pic>
        <p:nvPicPr>
          <p:cNvPr id="5122" name="Picture 2"/>
          <p:cNvPicPr>
            <a:picLocks noChangeAspect="1" noChangeArrowheads="1"/>
          </p:cNvPicPr>
          <p:nvPr/>
        </p:nvPicPr>
        <p:blipFill>
          <a:blip r:embed="rId2"/>
          <a:srcRect/>
          <a:stretch>
            <a:fillRect/>
          </a:stretch>
        </p:blipFill>
        <p:spPr bwMode="auto">
          <a:xfrm>
            <a:off x="5685907" y="312052"/>
            <a:ext cx="2842952" cy="2010200"/>
          </a:xfrm>
          <a:prstGeom prst="rect">
            <a:avLst/>
          </a:prstGeom>
          <a:noFill/>
          <a:ln w="9525">
            <a:noFill/>
            <a:miter lim="800000"/>
            <a:headEnd/>
            <a:tailEnd/>
          </a:ln>
        </p:spPr>
      </p:pic>
      <p:pic>
        <p:nvPicPr>
          <p:cNvPr id="5124" name="Picture 4"/>
          <p:cNvPicPr>
            <a:picLocks noChangeAspect="1" noChangeArrowheads="1"/>
          </p:cNvPicPr>
          <p:nvPr/>
        </p:nvPicPr>
        <p:blipFill>
          <a:blip r:embed="rId3"/>
          <a:srcRect/>
          <a:stretch>
            <a:fillRect/>
          </a:stretch>
        </p:blipFill>
        <p:spPr bwMode="auto">
          <a:xfrm>
            <a:off x="5702531" y="4432347"/>
            <a:ext cx="2867891" cy="1976765"/>
          </a:xfrm>
          <a:prstGeom prst="rect">
            <a:avLst/>
          </a:prstGeom>
          <a:noFill/>
          <a:ln w="9525">
            <a:noFill/>
            <a:miter lim="800000"/>
            <a:headEnd/>
            <a:tailEnd/>
          </a:ln>
        </p:spPr>
      </p:pic>
      <p:pic>
        <p:nvPicPr>
          <p:cNvPr id="5125" name="Picture 5" descr="mp27-1-doelr-combi-projectgebied"/>
          <p:cNvPicPr>
            <a:picLocks noChangeAspect="1" noChangeArrowheads="1"/>
          </p:cNvPicPr>
          <p:nvPr/>
        </p:nvPicPr>
        <p:blipFill>
          <a:blip r:embed="rId4"/>
          <a:srcRect/>
          <a:stretch>
            <a:fillRect/>
          </a:stretch>
        </p:blipFill>
        <p:spPr bwMode="auto">
          <a:xfrm>
            <a:off x="5636028" y="2352502"/>
            <a:ext cx="2955590" cy="20615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p:cNvSpPr>
            <a:spLocks noGrp="1"/>
          </p:cNvSpPr>
          <p:nvPr>
            <p:ph type="subTitle" idx="1"/>
          </p:nvPr>
        </p:nvSpPr>
        <p:spPr/>
        <p:txBody>
          <a:bodyPr/>
          <a:lstStyle/>
          <a:p>
            <a:r>
              <a:rPr lang="nl-NL" dirty="0" err="1" smtClean="0"/>
              <a:t>www.witteveenbos.com</a:t>
            </a:r>
            <a:endParaRPr lang="nl-NL" dirty="0"/>
          </a:p>
        </p:txBody>
      </p:sp>
      <p:pic>
        <p:nvPicPr>
          <p:cNvPr id="6" name="Tijdelijke aanduiding voor afbeelding 5" descr="Gewoonveenmos_Stijfveenmos.JPG"/>
          <p:cNvPicPr>
            <a:picLocks noGrp="1" noChangeAspect="1"/>
          </p:cNvPicPr>
          <p:nvPr>
            <p:ph type="pic" sz="quarter" idx="10"/>
          </p:nvPr>
        </p:nvPicPr>
        <p:blipFill>
          <a:blip r:embed="rId2"/>
          <a:srcRect t="8194" b="8194"/>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4" descr="https://ww-wb-06.witbo.nl/api/services/loadProfilePhoto?id=BIEA_618F7EE06B94528E85C88C64B81CD59E.jpg"/>
          <p:cNvPicPr>
            <a:picLocks noChangeAspect="1" noChangeArrowheads="1"/>
          </p:cNvPicPr>
          <p:nvPr/>
        </p:nvPicPr>
        <p:blipFill>
          <a:blip r:embed="rId2"/>
          <a:srcRect/>
          <a:stretch>
            <a:fillRect/>
          </a:stretch>
        </p:blipFill>
        <p:spPr bwMode="auto">
          <a:xfrm>
            <a:off x="5036725" y="2252124"/>
            <a:ext cx="960000" cy="1440000"/>
          </a:xfrm>
          <a:prstGeom prst="rect">
            <a:avLst/>
          </a:prstGeom>
          <a:noFill/>
        </p:spPr>
      </p:pic>
      <p:pic>
        <p:nvPicPr>
          <p:cNvPr id="20" name="Picture 12" descr="https://ww-wb-06.witbo.nl/api/services/loadProfilePhoto?id=VUGA_50A7C8EB07A1D0C5F4BCFDB419BE97D7.jpg"/>
          <p:cNvPicPr>
            <a:picLocks noChangeAspect="1" noChangeArrowheads="1"/>
          </p:cNvPicPr>
          <p:nvPr/>
        </p:nvPicPr>
        <p:blipFill>
          <a:blip r:embed="rId3"/>
          <a:srcRect l="8064" r="10468"/>
          <a:stretch>
            <a:fillRect/>
          </a:stretch>
        </p:blipFill>
        <p:spPr bwMode="auto">
          <a:xfrm>
            <a:off x="744637" y="4500000"/>
            <a:ext cx="961053" cy="1440000"/>
          </a:xfrm>
          <a:prstGeom prst="rect">
            <a:avLst/>
          </a:prstGeom>
          <a:noFill/>
        </p:spPr>
      </p:pic>
      <p:pic>
        <p:nvPicPr>
          <p:cNvPr id="19" name="Picture 2" descr="https://ww-wb-06.witbo.nl/api/services/loadProfilePhoto?id=DUIM2_76D07B719A9E1223FA0FE43375BF6488.jpg"/>
          <p:cNvPicPr>
            <a:picLocks noChangeAspect="1" noChangeArrowheads="1"/>
          </p:cNvPicPr>
          <p:nvPr/>
        </p:nvPicPr>
        <p:blipFill>
          <a:blip r:embed="rId4"/>
          <a:srcRect/>
          <a:stretch>
            <a:fillRect/>
          </a:stretch>
        </p:blipFill>
        <p:spPr bwMode="auto">
          <a:xfrm>
            <a:off x="744637" y="2252124"/>
            <a:ext cx="960000" cy="1440000"/>
          </a:xfrm>
          <a:prstGeom prst="rect">
            <a:avLst/>
          </a:prstGeom>
          <a:noFill/>
        </p:spPr>
      </p:pic>
      <p:sp>
        <p:nvSpPr>
          <p:cNvPr id="5" name="Titel 4"/>
          <p:cNvSpPr>
            <a:spLocks noGrp="1"/>
          </p:cNvSpPr>
          <p:nvPr>
            <p:ph type="title"/>
          </p:nvPr>
        </p:nvSpPr>
        <p:spPr/>
        <p:txBody>
          <a:bodyPr/>
          <a:lstStyle/>
          <a:p>
            <a:r>
              <a:rPr lang="en-GB" dirty="0" err="1" smtClean="0"/>
              <a:t>Personen</a:t>
            </a:r>
            <a:r>
              <a:rPr lang="en-GB" dirty="0" smtClean="0"/>
              <a:t> - </a:t>
            </a:r>
            <a:r>
              <a:rPr lang="en-GB" dirty="0" err="1" smtClean="0"/>
              <a:t>hydrologie</a:t>
            </a:r>
            <a:r>
              <a:rPr lang="en-GB" dirty="0" smtClean="0"/>
              <a:t> </a:t>
            </a:r>
            <a:endParaRPr lang="en-GB" dirty="0"/>
          </a:p>
        </p:txBody>
      </p:sp>
      <p:sp>
        <p:nvSpPr>
          <p:cNvPr id="6" name="Tijdelijke aanduiding voor tekst 5"/>
          <p:cNvSpPr>
            <a:spLocks noGrp="1"/>
          </p:cNvSpPr>
          <p:nvPr>
            <p:ph type="body" sz="quarter" idx="10"/>
          </p:nvPr>
        </p:nvSpPr>
        <p:spPr/>
        <p:txBody>
          <a:bodyPr/>
          <a:lstStyle/>
          <a:p>
            <a:r>
              <a:rPr lang="nl-NL" dirty="0" smtClean="0"/>
              <a:t> </a:t>
            </a:r>
            <a:endParaRPr lang="en-GB" dirty="0" smtClean="0"/>
          </a:p>
          <a:p>
            <a:endParaRPr lang="en-GB" dirty="0"/>
          </a:p>
        </p:txBody>
      </p:sp>
      <p:sp>
        <p:nvSpPr>
          <p:cNvPr id="4" name="Tijdelijke aanduiding voor dianummer 3"/>
          <p:cNvSpPr>
            <a:spLocks noGrp="1"/>
          </p:cNvSpPr>
          <p:nvPr>
            <p:ph type="sldNum" sz="quarter" idx="4"/>
          </p:nvPr>
        </p:nvSpPr>
        <p:spPr/>
        <p:txBody>
          <a:bodyPr/>
          <a:lstStyle/>
          <a:p>
            <a:fld id="{44259A67-670E-4C64-97AA-2ABF111DB1CB}" type="slidenum">
              <a:rPr lang="en-GB" smtClean="0"/>
              <a:pPr/>
              <a:t>5</a:t>
            </a:fld>
            <a:endParaRPr lang="en-GB" dirty="0"/>
          </a:p>
        </p:txBody>
      </p:sp>
      <p:sp>
        <p:nvSpPr>
          <p:cNvPr id="15" name="Tekstvak 14"/>
          <p:cNvSpPr txBox="1"/>
          <p:nvPr/>
        </p:nvSpPr>
        <p:spPr>
          <a:xfrm>
            <a:off x="1757268" y="2258013"/>
            <a:ext cx="2005164" cy="1077218"/>
          </a:xfrm>
          <a:prstGeom prst="rect">
            <a:avLst/>
          </a:prstGeom>
          <a:noFill/>
        </p:spPr>
        <p:txBody>
          <a:bodyPr wrap="none" rtlCol="0">
            <a:spAutoFit/>
          </a:bodyPr>
          <a:lstStyle/>
          <a:p>
            <a:r>
              <a:rPr lang="nl-NL" sz="1400" dirty="0" err="1" smtClean="0"/>
              <a:t>Geohydroloog</a:t>
            </a:r>
            <a:endParaRPr lang="nl-NL" sz="1400" dirty="0" smtClean="0"/>
          </a:p>
          <a:p>
            <a:pPr marL="177800" indent="-177800">
              <a:buFont typeface="Arial" pitchFamily="34" charset="0"/>
              <a:buChar char="•"/>
            </a:pPr>
            <a:r>
              <a:rPr lang="nl-NL" sz="1200" dirty="0" smtClean="0"/>
              <a:t>Grondwatermodellen</a:t>
            </a:r>
          </a:p>
          <a:p>
            <a:pPr marL="177800" indent="-177800">
              <a:buFont typeface="Arial" pitchFamily="34" charset="0"/>
              <a:buChar char="•"/>
            </a:pPr>
            <a:r>
              <a:rPr lang="nl-NL" sz="1200" dirty="0" smtClean="0"/>
              <a:t>PAS hydrologie</a:t>
            </a:r>
          </a:p>
          <a:p>
            <a:pPr marL="177800" indent="-177800">
              <a:buFont typeface="Arial" pitchFamily="34" charset="0"/>
              <a:buChar char="•"/>
            </a:pPr>
            <a:r>
              <a:rPr lang="nl-NL" sz="1200" dirty="0" err="1" smtClean="0"/>
              <a:t>GGOR</a:t>
            </a:r>
            <a:r>
              <a:rPr lang="nl-NL" sz="1200" dirty="0" smtClean="0"/>
              <a:t>, Waternood studies</a:t>
            </a:r>
          </a:p>
          <a:p>
            <a:endParaRPr lang="nl-NL" sz="1400" dirty="0" smtClean="0"/>
          </a:p>
        </p:txBody>
      </p:sp>
      <p:sp>
        <p:nvSpPr>
          <p:cNvPr id="16" name="Tekstvak 15"/>
          <p:cNvSpPr txBox="1"/>
          <p:nvPr/>
        </p:nvSpPr>
        <p:spPr>
          <a:xfrm>
            <a:off x="1757268" y="4509802"/>
            <a:ext cx="2508635" cy="1231106"/>
          </a:xfrm>
          <a:prstGeom prst="rect">
            <a:avLst/>
          </a:prstGeom>
          <a:noFill/>
        </p:spPr>
        <p:txBody>
          <a:bodyPr wrap="none" rtlCol="0">
            <a:spAutoFit/>
          </a:bodyPr>
          <a:lstStyle/>
          <a:p>
            <a:r>
              <a:rPr lang="nl-NL" sz="1400" dirty="0" err="1" smtClean="0"/>
              <a:t>Geohydroloog</a:t>
            </a:r>
            <a:endParaRPr lang="nl-NL" sz="1400" dirty="0" smtClean="0"/>
          </a:p>
          <a:p>
            <a:pPr marL="177800" indent="-177800">
              <a:buFont typeface="Arial" pitchFamily="34" charset="0"/>
              <a:buChar char="•"/>
            </a:pPr>
            <a:r>
              <a:rPr lang="nl-NL" sz="1200" dirty="0" err="1" smtClean="0"/>
              <a:t>Monitoring</a:t>
            </a:r>
            <a:r>
              <a:rPr lang="nl-NL" sz="1200" dirty="0" smtClean="0"/>
              <a:t> hydrologie</a:t>
            </a:r>
          </a:p>
          <a:p>
            <a:pPr marL="177800" indent="-177800">
              <a:buFont typeface="Arial" pitchFamily="34" charset="0"/>
              <a:buChar char="•"/>
            </a:pPr>
            <a:r>
              <a:rPr lang="nl-NL" sz="1200" dirty="0" smtClean="0"/>
              <a:t>Hydrologische systeemanalyse</a:t>
            </a:r>
          </a:p>
          <a:p>
            <a:pPr marL="177800" indent="-177800">
              <a:buFont typeface="Arial" pitchFamily="34" charset="0"/>
              <a:buChar char="•"/>
            </a:pPr>
            <a:r>
              <a:rPr lang="nl-NL" sz="1200" dirty="0" smtClean="0"/>
              <a:t>Gebiedsgericht grondwaterbeheer</a:t>
            </a:r>
            <a:br>
              <a:rPr lang="nl-NL" sz="1200" dirty="0" smtClean="0"/>
            </a:br>
            <a:r>
              <a:rPr lang="nl-NL" sz="1200" dirty="0" smtClean="0"/>
              <a:t/>
            </a:r>
            <a:br>
              <a:rPr lang="nl-NL" sz="1200" dirty="0" smtClean="0"/>
            </a:br>
            <a:endParaRPr lang="nl-NL" sz="1200" dirty="0" smtClean="0"/>
          </a:p>
        </p:txBody>
      </p:sp>
      <p:sp>
        <p:nvSpPr>
          <p:cNvPr id="17" name="Tekstvak 16"/>
          <p:cNvSpPr txBox="1"/>
          <p:nvPr/>
        </p:nvSpPr>
        <p:spPr>
          <a:xfrm>
            <a:off x="6108443" y="2282895"/>
            <a:ext cx="2197718" cy="1415772"/>
          </a:xfrm>
          <a:prstGeom prst="rect">
            <a:avLst/>
          </a:prstGeom>
          <a:noFill/>
        </p:spPr>
        <p:txBody>
          <a:bodyPr wrap="none" rtlCol="0">
            <a:spAutoFit/>
          </a:bodyPr>
          <a:lstStyle/>
          <a:p>
            <a:r>
              <a:rPr lang="nl-NL" sz="1400" dirty="0" err="1" smtClean="0"/>
              <a:t>Geohydrologisch</a:t>
            </a:r>
            <a:r>
              <a:rPr lang="nl-NL" sz="1400" dirty="0" smtClean="0"/>
              <a:t> modelleur</a:t>
            </a:r>
          </a:p>
          <a:p>
            <a:pPr marL="177800" indent="-177800">
              <a:buFont typeface="Arial" pitchFamily="34" charset="0"/>
              <a:buChar char="•"/>
            </a:pPr>
            <a:r>
              <a:rPr lang="nl-NL" sz="1200" dirty="0" smtClean="0"/>
              <a:t>Grondwatermodellering</a:t>
            </a:r>
          </a:p>
          <a:p>
            <a:pPr marL="177800" indent="-177800">
              <a:buFont typeface="Arial" pitchFamily="34" charset="0"/>
              <a:buChar char="•"/>
            </a:pPr>
            <a:r>
              <a:rPr lang="nl-NL" sz="1200" dirty="0" smtClean="0"/>
              <a:t>Grondwaterkwaliteit</a:t>
            </a:r>
          </a:p>
          <a:p>
            <a:pPr marL="177800" indent="-177800">
              <a:buFont typeface="Arial" pitchFamily="34" charset="0"/>
              <a:buChar char="•"/>
            </a:pPr>
            <a:r>
              <a:rPr lang="nl-NL" sz="1200" dirty="0" err="1" smtClean="0"/>
              <a:t>Grondwatersyteemanalye</a:t>
            </a:r>
            <a:endParaRPr lang="nl-NL" sz="1200" dirty="0" smtClean="0"/>
          </a:p>
          <a:p>
            <a:pPr marL="177800" indent="-177800">
              <a:buFont typeface="Arial" pitchFamily="34" charset="0"/>
              <a:buChar char="•"/>
            </a:pPr>
            <a:r>
              <a:rPr lang="nl-NL" sz="1200" dirty="0" err="1" smtClean="0"/>
              <a:t>Monitoring</a:t>
            </a:r>
            <a:endParaRPr lang="nl-NL" sz="1200" dirty="0" smtClean="0"/>
          </a:p>
          <a:p>
            <a:pPr marL="177800" indent="-177800">
              <a:buFont typeface="Arial" pitchFamily="34" charset="0"/>
              <a:buChar char="•"/>
            </a:pPr>
            <a:endParaRPr lang="nl-NL" sz="1200" dirty="0" smtClean="0"/>
          </a:p>
          <a:p>
            <a:pPr marL="177800" indent="-177800">
              <a:buFont typeface="Arial" pitchFamily="34" charset="0"/>
              <a:buChar char="•"/>
            </a:pPr>
            <a:endParaRPr lang="nl-NL" sz="1200" dirty="0" smtClean="0"/>
          </a:p>
        </p:txBody>
      </p:sp>
      <p:sp>
        <p:nvSpPr>
          <p:cNvPr id="22" name="Tekstvak 21"/>
          <p:cNvSpPr txBox="1"/>
          <p:nvPr/>
        </p:nvSpPr>
        <p:spPr>
          <a:xfrm>
            <a:off x="628264" y="3707366"/>
            <a:ext cx="1594219" cy="307777"/>
          </a:xfrm>
          <a:prstGeom prst="rect">
            <a:avLst/>
          </a:prstGeom>
          <a:noFill/>
        </p:spPr>
        <p:txBody>
          <a:bodyPr wrap="none" rtlCol="0">
            <a:spAutoFit/>
          </a:bodyPr>
          <a:lstStyle/>
          <a:p>
            <a:r>
              <a:rPr lang="nl-NL" sz="1400" b="1" dirty="0" smtClean="0"/>
              <a:t>Marieke </a:t>
            </a:r>
            <a:r>
              <a:rPr lang="nl-NL" sz="1400" b="1" dirty="0" err="1" smtClean="0"/>
              <a:t>Duineveld</a:t>
            </a:r>
            <a:endParaRPr lang="nl-NL" sz="1400" b="1" dirty="0" smtClean="0"/>
          </a:p>
        </p:txBody>
      </p:sp>
      <p:sp>
        <p:nvSpPr>
          <p:cNvPr id="23" name="Tekstvak 22"/>
          <p:cNvSpPr txBox="1"/>
          <p:nvPr/>
        </p:nvSpPr>
        <p:spPr>
          <a:xfrm>
            <a:off x="584722" y="5949823"/>
            <a:ext cx="1215717" cy="307777"/>
          </a:xfrm>
          <a:prstGeom prst="rect">
            <a:avLst/>
          </a:prstGeom>
          <a:noFill/>
        </p:spPr>
        <p:txBody>
          <a:bodyPr wrap="none" rtlCol="0">
            <a:spAutoFit/>
          </a:bodyPr>
          <a:lstStyle/>
          <a:p>
            <a:r>
              <a:rPr lang="nl-NL" sz="1400" b="1" dirty="0" err="1" smtClean="0"/>
              <a:t>Arco</a:t>
            </a:r>
            <a:r>
              <a:rPr lang="nl-NL" sz="1400" b="1" dirty="0" smtClean="0"/>
              <a:t> van </a:t>
            </a:r>
            <a:r>
              <a:rPr lang="nl-NL" sz="1400" b="1" dirty="0" err="1" smtClean="0"/>
              <a:t>Vugt</a:t>
            </a:r>
            <a:endParaRPr lang="nl-NL" sz="1400" b="1" dirty="0" smtClean="0"/>
          </a:p>
        </p:txBody>
      </p:sp>
      <p:sp>
        <p:nvSpPr>
          <p:cNvPr id="24" name="Tekstvak 23"/>
          <p:cNvSpPr txBox="1"/>
          <p:nvPr/>
        </p:nvSpPr>
        <p:spPr>
          <a:xfrm>
            <a:off x="4823929" y="3704256"/>
            <a:ext cx="1340367" cy="307777"/>
          </a:xfrm>
          <a:prstGeom prst="rect">
            <a:avLst/>
          </a:prstGeom>
          <a:noFill/>
        </p:spPr>
        <p:txBody>
          <a:bodyPr wrap="none" rtlCol="0">
            <a:spAutoFit/>
          </a:bodyPr>
          <a:lstStyle/>
          <a:p>
            <a:r>
              <a:rPr lang="nl-NL" sz="1400" b="1" dirty="0" smtClean="0"/>
              <a:t>Arie Biesheuvel</a:t>
            </a:r>
          </a:p>
        </p:txBody>
      </p:sp>
      <p:pic>
        <p:nvPicPr>
          <p:cNvPr id="24578" name="Picture 2" descr="https://ww-wb-06.witbo.nl/api/services/loadProfilePhoto?id=MEUH_774827A1518A09803F0A99AE8EE63444.jpg"/>
          <p:cNvPicPr>
            <a:picLocks noChangeAspect="1" noChangeArrowheads="1"/>
          </p:cNvPicPr>
          <p:nvPr/>
        </p:nvPicPr>
        <p:blipFill>
          <a:blip r:embed="rId5"/>
          <a:srcRect/>
          <a:stretch>
            <a:fillRect/>
          </a:stretch>
        </p:blipFill>
        <p:spPr bwMode="auto">
          <a:xfrm>
            <a:off x="5036725" y="4500000"/>
            <a:ext cx="960000" cy="1440000"/>
          </a:xfrm>
          <a:prstGeom prst="rect">
            <a:avLst/>
          </a:prstGeom>
          <a:noFill/>
        </p:spPr>
      </p:pic>
      <p:sp>
        <p:nvSpPr>
          <p:cNvPr id="18" name="Tekstvak 17"/>
          <p:cNvSpPr txBox="1"/>
          <p:nvPr/>
        </p:nvSpPr>
        <p:spPr>
          <a:xfrm>
            <a:off x="6148876" y="4460047"/>
            <a:ext cx="1724383" cy="892552"/>
          </a:xfrm>
          <a:prstGeom prst="rect">
            <a:avLst/>
          </a:prstGeom>
          <a:noFill/>
        </p:spPr>
        <p:txBody>
          <a:bodyPr wrap="none" rtlCol="0">
            <a:spAutoFit/>
          </a:bodyPr>
          <a:lstStyle/>
          <a:p>
            <a:r>
              <a:rPr lang="nl-NL" sz="1400" dirty="0" err="1" smtClean="0"/>
              <a:t>Geohydroloog</a:t>
            </a:r>
            <a:endParaRPr lang="nl-NL" sz="1400" dirty="0" smtClean="0"/>
          </a:p>
          <a:p>
            <a:pPr marL="177800" indent="-177800">
              <a:buFont typeface="Arial" pitchFamily="34" charset="0"/>
              <a:buChar char="•"/>
            </a:pPr>
            <a:r>
              <a:rPr lang="nl-NL" sz="1200" dirty="0" smtClean="0"/>
              <a:t>Watersysteemanalyse</a:t>
            </a:r>
          </a:p>
          <a:p>
            <a:pPr marL="177800" indent="-177800">
              <a:buFont typeface="Arial" pitchFamily="34" charset="0"/>
              <a:buChar char="•"/>
            </a:pPr>
            <a:r>
              <a:rPr lang="nl-NL" sz="1200" dirty="0" err="1" smtClean="0"/>
              <a:t>Ecohydrologie</a:t>
            </a:r>
            <a:endParaRPr lang="nl-NL" sz="1200" dirty="0" smtClean="0"/>
          </a:p>
          <a:p>
            <a:endParaRPr lang="nl-NL" sz="1400" dirty="0" smtClean="0"/>
          </a:p>
        </p:txBody>
      </p:sp>
      <p:sp>
        <p:nvSpPr>
          <p:cNvPr id="25" name="Tekstvak 24"/>
          <p:cNvSpPr txBox="1"/>
          <p:nvPr/>
        </p:nvSpPr>
        <p:spPr>
          <a:xfrm>
            <a:off x="4827037" y="5946711"/>
            <a:ext cx="1531188" cy="307777"/>
          </a:xfrm>
          <a:prstGeom prst="rect">
            <a:avLst/>
          </a:prstGeom>
          <a:noFill/>
        </p:spPr>
        <p:txBody>
          <a:bodyPr wrap="none" rtlCol="0">
            <a:spAutoFit/>
          </a:bodyPr>
          <a:lstStyle/>
          <a:p>
            <a:r>
              <a:rPr lang="nl-NL" sz="1400" b="1" dirty="0" smtClean="0"/>
              <a:t>Hendrik </a:t>
            </a:r>
            <a:r>
              <a:rPr lang="nl-NL" sz="1400" b="1" dirty="0" err="1" smtClean="0"/>
              <a:t>Meuwese</a:t>
            </a:r>
            <a:endParaRPr lang="nl-NL" sz="1400" b="1"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7"/>
          <p:cNvSpPr txBox="1">
            <a:spLocks/>
          </p:cNvSpPr>
          <p:nvPr/>
        </p:nvSpPr>
        <p:spPr>
          <a:xfrm>
            <a:off x="647701" y="1285875"/>
            <a:ext cx="7847012" cy="571500"/>
          </a:xfrm>
          <a:prstGeom prst="rect">
            <a:avLst/>
          </a:prstGeom>
        </p:spPr>
        <p:txBody>
          <a:bodyPr vert="horz" lIns="0" tIns="0" rIns="0" bIns="0" rtlCol="0" anchor="t">
            <a:noAutofit/>
          </a:bodyPr>
          <a:lstStyle/>
          <a:p>
            <a:pPr marL="0" marR="0" lvl="0" indent="0" algn="l" defTabSz="457200" rtl="0" eaLnBrk="1" fontAlgn="auto" latinLnBrk="0" hangingPunct="1">
              <a:lnSpc>
                <a:spcPts val="2200"/>
              </a:lnSpc>
              <a:spcBef>
                <a:spcPct val="0"/>
              </a:spcBef>
              <a:spcAft>
                <a:spcPts val="0"/>
              </a:spcAft>
              <a:buClrTx/>
              <a:buSzTx/>
              <a:buFontTx/>
              <a:buNone/>
              <a:tabLst/>
              <a:defRPr/>
            </a:pPr>
            <a:r>
              <a:rPr lang="nl-NL" sz="2200" kern="1500" dirty="0" smtClean="0">
                <a:solidFill>
                  <a:srgbClr val="005D76"/>
                </a:solidFill>
                <a:latin typeface="Segoe UI Semibold" pitchFamily="34" charset="0"/>
                <a:ea typeface="+mj-ea"/>
                <a:cs typeface="Arial" pitchFamily="34" charset="0"/>
              </a:rPr>
              <a:t>Visie (algemeen)</a:t>
            </a:r>
            <a:endParaRPr lang="nl-NL" sz="2200" kern="1500" dirty="0">
              <a:solidFill>
                <a:srgbClr val="005D76"/>
              </a:solidFill>
              <a:latin typeface="Segoe UI Semibold" pitchFamily="34" charset="0"/>
              <a:ea typeface="+mj-ea"/>
              <a:cs typeface="Arial" pitchFamily="34" charset="0"/>
            </a:endParaRPr>
          </a:p>
        </p:txBody>
      </p:sp>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6</a:t>
            </a:fld>
            <a:endParaRPr lang="en-GB" dirty="0"/>
          </a:p>
        </p:txBody>
      </p:sp>
      <p:sp>
        <p:nvSpPr>
          <p:cNvPr id="12" name="Tijdelijke aanduiding voor tekst 5"/>
          <p:cNvSpPr>
            <a:spLocks noGrp="1"/>
          </p:cNvSpPr>
          <p:nvPr>
            <p:ph type="body" sz="quarter" idx="10"/>
          </p:nvPr>
        </p:nvSpPr>
        <p:spPr>
          <a:xfrm>
            <a:off x="647701" y="1857375"/>
            <a:ext cx="8113744" cy="4135438"/>
          </a:xfrm>
        </p:spPr>
        <p:txBody>
          <a:bodyPr/>
          <a:lstStyle/>
          <a:p>
            <a:pPr>
              <a:buNone/>
            </a:pPr>
            <a:r>
              <a:rPr lang="nl-NL" dirty="0" smtClean="0"/>
              <a:t>Bij onze advisering richten we ons op het van belang van </a:t>
            </a:r>
            <a:r>
              <a:rPr lang="nl-NL" b="1" dirty="0" smtClean="0"/>
              <a:t>systeemanalyse</a:t>
            </a:r>
          </a:p>
          <a:p>
            <a:pPr>
              <a:buNone/>
            </a:pPr>
            <a:r>
              <a:rPr lang="nl-NL" dirty="0" smtClean="0"/>
              <a:t>We hanteren een aanpak van </a:t>
            </a:r>
            <a:r>
              <a:rPr lang="nl-NL" b="1" dirty="0" smtClean="0"/>
              <a:t>integraal ontwerpen </a:t>
            </a:r>
            <a:r>
              <a:rPr lang="nl-NL" dirty="0" smtClean="0"/>
              <a:t>waarin we </a:t>
            </a:r>
            <a:r>
              <a:rPr lang="nl-NL" b="1" dirty="0" smtClean="0"/>
              <a:t>van grof naar fijn werken</a:t>
            </a:r>
          </a:p>
          <a:p>
            <a:endParaRPr lang="nl-NL" dirty="0" smtClean="0"/>
          </a:p>
          <a:p>
            <a:endParaRPr lang="nl-NL" dirty="0" smtClean="0"/>
          </a:p>
          <a:p>
            <a:endParaRPr lang="nl-NL" dirty="0" smtClean="0"/>
          </a:p>
        </p:txBody>
      </p:sp>
      <p:sp>
        <p:nvSpPr>
          <p:cNvPr id="15" name="Tekstvak 14"/>
          <p:cNvSpPr txBox="1"/>
          <p:nvPr/>
        </p:nvSpPr>
        <p:spPr>
          <a:xfrm>
            <a:off x="590547" y="2866246"/>
            <a:ext cx="4793216" cy="2800767"/>
          </a:xfrm>
          <a:prstGeom prst="rect">
            <a:avLst/>
          </a:prstGeom>
          <a:noFill/>
        </p:spPr>
        <p:txBody>
          <a:bodyPr wrap="square" rtlCol="0">
            <a:spAutoFit/>
          </a:bodyPr>
          <a:lstStyle/>
          <a:p>
            <a:r>
              <a:rPr lang="nl-NL" sz="1600" b="1" dirty="0" smtClean="0">
                <a:solidFill>
                  <a:srgbClr val="184350"/>
                </a:solidFill>
                <a:latin typeface="Segoe UI" pitchFamily="34" charset="0"/>
                <a:ea typeface="Segoe UI" pitchFamily="34" charset="0"/>
                <a:cs typeface="Segoe UI" pitchFamily="34" charset="0"/>
              </a:rPr>
              <a:t>3 Loops</a:t>
            </a:r>
          </a:p>
          <a:p>
            <a:endParaRPr lang="nl-NL" sz="1600" dirty="0" smtClean="0">
              <a:solidFill>
                <a:srgbClr val="184350"/>
              </a:solidFill>
              <a:latin typeface="Segoe UI" pitchFamily="34" charset="0"/>
              <a:ea typeface="Segoe UI" pitchFamily="34" charset="0"/>
              <a:cs typeface="Segoe UI" pitchFamily="34" charset="0"/>
            </a:endParaRPr>
          </a:p>
          <a:p>
            <a:r>
              <a:rPr lang="nl-NL" sz="1600" dirty="0" smtClean="0">
                <a:solidFill>
                  <a:srgbClr val="C00000"/>
                </a:solidFill>
                <a:latin typeface="Segoe UI" pitchFamily="34" charset="0"/>
                <a:ea typeface="Segoe UI" pitchFamily="34" charset="0"/>
                <a:cs typeface="Segoe UI" pitchFamily="34" charset="0"/>
              </a:rPr>
              <a:t>Loop 1 </a:t>
            </a:r>
            <a:r>
              <a:rPr lang="nl-NL" sz="1600" dirty="0" smtClean="0">
                <a:solidFill>
                  <a:srgbClr val="184350"/>
                </a:solidFill>
                <a:latin typeface="Segoe UI" pitchFamily="34" charset="0"/>
                <a:ea typeface="Segoe UI" pitchFamily="34" charset="0"/>
                <a:cs typeface="Segoe UI" pitchFamily="34" charset="0"/>
              </a:rPr>
              <a:t>– identificeren grote dilemma’s en risico’s in ontwerpopgave (</a:t>
            </a:r>
            <a:r>
              <a:rPr lang="nl-NL" sz="1600" i="1" dirty="0" smtClean="0">
                <a:solidFill>
                  <a:srgbClr val="184350"/>
                </a:solidFill>
                <a:latin typeface="Segoe UI" pitchFamily="34" charset="0"/>
                <a:ea typeface="Segoe UI" pitchFamily="34" charset="0"/>
                <a:cs typeface="Segoe UI" pitchFamily="34" charset="0"/>
              </a:rPr>
              <a:t>doen we het goede?</a:t>
            </a:r>
            <a:r>
              <a:rPr lang="nl-NL" sz="1600" dirty="0" smtClean="0">
                <a:solidFill>
                  <a:srgbClr val="184350"/>
                </a:solidFill>
                <a:latin typeface="Segoe UI" pitchFamily="34" charset="0"/>
                <a:ea typeface="Segoe UI" pitchFamily="34" charset="0"/>
                <a:cs typeface="Segoe UI" pitchFamily="34" charset="0"/>
              </a:rPr>
              <a:t>)</a:t>
            </a:r>
          </a:p>
          <a:p>
            <a:endParaRPr lang="nl-NL" sz="1600" dirty="0" smtClean="0">
              <a:solidFill>
                <a:srgbClr val="184350"/>
              </a:solidFill>
              <a:latin typeface="Segoe UI" pitchFamily="34" charset="0"/>
              <a:ea typeface="Segoe UI" pitchFamily="34" charset="0"/>
              <a:cs typeface="Segoe UI" pitchFamily="34" charset="0"/>
            </a:endParaRPr>
          </a:p>
          <a:p>
            <a:r>
              <a:rPr lang="nl-NL" sz="1600" dirty="0" smtClean="0">
                <a:solidFill>
                  <a:srgbClr val="C00000"/>
                </a:solidFill>
                <a:latin typeface="Segoe UI" pitchFamily="34" charset="0"/>
                <a:ea typeface="Segoe UI" pitchFamily="34" charset="0"/>
                <a:cs typeface="Segoe UI" pitchFamily="34" charset="0"/>
              </a:rPr>
              <a:t>Loop 2 </a:t>
            </a:r>
            <a:r>
              <a:rPr lang="nl-NL" sz="1600" dirty="0" smtClean="0">
                <a:solidFill>
                  <a:srgbClr val="184350"/>
                </a:solidFill>
                <a:latin typeface="Segoe UI" pitchFamily="34" charset="0"/>
                <a:ea typeface="Segoe UI" pitchFamily="34" charset="0"/>
                <a:cs typeface="Segoe UI" pitchFamily="34" charset="0"/>
              </a:rPr>
              <a:t>– uitwerken van ontwerpdilemma’s en rapportage tot gewenste detailniveau (</a:t>
            </a:r>
            <a:r>
              <a:rPr lang="nl-NL" sz="1600" i="1" dirty="0" smtClean="0">
                <a:solidFill>
                  <a:srgbClr val="184350"/>
                </a:solidFill>
                <a:latin typeface="Segoe UI" pitchFamily="34" charset="0"/>
                <a:ea typeface="Segoe UI" pitchFamily="34" charset="0"/>
                <a:cs typeface="Segoe UI" pitchFamily="34" charset="0"/>
              </a:rPr>
              <a:t>doen we het goed?</a:t>
            </a:r>
            <a:r>
              <a:rPr lang="nl-NL" sz="1600" dirty="0" smtClean="0">
                <a:solidFill>
                  <a:srgbClr val="184350"/>
                </a:solidFill>
                <a:latin typeface="Segoe UI" pitchFamily="34" charset="0"/>
                <a:ea typeface="Segoe UI" pitchFamily="34" charset="0"/>
                <a:cs typeface="Segoe UI" pitchFamily="34" charset="0"/>
              </a:rPr>
              <a:t>)</a:t>
            </a:r>
          </a:p>
          <a:p>
            <a:endParaRPr lang="nl-NL" sz="1600" dirty="0" smtClean="0">
              <a:solidFill>
                <a:srgbClr val="184350"/>
              </a:solidFill>
              <a:latin typeface="Segoe UI" pitchFamily="34" charset="0"/>
              <a:ea typeface="Segoe UI" pitchFamily="34" charset="0"/>
              <a:cs typeface="Segoe UI" pitchFamily="34" charset="0"/>
            </a:endParaRPr>
          </a:p>
          <a:p>
            <a:r>
              <a:rPr lang="nl-NL" sz="1600" dirty="0" smtClean="0">
                <a:solidFill>
                  <a:srgbClr val="C00000"/>
                </a:solidFill>
                <a:latin typeface="Segoe UI" pitchFamily="34" charset="0"/>
                <a:ea typeface="Segoe UI" pitchFamily="34" charset="0"/>
                <a:cs typeface="Segoe UI" pitchFamily="34" charset="0"/>
              </a:rPr>
              <a:t>Loop 3 </a:t>
            </a:r>
            <a:r>
              <a:rPr lang="nl-NL" sz="1600" dirty="0" smtClean="0">
                <a:solidFill>
                  <a:srgbClr val="184350"/>
                </a:solidFill>
                <a:latin typeface="Segoe UI" pitchFamily="34" charset="0"/>
                <a:ea typeface="Segoe UI" pitchFamily="34" charset="0"/>
                <a:cs typeface="Segoe UI" pitchFamily="34" charset="0"/>
              </a:rPr>
              <a:t>– uitwerken details en definitief maken van op te leveren producten (</a:t>
            </a:r>
            <a:r>
              <a:rPr lang="nl-NL" sz="1600" i="1" dirty="0" smtClean="0">
                <a:solidFill>
                  <a:srgbClr val="184350"/>
                </a:solidFill>
                <a:latin typeface="Segoe UI" pitchFamily="34" charset="0"/>
                <a:ea typeface="Segoe UI" pitchFamily="34" charset="0"/>
                <a:cs typeface="Segoe UI" pitchFamily="34" charset="0"/>
              </a:rPr>
              <a:t>puntjes op de i</a:t>
            </a:r>
            <a:r>
              <a:rPr lang="nl-NL" sz="1600" dirty="0" smtClean="0">
                <a:solidFill>
                  <a:srgbClr val="184350"/>
                </a:solidFill>
                <a:latin typeface="Segoe UI" pitchFamily="34" charset="0"/>
                <a:ea typeface="Segoe UI" pitchFamily="34" charset="0"/>
                <a:cs typeface="Segoe UI" pitchFamily="34" charset="0"/>
              </a:rPr>
              <a:t>).</a:t>
            </a:r>
          </a:p>
        </p:txBody>
      </p:sp>
      <p:pic>
        <p:nvPicPr>
          <p:cNvPr id="18" name="Picture 2"/>
          <p:cNvPicPr>
            <a:picLocks noChangeAspect="1" noChangeArrowheads="1"/>
          </p:cNvPicPr>
          <p:nvPr/>
        </p:nvPicPr>
        <p:blipFill>
          <a:blip r:embed="rId3"/>
          <a:srcRect/>
          <a:stretch>
            <a:fillRect/>
          </a:stretch>
        </p:blipFill>
        <p:spPr bwMode="auto">
          <a:xfrm>
            <a:off x="5447691" y="3107094"/>
            <a:ext cx="3565680" cy="253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7</a:t>
            </a:fld>
            <a:endParaRPr lang="en-GB" dirty="0"/>
          </a:p>
        </p:txBody>
      </p:sp>
      <p:sp>
        <p:nvSpPr>
          <p:cNvPr id="8" name="Titel 7"/>
          <p:cNvSpPr>
            <a:spLocks noGrp="1"/>
          </p:cNvSpPr>
          <p:nvPr>
            <p:ph type="title"/>
          </p:nvPr>
        </p:nvSpPr>
        <p:spPr>
          <a:xfrm>
            <a:off x="647701" y="1042979"/>
            <a:ext cx="7847012" cy="571500"/>
          </a:xfrm>
        </p:spPr>
        <p:txBody>
          <a:bodyPr/>
          <a:lstStyle/>
          <a:p>
            <a:r>
              <a:rPr lang="nl-NL" dirty="0" smtClean="0"/>
              <a:t>Visie op </a:t>
            </a:r>
            <a:r>
              <a:rPr lang="nl-NL" dirty="0" err="1" smtClean="0"/>
              <a:t>ecohydrologie</a:t>
            </a:r>
            <a:endParaRPr lang="nl-NL" dirty="0"/>
          </a:p>
        </p:txBody>
      </p:sp>
      <p:grpSp>
        <p:nvGrpSpPr>
          <p:cNvPr id="2" name="Groep 14"/>
          <p:cNvGrpSpPr/>
          <p:nvPr/>
        </p:nvGrpSpPr>
        <p:grpSpPr>
          <a:xfrm>
            <a:off x="713857" y="1530417"/>
            <a:ext cx="6076950" cy="4146668"/>
            <a:chOff x="1782245" y="2127183"/>
            <a:chExt cx="6076950" cy="4146668"/>
          </a:xfrm>
        </p:grpSpPr>
        <p:pic>
          <p:nvPicPr>
            <p:cNvPr id="5122" name="Picture 2" descr="Afbeeldingsresultaat voor ecohydrologische systeemanalyse"/>
            <p:cNvPicPr>
              <a:picLocks noChangeAspect="1" noChangeArrowheads="1"/>
            </p:cNvPicPr>
            <p:nvPr/>
          </p:nvPicPr>
          <p:blipFill>
            <a:blip r:embed="rId3"/>
            <a:srcRect/>
            <a:stretch>
              <a:fillRect/>
            </a:stretch>
          </p:blipFill>
          <p:spPr bwMode="auto">
            <a:xfrm>
              <a:off x="1782245" y="2130475"/>
              <a:ext cx="6076950" cy="4143376"/>
            </a:xfrm>
            <a:prstGeom prst="rect">
              <a:avLst/>
            </a:prstGeom>
            <a:noFill/>
          </p:spPr>
        </p:pic>
        <p:sp>
          <p:nvSpPr>
            <p:cNvPr id="7" name="Rechthoek 6"/>
            <p:cNvSpPr/>
            <p:nvPr/>
          </p:nvSpPr>
          <p:spPr>
            <a:xfrm>
              <a:off x="2117558" y="2127183"/>
              <a:ext cx="1751798" cy="1241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0" name="Rechte verbindingslijn 9"/>
            <p:cNvCxnSpPr/>
            <p:nvPr/>
          </p:nvCxnSpPr>
          <p:spPr>
            <a:xfrm flipH="1" flipV="1">
              <a:off x="2454443" y="3359217"/>
              <a:ext cx="192504" cy="12801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p:nvCxnSpPr>
          <p:spPr>
            <a:xfrm flipV="1">
              <a:off x="3522846" y="3368842"/>
              <a:ext cx="86628" cy="10010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kstvak 15"/>
          <p:cNvSpPr txBox="1"/>
          <p:nvPr/>
        </p:nvSpPr>
        <p:spPr>
          <a:xfrm>
            <a:off x="779662" y="1568918"/>
            <a:ext cx="4617995" cy="646331"/>
          </a:xfrm>
          <a:prstGeom prst="rect">
            <a:avLst/>
          </a:prstGeom>
          <a:noFill/>
        </p:spPr>
        <p:txBody>
          <a:bodyPr wrap="none" rtlCol="0">
            <a:spAutoFit/>
          </a:bodyPr>
          <a:lstStyle/>
          <a:p>
            <a:r>
              <a:rPr lang="nl-NL" dirty="0" smtClean="0"/>
              <a:t>Uitvoeringsopgave PAS/Natura2000/verdroging</a:t>
            </a:r>
          </a:p>
          <a:p>
            <a:r>
              <a:rPr lang="nl-NL" dirty="0" smtClean="0"/>
              <a:t>(info globaal, niet-actueel)</a:t>
            </a:r>
            <a:endParaRPr lang="nl-NL" dirty="0"/>
          </a:p>
        </p:txBody>
      </p:sp>
      <p:sp>
        <p:nvSpPr>
          <p:cNvPr id="17" name="Tekstvak 16"/>
          <p:cNvSpPr txBox="1"/>
          <p:nvPr/>
        </p:nvSpPr>
        <p:spPr>
          <a:xfrm>
            <a:off x="770038" y="5746282"/>
            <a:ext cx="3543406" cy="369332"/>
          </a:xfrm>
          <a:prstGeom prst="rect">
            <a:avLst/>
          </a:prstGeom>
          <a:noFill/>
        </p:spPr>
        <p:txBody>
          <a:bodyPr wrap="none" rtlCol="0">
            <a:spAutoFit/>
          </a:bodyPr>
          <a:lstStyle/>
          <a:p>
            <a:r>
              <a:rPr lang="nl-NL" dirty="0" smtClean="0"/>
              <a:t>Hydrologisch systeemherstel = basis</a:t>
            </a:r>
            <a:endParaRPr lang="nl-NL" dirty="0"/>
          </a:p>
        </p:txBody>
      </p:sp>
      <p:sp>
        <p:nvSpPr>
          <p:cNvPr id="11" name="PIJL-RECHTS 10"/>
          <p:cNvSpPr/>
          <p:nvPr/>
        </p:nvSpPr>
        <p:spPr>
          <a:xfrm>
            <a:off x="5391396" y="1603169"/>
            <a:ext cx="1235035" cy="308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ekstvak 11"/>
          <p:cNvSpPr txBox="1"/>
          <p:nvPr/>
        </p:nvSpPr>
        <p:spPr>
          <a:xfrm>
            <a:off x="6578930" y="1270054"/>
            <a:ext cx="2871744" cy="923330"/>
          </a:xfrm>
          <a:prstGeom prst="rect">
            <a:avLst/>
          </a:prstGeom>
          <a:noFill/>
        </p:spPr>
        <p:txBody>
          <a:bodyPr wrap="square" rtlCol="0">
            <a:spAutoFit/>
          </a:bodyPr>
          <a:lstStyle/>
          <a:p>
            <a:r>
              <a:rPr lang="nl-NL" dirty="0" smtClean="0"/>
              <a:t>Vaak is voor de uitvoering </a:t>
            </a:r>
          </a:p>
          <a:p>
            <a:r>
              <a:rPr lang="nl-NL" dirty="0" smtClean="0"/>
              <a:t>nog een nadere </a:t>
            </a:r>
          </a:p>
          <a:p>
            <a:r>
              <a:rPr lang="nl-NL" dirty="0" smtClean="0"/>
              <a:t>verdiepingsslag nodig! </a:t>
            </a: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8</a:t>
            </a:fld>
            <a:endParaRPr lang="en-GB" dirty="0"/>
          </a:p>
        </p:txBody>
      </p:sp>
      <p:sp>
        <p:nvSpPr>
          <p:cNvPr id="8" name="Titel 7"/>
          <p:cNvSpPr>
            <a:spLocks noGrp="1"/>
          </p:cNvSpPr>
          <p:nvPr>
            <p:ph type="title"/>
          </p:nvPr>
        </p:nvSpPr>
        <p:spPr>
          <a:xfrm>
            <a:off x="647701" y="1042979"/>
            <a:ext cx="7847012" cy="571500"/>
          </a:xfrm>
        </p:spPr>
        <p:txBody>
          <a:bodyPr/>
          <a:lstStyle/>
          <a:p>
            <a:r>
              <a:rPr lang="nl-NL" dirty="0" smtClean="0"/>
              <a:t>Visie op </a:t>
            </a:r>
            <a:r>
              <a:rPr lang="nl-NL" dirty="0" err="1" smtClean="0"/>
              <a:t>ecohydrologie</a:t>
            </a:r>
            <a:endParaRPr lang="nl-NL" dirty="0"/>
          </a:p>
        </p:txBody>
      </p:sp>
      <p:grpSp>
        <p:nvGrpSpPr>
          <p:cNvPr id="15" name="Groep 14"/>
          <p:cNvGrpSpPr/>
          <p:nvPr/>
        </p:nvGrpSpPr>
        <p:grpSpPr>
          <a:xfrm>
            <a:off x="713857" y="1530417"/>
            <a:ext cx="6076950" cy="4146668"/>
            <a:chOff x="1782245" y="2127183"/>
            <a:chExt cx="6076950" cy="4146668"/>
          </a:xfrm>
        </p:grpSpPr>
        <p:pic>
          <p:nvPicPr>
            <p:cNvPr id="5122" name="Picture 2" descr="Afbeeldingsresultaat voor ecohydrologische systeemanalyse"/>
            <p:cNvPicPr>
              <a:picLocks noChangeAspect="1" noChangeArrowheads="1"/>
            </p:cNvPicPr>
            <p:nvPr/>
          </p:nvPicPr>
          <p:blipFill>
            <a:blip r:embed="rId3"/>
            <a:srcRect/>
            <a:stretch>
              <a:fillRect/>
            </a:stretch>
          </p:blipFill>
          <p:spPr bwMode="auto">
            <a:xfrm>
              <a:off x="1782245" y="2130475"/>
              <a:ext cx="6076950" cy="4143376"/>
            </a:xfrm>
            <a:prstGeom prst="rect">
              <a:avLst/>
            </a:prstGeom>
            <a:noFill/>
          </p:spPr>
        </p:pic>
        <p:sp>
          <p:nvSpPr>
            <p:cNvPr id="7" name="Rechthoek 6"/>
            <p:cNvSpPr/>
            <p:nvPr/>
          </p:nvSpPr>
          <p:spPr>
            <a:xfrm>
              <a:off x="2117558" y="2127183"/>
              <a:ext cx="1751798" cy="1241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0" name="Rechte verbindingslijn 9"/>
            <p:cNvCxnSpPr/>
            <p:nvPr/>
          </p:nvCxnSpPr>
          <p:spPr>
            <a:xfrm flipH="1" flipV="1">
              <a:off x="2454443" y="3359217"/>
              <a:ext cx="192504" cy="12801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p:nvCxnSpPr>
          <p:spPr>
            <a:xfrm flipV="1">
              <a:off x="3522846" y="3368842"/>
              <a:ext cx="86628" cy="10010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kstvak 15"/>
          <p:cNvSpPr txBox="1"/>
          <p:nvPr/>
        </p:nvSpPr>
        <p:spPr>
          <a:xfrm>
            <a:off x="779662" y="1568918"/>
            <a:ext cx="4617995" cy="646331"/>
          </a:xfrm>
          <a:prstGeom prst="rect">
            <a:avLst/>
          </a:prstGeom>
          <a:noFill/>
        </p:spPr>
        <p:txBody>
          <a:bodyPr wrap="none" rtlCol="0">
            <a:spAutoFit/>
          </a:bodyPr>
          <a:lstStyle/>
          <a:p>
            <a:r>
              <a:rPr lang="nl-NL" dirty="0" smtClean="0"/>
              <a:t>Uitvoeringsopgave PAS/Natura2000/verdroging</a:t>
            </a:r>
          </a:p>
          <a:p>
            <a:r>
              <a:rPr lang="nl-NL" dirty="0" smtClean="0"/>
              <a:t>(info globaal, niet-actueel)</a:t>
            </a:r>
            <a:endParaRPr lang="nl-NL" dirty="0"/>
          </a:p>
        </p:txBody>
      </p:sp>
      <p:sp>
        <p:nvSpPr>
          <p:cNvPr id="17" name="Tekstvak 16"/>
          <p:cNvSpPr txBox="1"/>
          <p:nvPr/>
        </p:nvSpPr>
        <p:spPr>
          <a:xfrm>
            <a:off x="770038" y="5746282"/>
            <a:ext cx="3543406" cy="369332"/>
          </a:xfrm>
          <a:prstGeom prst="rect">
            <a:avLst/>
          </a:prstGeom>
          <a:noFill/>
        </p:spPr>
        <p:txBody>
          <a:bodyPr wrap="none" rtlCol="0">
            <a:spAutoFit/>
          </a:bodyPr>
          <a:lstStyle/>
          <a:p>
            <a:r>
              <a:rPr lang="nl-NL" dirty="0" smtClean="0"/>
              <a:t>Hydrologisch systeemherstel = basis</a:t>
            </a:r>
            <a:endParaRPr lang="nl-NL" dirty="0"/>
          </a:p>
        </p:txBody>
      </p:sp>
      <p:grpSp>
        <p:nvGrpSpPr>
          <p:cNvPr id="28" name="Groep 27"/>
          <p:cNvGrpSpPr/>
          <p:nvPr/>
        </p:nvGrpSpPr>
        <p:grpSpPr>
          <a:xfrm>
            <a:off x="1074821" y="1636295"/>
            <a:ext cx="5250435" cy="3407347"/>
            <a:chOff x="1074821" y="1636295"/>
            <a:chExt cx="5250435" cy="3407347"/>
          </a:xfrm>
        </p:grpSpPr>
        <p:sp>
          <p:nvSpPr>
            <p:cNvPr id="26" name="Tekstvak 25"/>
            <p:cNvSpPr txBox="1"/>
            <p:nvPr/>
          </p:nvSpPr>
          <p:spPr>
            <a:xfrm>
              <a:off x="1419726" y="3720164"/>
              <a:ext cx="801951" cy="307777"/>
            </a:xfrm>
            <a:prstGeom prst="rect">
              <a:avLst/>
            </a:prstGeom>
            <a:noFill/>
          </p:spPr>
          <p:txBody>
            <a:bodyPr wrap="none" rtlCol="0">
              <a:spAutoFit/>
            </a:bodyPr>
            <a:lstStyle/>
            <a:p>
              <a:r>
                <a:rPr lang="nl-NL" sz="1400" b="1" dirty="0" smtClean="0">
                  <a:solidFill>
                    <a:srgbClr val="C00000"/>
                  </a:solidFill>
                </a:rPr>
                <a:t>Ecologie</a:t>
              </a:r>
              <a:endParaRPr lang="nl-NL" sz="1400" b="1" dirty="0">
                <a:solidFill>
                  <a:srgbClr val="C00000"/>
                </a:solidFill>
              </a:endParaRPr>
            </a:p>
          </p:txBody>
        </p:sp>
        <p:sp>
          <p:nvSpPr>
            <p:cNvPr id="27" name="Boog 26"/>
            <p:cNvSpPr/>
            <p:nvPr/>
          </p:nvSpPr>
          <p:spPr>
            <a:xfrm rot="5400000">
              <a:off x="1756608" y="1207973"/>
              <a:ext cx="3407347" cy="4263992"/>
            </a:xfrm>
            <a:prstGeom prst="arc">
              <a:avLst>
                <a:gd name="adj1" fmla="val 16200000"/>
                <a:gd name="adj2" fmla="val 3999099"/>
              </a:avLst>
            </a:prstGeom>
            <a:ln>
              <a:solidFill>
                <a:srgbClr val="C0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5" name="Tekstvak 24"/>
            <p:cNvSpPr txBox="1"/>
            <p:nvPr/>
          </p:nvSpPr>
          <p:spPr>
            <a:xfrm>
              <a:off x="1074821" y="4443663"/>
              <a:ext cx="1273743" cy="307777"/>
            </a:xfrm>
            <a:prstGeom prst="rect">
              <a:avLst/>
            </a:prstGeom>
            <a:solidFill>
              <a:schemeClr val="bg1"/>
            </a:solidFill>
          </p:spPr>
          <p:txBody>
            <a:bodyPr wrap="square" rtlCol="0">
              <a:spAutoFit/>
            </a:bodyPr>
            <a:lstStyle/>
            <a:p>
              <a:r>
                <a:rPr lang="nl-NL" sz="1400" b="1" dirty="0" smtClean="0">
                  <a:solidFill>
                    <a:srgbClr val="C00000"/>
                  </a:solidFill>
                </a:rPr>
                <a:t>Bodemchemie</a:t>
              </a:r>
              <a:endParaRPr lang="nl-NL" sz="1400" b="1" dirty="0">
                <a:solidFill>
                  <a:srgbClr val="C00000"/>
                </a:solidFill>
              </a:endParaRPr>
            </a:p>
          </p:txBody>
        </p:sp>
        <p:sp>
          <p:nvSpPr>
            <p:cNvPr id="24" name="Tekstvak 23"/>
            <p:cNvSpPr txBox="1"/>
            <p:nvPr/>
          </p:nvSpPr>
          <p:spPr>
            <a:xfrm>
              <a:off x="3463490" y="4734025"/>
              <a:ext cx="1138453" cy="307777"/>
            </a:xfrm>
            <a:prstGeom prst="rect">
              <a:avLst/>
            </a:prstGeom>
            <a:solidFill>
              <a:schemeClr val="bg1"/>
            </a:solidFill>
          </p:spPr>
          <p:txBody>
            <a:bodyPr wrap="none" rtlCol="0">
              <a:spAutoFit/>
            </a:bodyPr>
            <a:lstStyle/>
            <a:p>
              <a:r>
                <a:rPr lang="nl-NL" sz="1400" b="1" dirty="0" smtClean="0">
                  <a:solidFill>
                    <a:srgbClr val="C00000"/>
                  </a:solidFill>
                </a:rPr>
                <a:t>(</a:t>
              </a:r>
              <a:r>
                <a:rPr lang="nl-NL" sz="1400" b="1" dirty="0" err="1" smtClean="0">
                  <a:solidFill>
                    <a:srgbClr val="C00000"/>
                  </a:solidFill>
                </a:rPr>
                <a:t>Geo</a:t>
              </a:r>
              <a:r>
                <a:rPr lang="nl-NL" sz="1400" b="1" dirty="0" smtClean="0">
                  <a:solidFill>
                    <a:srgbClr val="C00000"/>
                  </a:solidFill>
                </a:rPr>
                <a:t>)chemie</a:t>
              </a:r>
              <a:endParaRPr lang="nl-NL" sz="1400" b="1" dirty="0">
                <a:solidFill>
                  <a:srgbClr val="C00000"/>
                </a:solidFill>
              </a:endParaRPr>
            </a:p>
          </p:txBody>
        </p:sp>
        <p:sp>
          <p:nvSpPr>
            <p:cNvPr id="23" name="Tekstvak 22"/>
            <p:cNvSpPr txBox="1"/>
            <p:nvPr/>
          </p:nvSpPr>
          <p:spPr>
            <a:xfrm>
              <a:off x="4937760" y="3503595"/>
              <a:ext cx="1387496" cy="307777"/>
            </a:xfrm>
            <a:prstGeom prst="rect">
              <a:avLst/>
            </a:prstGeom>
            <a:solidFill>
              <a:schemeClr val="bg1"/>
            </a:solidFill>
          </p:spPr>
          <p:txBody>
            <a:bodyPr wrap="none" rtlCol="0">
              <a:spAutoFit/>
            </a:bodyPr>
            <a:lstStyle/>
            <a:p>
              <a:r>
                <a:rPr lang="nl-NL" sz="1400" b="1" dirty="0" smtClean="0">
                  <a:solidFill>
                    <a:srgbClr val="C00000"/>
                  </a:solidFill>
                </a:rPr>
                <a:t>(</a:t>
              </a:r>
              <a:r>
                <a:rPr lang="nl-NL" sz="1400" b="1" dirty="0" err="1" smtClean="0">
                  <a:solidFill>
                    <a:srgbClr val="C00000"/>
                  </a:solidFill>
                </a:rPr>
                <a:t>Geo</a:t>
              </a:r>
              <a:r>
                <a:rPr lang="nl-NL" sz="1400" b="1" dirty="0" smtClean="0">
                  <a:solidFill>
                    <a:srgbClr val="C00000"/>
                  </a:solidFill>
                </a:rPr>
                <a:t>)hydrologie</a:t>
              </a:r>
              <a:endParaRPr lang="nl-NL" sz="1400" b="1" dirty="0">
                <a:solidFill>
                  <a:srgbClr val="C00000"/>
                </a:solidFill>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4"/>
          </p:nvPr>
        </p:nvSpPr>
        <p:spPr>
          <a:prstGeom prst="rect">
            <a:avLst/>
          </a:prstGeom>
        </p:spPr>
        <p:txBody>
          <a:bodyPr/>
          <a:lstStyle/>
          <a:p>
            <a:fld id="{44259A67-670E-4C64-97AA-2ABF111DB1CB}" type="slidenum">
              <a:rPr lang="en-GB" smtClean="0"/>
              <a:pPr/>
              <a:t>9</a:t>
            </a:fld>
            <a:endParaRPr lang="en-GB" dirty="0"/>
          </a:p>
        </p:txBody>
      </p:sp>
      <p:sp>
        <p:nvSpPr>
          <p:cNvPr id="8" name="Titel 7"/>
          <p:cNvSpPr>
            <a:spLocks noGrp="1"/>
          </p:cNvSpPr>
          <p:nvPr>
            <p:ph type="title"/>
          </p:nvPr>
        </p:nvSpPr>
        <p:spPr>
          <a:xfrm>
            <a:off x="647701" y="1042979"/>
            <a:ext cx="7847012" cy="571500"/>
          </a:xfrm>
        </p:spPr>
        <p:txBody>
          <a:bodyPr/>
          <a:lstStyle/>
          <a:p>
            <a:r>
              <a:rPr lang="nl-NL" dirty="0" smtClean="0"/>
              <a:t>Visie op </a:t>
            </a:r>
            <a:r>
              <a:rPr lang="nl-NL" dirty="0" err="1" smtClean="0"/>
              <a:t>ecohydrologie</a:t>
            </a:r>
            <a:endParaRPr lang="nl-NL" dirty="0"/>
          </a:p>
        </p:txBody>
      </p:sp>
      <p:grpSp>
        <p:nvGrpSpPr>
          <p:cNvPr id="2" name="Groep 14"/>
          <p:cNvGrpSpPr/>
          <p:nvPr/>
        </p:nvGrpSpPr>
        <p:grpSpPr>
          <a:xfrm>
            <a:off x="713857" y="1530417"/>
            <a:ext cx="6076950" cy="4146668"/>
            <a:chOff x="1782245" y="2127183"/>
            <a:chExt cx="6076950" cy="4146668"/>
          </a:xfrm>
        </p:grpSpPr>
        <p:pic>
          <p:nvPicPr>
            <p:cNvPr id="5122" name="Picture 2" descr="Afbeeldingsresultaat voor ecohydrologische systeemanalyse"/>
            <p:cNvPicPr>
              <a:picLocks noChangeAspect="1" noChangeArrowheads="1"/>
            </p:cNvPicPr>
            <p:nvPr/>
          </p:nvPicPr>
          <p:blipFill>
            <a:blip r:embed="rId3"/>
            <a:srcRect/>
            <a:stretch>
              <a:fillRect/>
            </a:stretch>
          </p:blipFill>
          <p:spPr bwMode="auto">
            <a:xfrm>
              <a:off x="1782245" y="2130475"/>
              <a:ext cx="6076950" cy="4143376"/>
            </a:xfrm>
            <a:prstGeom prst="rect">
              <a:avLst/>
            </a:prstGeom>
            <a:noFill/>
          </p:spPr>
        </p:pic>
        <p:sp>
          <p:nvSpPr>
            <p:cNvPr id="7" name="Rechthoek 6"/>
            <p:cNvSpPr/>
            <p:nvPr/>
          </p:nvSpPr>
          <p:spPr>
            <a:xfrm>
              <a:off x="2117558" y="2127183"/>
              <a:ext cx="1751798" cy="124165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0" name="Rechte verbindingslijn 9"/>
            <p:cNvCxnSpPr/>
            <p:nvPr/>
          </p:nvCxnSpPr>
          <p:spPr>
            <a:xfrm flipH="1" flipV="1">
              <a:off x="2454443" y="3359217"/>
              <a:ext cx="192504" cy="128015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Rechte verbindingslijn 13"/>
            <p:cNvCxnSpPr/>
            <p:nvPr/>
          </p:nvCxnSpPr>
          <p:spPr>
            <a:xfrm flipV="1">
              <a:off x="3522846" y="3368842"/>
              <a:ext cx="86628" cy="100102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6" name="Tekstvak 15"/>
          <p:cNvSpPr txBox="1"/>
          <p:nvPr/>
        </p:nvSpPr>
        <p:spPr>
          <a:xfrm>
            <a:off x="779662" y="1568918"/>
            <a:ext cx="4617995" cy="646331"/>
          </a:xfrm>
          <a:prstGeom prst="rect">
            <a:avLst/>
          </a:prstGeom>
          <a:noFill/>
        </p:spPr>
        <p:txBody>
          <a:bodyPr wrap="none" rtlCol="0">
            <a:spAutoFit/>
          </a:bodyPr>
          <a:lstStyle/>
          <a:p>
            <a:r>
              <a:rPr lang="nl-NL" dirty="0" smtClean="0"/>
              <a:t>Uitvoeringsopgave PAS/Natura2000/verdroging</a:t>
            </a:r>
          </a:p>
          <a:p>
            <a:r>
              <a:rPr lang="nl-NL" dirty="0" smtClean="0"/>
              <a:t>(info globaal, niet-actueel)</a:t>
            </a:r>
            <a:endParaRPr lang="nl-NL" dirty="0"/>
          </a:p>
        </p:txBody>
      </p:sp>
      <p:sp>
        <p:nvSpPr>
          <p:cNvPr id="17" name="Tekstvak 16"/>
          <p:cNvSpPr txBox="1"/>
          <p:nvPr/>
        </p:nvSpPr>
        <p:spPr>
          <a:xfrm>
            <a:off x="770038" y="5746282"/>
            <a:ext cx="3543406" cy="369332"/>
          </a:xfrm>
          <a:prstGeom prst="rect">
            <a:avLst/>
          </a:prstGeom>
          <a:noFill/>
        </p:spPr>
        <p:txBody>
          <a:bodyPr wrap="none" rtlCol="0">
            <a:spAutoFit/>
          </a:bodyPr>
          <a:lstStyle/>
          <a:p>
            <a:r>
              <a:rPr lang="nl-NL" dirty="0" smtClean="0"/>
              <a:t>Hydrologisch systeemherstel = basis</a:t>
            </a:r>
            <a:endParaRPr lang="nl-NL" dirty="0"/>
          </a:p>
        </p:txBody>
      </p:sp>
      <p:pic>
        <p:nvPicPr>
          <p:cNvPr id="5123" name="Picture 3"/>
          <p:cNvPicPr>
            <a:picLocks noChangeAspect="1" noChangeArrowheads="1"/>
          </p:cNvPicPr>
          <p:nvPr/>
        </p:nvPicPr>
        <p:blipFill>
          <a:blip r:embed="rId4"/>
          <a:srcRect/>
          <a:stretch>
            <a:fillRect/>
          </a:stretch>
        </p:blipFill>
        <p:spPr bwMode="auto">
          <a:xfrm>
            <a:off x="7387990" y="4302490"/>
            <a:ext cx="864014" cy="1203860"/>
          </a:xfrm>
          <a:prstGeom prst="rect">
            <a:avLst/>
          </a:prstGeom>
          <a:noFill/>
          <a:ln w="9525">
            <a:noFill/>
            <a:miter lim="800000"/>
            <a:headEnd/>
            <a:tailEnd/>
          </a:ln>
        </p:spPr>
      </p:pic>
      <p:sp>
        <p:nvSpPr>
          <p:cNvPr id="18" name="Tekstvak 17"/>
          <p:cNvSpPr txBox="1"/>
          <p:nvPr/>
        </p:nvSpPr>
        <p:spPr>
          <a:xfrm>
            <a:off x="7209322" y="5476772"/>
            <a:ext cx="1296893" cy="369332"/>
          </a:xfrm>
          <a:prstGeom prst="rect">
            <a:avLst/>
          </a:prstGeom>
          <a:noFill/>
        </p:spPr>
        <p:txBody>
          <a:bodyPr wrap="none" rtlCol="0">
            <a:spAutoFit/>
          </a:bodyPr>
          <a:lstStyle/>
          <a:p>
            <a:r>
              <a:rPr lang="nl-NL" dirty="0" smtClean="0">
                <a:solidFill>
                  <a:srgbClr val="005D76"/>
                </a:solidFill>
              </a:rPr>
              <a:t>Veldbioloog</a:t>
            </a:r>
            <a:endParaRPr lang="nl-NL" dirty="0">
              <a:solidFill>
                <a:srgbClr val="005D76"/>
              </a:solidFill>
            </a:endParaRPr>
          </a:p>
        </p:txBody>
      </p:sp>
      <p:pic>
        <p:nvPicPr>
          <p:cNvPr id="5124" name="Picture 4"/>
          <p:cNvPicPr>
            <a:picLocks noChangeAspect="1" noChangeArrowheads="1"/>
          </p:cNvPicPr>
          <p:nvPr/>
        </p:nvPicPr>
        <p:blipFill>
          <a:blip r:embed="rId5"/>
          <a:srcRect/>
          <a:stretch>
            <a:fillRect/>
          </a:stretch>
        </p:blipFill>
        <p:spPr bwMode="auto">
          <a:xfrm>
            <a:off x="7181349" y="1548217"/>
            <a:ext cx="1231131" cy="903769"/>
          </a:xfrm>
          <a:prstGeom prst="rect">
            <a:avLst/>
          </a:prstGeom>
          <a:noFill/>
          <a:ln w="9525">
            <a:noFill/>
            <a:miter lim="800000"/>
            <a:headEnd/>
            <a:tailEnd/>
          </a:ln>
        </p:spPr>
      </p:pic>
      <p:sp>
        <p:nvSpPr>
          <p:cNvPr id="20" name="Tekstvak 19"/>
          <p:cNvSpPr txBox="1"/>
          <p:nvPr/>
        </p:nvSpPr>
        <p:spPr>
          <a:xfrm>
            <a:off x="7178842" y="2462464"/>
            <a:ext cx="1005212" cy="646331"/>
          </a:xfrm>
          <a:prstGeom prst="rect">
            <a:avLst/>
          </a:prstGeom>
          <a:noFill/>
        </p:spPr>
        <p:txBody>
          <a:bodyPr wrap="none" rtlCol="0">
            <a:spAutoFit/>
          </a:bodyPr>
          <a:lstStyle/>
          <a:p>
            <a:r>
              <a:rPr lang="nl-NL" dirty="0" smtClean="0">
                <a:solidFill>
                  <a:srgbClr val="005D76"/>
                </a:solidFill>
              </a:rPr>
              <a:t>‘Desktop</a:t>
            </a:r>
          </a:p>
          <a:p>
            <a:r>
              <a:rPr lang="nl-NL" dirty="0" smtClean="0">
                <a:solidFill>
                  <a:srgbClr val="005D76"/>
                </a:solidFill>
              </a:rPr>
              <a:t> bioloog’</a:t>
            </a:r>
            <a:endParaRPr lang="nl-NL" dirty="0">
              <a:solidFill>
                <a:srgbClr val="005D76"/>
              </a:solidFill>
            </a:endParaRPr>
          </a:p>
        </p:txBody>
      </p:sp>
      <p:cxnSp>
        <p:nvCxnSpPr>
          <p:cNvPr id="22" name="Rechte verbindingslijn met pijl 21"/>
          <p:cNvCxnSpPr/>
          <p:nvPr/>
        </p:nvCxnSpPr>
        <p:spPr>
          <a:xfrm>
            <a:off x="7815714" y="3205213"/>
            <a:ext cx="0" cy="924025"/>
          </a:xfrm>
          <a:prstGeom prst="straightConnector1">
            <a:avLst/>
          </a:prstGeom>
          <a:ln w="50800">
            <a:headEnd type="triangle" w="lg" len="lg"/>
            <a:tailEnd type="triangle" w="lg" len="lg"/>
          </a:ln>
        </p:spPr>
        <p:style>
          <a:lnRef idx="2">
            <a:schemeClr val="accent1"/>
          </a:lnRef>
          <a:fillRef idx="0">
            <a:schemeClr val="accent1"/>
          </a:fillRef>
          <a:effectRef idx="1">
            <a:schemeClr val="accent1"/>
          </a:effectRef>
          <a:fontRef idx="minor">
            <a:schemeClr val="tx1"/>
          </a:fontRef>
        </p:style>
      </p:cxnSp>
      <p:grpSp>
        <p:nvGrpSpPr>
          <p:cNvPr id="3" name="Groep 27"/>
          <p:cNvGrpSpPr/>
          <p:nvPr/>
        </p:nvGrpSpPr>
        <p:grpSpPr>
          <a:xfrm>
            <a:off x="1074821" y="1636295"/>
            <a:ext cx="5250435" cy="3407347"/>
            <a:chOff x="1074821" y="1636295"/>
            <a:chExt cx="5250435" cy="3407347"/>
          </a:xfrm>
        </p:grpSpPr>
        <p:sp>
          <p:nvSpPr>
            <p:cNvPr id="26" name="Tekstvak 25"/>
            <p:cNvSpPr txBox="1"/>
            <p:nvPr/>
          </p:nvSpPr>
          <p:spPr>
            <a:xfrm>
              <a:off x="1419726" y="3720164"/>
              <a:ext cx="801951" cy="307777"/>
            </a:xfrm>
            <a:prstGeom prst="rect">
              <a:avLst/>
            </a:prstGeom>
            <a:noFill/>
          </p:spPr>
          <p:txBody>
            <a:bodyPr wrap="none" rtlCol="0">
              <a:spAutoFit/>
            </a:bodyPr>
            <a:lstStyle/>
            <a:p>
              <a:r>
                <a:rPr lang="nl-NL" sz="1400" b="1" dirty="0" smtClean="0">
                  <a:solidFill>
                    <a:srgbClr val="C00000"/>
                  </a:solidFill>
                </a:rPr>
                <a:t>Ecologie</a:t>
              </a:r>
              <a:endParaRPr lang="nl-NL" sz="1400" b="1" dirty="0">
                <a:solidFill>
                  <a:srgbClr val="C00000"/>
                </a:solidFill>
              </a:endParaRPr>
            </a:p>
          </p:txBody>
        </p:sp>
        <p:sp>
          <p:nvSpPr>
            <p:cNvPr id="27" name="Boog 26"/>
            <p:cNvSpPr/>
            <p:nvPr/>
          </p:nvSpPr>
          <p:spPr>
            <a:xfrm rot="5400000">
              <a:off x="1756608" y="1207973"/>
              <a:ext cx="3407347" cy="4263992"/>
            </a:xfrm>
            <a:prstGeom prst="arc">
              <a:avLst>
                <a:gd name="adj1" fmla="val 16200000"/>
                <a:gd name="adj2" fmla="val 3999099"/>
              </a:avLst>
            </a:prstGeom>
            <a:ln>
              <a:solidFill>
                <a:srgbClr val="C00000"/>
              </a:solidFill>
              <a:tailEnd type="stealth"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25" name="Tekstvak 24"/>
            <p:cNvSpPr txBox="1"/>
            <p:nvPr/>
          </p:nvSpPr>
          <p:spPr>
            <a:xfrm>
              <a:off x="1074821" y="4443663"/>
              <a:ext cx="1273743" cy="307777"/>
            </a:xfrm>
            <a:prstGeom prst="rect">
              <a:avLst/>
            </a:prstGeom>
            <a:solidFill>
              <a:schemeClr val="bg1"/>
            </a:solidFill>
          </p:spPr>
          <p:txBody>
            <a:bodyPr wrap="square" rtlCol="0">
              <a:spAutoFit/>
            </a:bodyPr>
            <a:lstStyle/>
            <a:p>
              <a:r>
                <a:rPr lang="nl-NL" sz="1400" b="1" dirty="0" smtClean="0">
                  <a:solidFill>
                    <a:srgbClr val="C00000"/>
                  </a:solidFill>
                </a:rPr>
                <a:t>Bodemchemie</a:t>
              </a:r>
              <a:endParaRPr lang="nl-NL" sz="1400" b="1" dirty="0">
                <a:solidFill>
                  <a:srgbClr val="C00000"/>
                </a:solidFill>
              </a:endParaRPr>
            </a:p>
          </p:txBody>
        </p:sp>
        <p:sp>
          <p:nvSpPr>
            <p:cNvPr id="24" name="Tekstvak 23"/>
            <p:cNvSpPr txBox="1"/>
            <p:nvPr/>
          </p:nvSpPr>
          <p:spPr>
            <a:xfrm>
              <a:off x="3463490" y="4734025"/>
              <a:ext cx="1138453" cy="307777"/>
            </a:xfrm>
            <a:prstGeom prst="rect">
              <a:avLst/>
            </a:prstGeom>
            <a:solidFill>
              <a:schemeClr val="bg1"/>
            </a:solidFill>
          </p:spPr>
          <p:txBody>
            <a:bodyPr wrap="none" rtlCol="0">
              <a:spAutoFit/>
            </a:bodyPr>
            <a:lstStyle/>
            <a:p>
              <a:r>
                <a:rPr lang="nl-NL" sz="1400" b="1" dirty="0" smtClean="0">
                  <a:solidFill>
                    <a:srgbClr val="C00000"/>
                  </a:solidFill>
                </a:rPr>
                <a:t>(</a:t>
              </a:r>
              <a:r>
                <a:rPr lang="nl-NL" sz="1400" b="1" dirty="0" err="1" smtClean="0">
                  <a:solidFill>
                    <a:srgbClr val="C00000"/>
                  </a:solidFill>
                </a:rPr>
                <a:t>Geo</a:t>
              </a:r>
              <a:r>
                <a:rPr lang="nl-NL" sz="1400" b="1" dirty="0" smtClean="0">
                  <a:solidFill>
                    <a:srgbClr val="C00000"/>
                  </a:solidFill>
                </a:rPr>
                <a:t>)chemie</a:t>
              </a:r>
              <a:endParaRPr lang="nl-NL" sz="1400" b="1" dirty="0">
                <a:solidFill>
                  <a:srgbClr val="C00000"/>
                </a:solidFill>
              </a:endParaRPr>
            </a:p>
          </p:txBody>
        </p:sp>
        <p:sp>
          <p:nvSpPr>
            <p:cNvPr id="23" name="Tekstvak 22"/>
            <p:cNvSpPr txBox="1"/>
            <p:nvPr/>
          </p:nvSpPr>
          <p:spPr>
            <a:xfrm>
              <a:off x="4937760" y="3503595"/>
              <a:ext cx="1387496" cy="307777"/>
            </a:xfrm>
            <a:prstGeom prst="rect">
              <a:avLst/>
            </a:prstGeom>
            <a:solidFill>
              <a:schemeClr val="bg1"/>
            </a:solidFill>
          </p:spPr>
          <p:txBody>
            <a:bodyPr wrap="none" rtlCol="0">
              <a:spAutoFit/>
            </a:bodyPr>
            <a:lstStyle/>
            <a:p>
              <a:r>
                <a:rPr lang="nl-NL" sz="1400" b="1" dirty="0" smtClean="0">
                  <a:solidFill>
                    <a:srgbClr val="C00000"/>
                  </a:solidFill>
                </a:rPr>
                <a:t>(</a:t>
              </a:r>
              <a:r>
                <a:rPr lang="nl-NL" sz="1400" b="1" dirty="0" err="1" smtClean="0">
                  <a:solidFill>
                    <a:srgbClr val="C00000"/>
                  </a:solidFill>
                </a:rPr>
                <a:t>Geo</a:t>
              </a:r>
              <a:r>
                <a:rPr lang="nl-NL" sz="1400" b="1" dirty="0" smtClean="0">
                  <a:solidFill>
                    <a:srgbClr val="C00000"/>
                  </a:solidFill>
                </a:rPr>
                <a:t>)hydrologie</a:t>
              </a:r>
              <a:endParaRPr lang="nl-NL" sz="1400" b="1" dirty="0">
                <a:solidFill>
                  <a:srgbClr val="C00000"/>
                </a:solidFill>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nieuwe-wb-presentatie">
  <a:themeElements>
    <a:clrScheme name="Witteveen+Bos">
      <a:dk1>
        <a:srgbClr val="000000"/>
      </a:dk1>
      <a:lt1>
        <a:srgbClr val="FFFFFF"/>
      </a:lt1>
      <a:dk2>
        <a:srgbClr val="F3F7FC"/>
      </a:dk2>
      <a:lt2>
        <a:srgbClr val="FFFFFF"/>
      </a:lt2>
      <a:accent1>
        <a:srgbClr val="005D76"/>
      </a:accent1>
      <a:accent2>
        <a:srgbClr val="81D0F7"/>
      </a:accent2>
      <a:accent3>
        <a:srgbClr val="0097D9"/>
      </a:accent3>
      <a:accent4>
        <a:srgbClr val="15292F"/>
      </a:accent4>
      <a:accent5>
        <a:srgbClr val="BDE5FB"/>
      </a:accent5>
      <a:accent6>
        <a:srgbClr val="49B5E4"/>
      </a:accent6>
      <a:hlink>
        <a:srgbClr val="005D76"/>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4360</TotalTime>
  <Words>2514</Words>
  <Application>Microsoft Office PowerPoint</Application>
  <PresentationFormat>Diavoorstelling (4:3)</PresentationFormat>
  <Paragraphs>735</Paragraphs>
  <Slides>42</Slides>
  <Notes>14</Notes>
  <HiddenSlides>0</HiddenSlides>
  <MMClips>0</MMClips>
  <ScaleCrop>false</ScaleCrop>
  <HeadingPairs>
    <vt:vector size="4" baseType="variant">
      <vt:variant>
        <vt:lpstr>Thema</vt:lpstr>
      </vt:variant>
      <vt:variant>
        <vt:i4>1</vt:i4>
      </vt:variant>
      <vt:variant>
        <vt:lpstr>Diatitels</vt:lpstr>
      </vt:variant>
      <vt:variant>
        <vt:i4>42</vt:i4>
      </vt:variant>
    </vt:vector>
  </HeadingPairs>
  <TitlesOfParts>
    <vt:vector size="43" baseType="lpstr">
      <vt:lpstr>nieuwe-wb-presentatie</vt:lpstr>
      <vt:lpstr>Dia 1</vt:lpstr>
      <vt:lpstr>Inhoud</vt:lpstr>
      <vt:lpstr>Samenwerking</vt:lpstr>
      <vt:lpstr>Personen - ecologie</vt:lpstr>
      <vt:lpstr>Personen - hydrologie </vt:lpstr>
      <vt:lpstr>Dia 6</vt:lpstr>
      <vt:lpstr>Visie op ecohydrologie</vt:lpstr>
      <vt:lpstr>Visie op ecohydrologie</vt:lpstr>
      <vt:lpstr>Visie op ecohydrologie</vt:lpstr>
      <vt:lpstr>Visie op ecohydrologie</vt:lpstr>
      <vt:lpstr>Expertise</vt:lpstr>
      <vt:lpstr>Expertise</vt:lpstr>
      <vt:lpstr>Projecten</vt:lpstr>
      <vt:lpstr>1. Wisselse veen</vt:lpstr>
      <vt:lpstr>1. Wisselse veen</vt:lpstr>
      <vt:lpstr>1. Wisselse veen</vt:lpstr>
      <vt:lpstr>1. Wisselse veen</vt:lpstr>
      <vt:lpstr>1. Wisselse veen</vt:lpstr>
      <vt:lpstr>1. Wisselse veen</vt:lpstr>
      <vt:lpstr>1. Wisselse veen</vt:lpstr>
      <vt:lpstr>Projecten</vt:lpstr>
      <vt:lpstr>5. LESA De Regulieren</vt:lpstr>
      <vt:lpstr>5. LESA De Regulieren</vt:lpstr>
      <vt:lpstr>5. LESA De Regulieren</vt:lpstr>
      <vt:lpstr>5. LESA De Regulieren</vt:lpstr>
      <vt:lpstr>5. LESA De Regulieren</vt:lpstr>
      <vt:lpstr>5. LESA De Regulieren</vt:lpstr>
      <vt:lpstr>5. LESA De Regulieren</vt:lpstr>
      <vt:lpstr>Projecten</vt:lpstr>
      <vt:lpstr>10. Waterbalans Naardermeer</vt:lpstr>
      <vt:lpstr>10. Waterbalans Naardermeer</vt:lpstr>
      <vt:lpstr>10. Waterbalans Naardermeer</vt:lpstr>
      <vt:lpstr>10. Waterbalans Naardermeer</vt:lpstr>
      <vt:lpstr>10. Waterbalans Naardermeer</vt:lpstr>
      <vt:lpstr>Projecten</vt:lpstr>
      <vt:lpstr>11. Geohydrologisch onderzoek De Bruuk (2010-2020)</vt:lpstr>
      <vt:lpstr>11. De Bruuk </vt:lpstr>
      <vt:lpstr>11. De Bruuk </vt:lpstr>
      <vt:lpstr>11. De Bruuk </vt:lpstr>
      <vt:lpstr>Projecten</vt:lpstr>
      <vt:lpstr>15. Beekherstel Vledder Aa </vt:lpstr>
      <vt:lpstr>Dia 42</vt:lpstr>
    </vt:vector>
  </TitlesOfParts>
  <Company>Witteveen+Bos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diep</dc:creator>
  <cp:lastModifiedBy>Remco van Ek</cp:lastModifiedBy>
  <cp:revision>270</cp:revision>
  <cp:lastPrinted>2014-10-08T14:54:58Z</cp:lastPrinted>
  <dcterms:created xsi:type="dcterms:W3CDTF">2015-05-13T14:19:52Z</dcterms:created>
  <dcterms:modified xsi:type="dcterms:W3CDTF">2016-11-22T10:07:10Z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al">
    <vt:lpwstr>nl</vt:lpwstr>
  </property>
</Properties>
</file>