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5" r:id="rId4"/>
    <p:sldId id="342" r:id="rId5"/>
    <p:sldId id="343" r:id="rId6"/>
    <p:sldId id="344" r:id="rId7"/>
    <p:sldId id="345" r:id="rId8"/>
    <p:sldId id="346" r:id="rId9"/>
    <p:sldId id="328" r:id="rId10"/>
    <p:sldId id="347" r:id="rId11"/>
    <p:sldId id="350" r:id="rId12"/>
    <p:sldId id="364" r:id="rId13"/>
    <p:sldId id="365" r:id="rId14"/>
    <p:sldId id="352" r:id="rId15"/>
    <p:sldId id="329" r:id="rId16"/>
    <p:sldId id="354" r:id="rId17"/>
    <p:sldId id="363" r:id="rId18"/>
    <p:sldId id="362" r:id="rId19"/>
    <p:sldId id="355" r:id="rId20"/>
    <p:sldId id="356" r:id="rId21"/>
    <p:sldId id="330" r:id="rId22"/>
    <p:sldId id="358" r:id="rId23"/>
    <p:sldId id="357" r:id="rId2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F"/>
    <a:srgbClr val="009900"/>
    <a:srgbClr val="D2D2D2"/>
    <a:srgbClr val="DCDCDC"/>
    <a:srgbClr val="C8C8C8"/>
    <a:srgbClr val="FEFEFE"/>
    <a:srgbClr val="FFFFFE"/>
    <a:srgbClr val="B2B2B2"/>
    <a:srgbClr val="A6A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 snapToGrid="0">
      <p:cViewPr varScale="1">
        <p:scale>
          <a:sx n="66" d="100"/>
          <a:sy n="66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26 juni 2014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26 juni 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Effectbepaling</a:t>
            </a:r>
            <a:r>
              <a:rPr lang="en-US" dirty="0" smtClean="0"/>
              <a:t> </a:t>
            </a:r>
            <a:r>
              <a:rPr lang="en-US" dirty="0" err="1" smtClean="0"/>
              <a:t>saliniteit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terrestrische</a:t>
            </a:r>
            <a:r>
              <a:rPr lang="en-US" dirty="0" smtClean="0"/>
              <a:t> </a:t>
            </a:r>
            <a:r>
              <a:rPr lang="en-US" dirty="0" err="1" smtClean="0"/>
              <a:t>natuur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Remco</a:t>
            </a:r>
            <a:r>
              <a:rPr lang="en-US" sz="1800" b="0" dirty="0" smtClean="0"/>
              <a:t> van Ek (remco.vanek@deltares.nl) , </a:t>
            </a:r>
            <a:br>
              <a:rPr lang="en-US" sz="1800" b="0" dirty="0" smtClean="0"/>
            </a:br>
            <a:r>
              <a:rPr lang="en-US" sz="1800" b="0" i="1" dirty="0" err="1" smtClean="0"/>
              <a:t>mede</a:t>
            </a:r>
            <a:r>
              <a:rPr lang="en-US" sz="1800" b="0" i="1" dirty="0" smtClean="0"/>
              <a:t> </a:t>
            </a:r>
            <a:r>
              <a:rPr lang="en-US" sz="1800" b="0" i="1" dirty="0" err="1" smtClean="0"/>
              <a:t>namens</a:t>
            </a:r>
            <a:r>
              <a:rPr lang="en-US" sz="1800" b="0" i="1" dirty="0" smtClean="0"/>
              <a:t> Flip Witte (KWR) en Janet Mol (</a:t>
            </a:r>
            <a:r>
              <a:rPr lang="en-US" sz="1800" b="0" i="1" dirty="0" err="1" smtClean="0"/>
              <a:t>Alterra</a:t>
            </a:r>
            <a:r>
              <a:rPr lang="en-US" sz="1800" b="0" i="1" dirty="0" smtClean="0"/>
              <a:t>)</a:t>
            </a:r>
            <a:br>
              <a:rPr lang="en-US" sz="1800" b="0" i="1" dirty="0" smtClean="0"/>
            </a:br>
            <a:r>
              <a:rPr lang="en-US" sz="1800" b="0" dirty="0"/>
              <a:t/>
            </a:r>
            <a:br>
              <a:rPr lang="en-US" sz="1800" b="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4267200" y="5074040"/>
            <a:ext cx="324916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74052"/>
            <a:ext cx="1450730" cy="40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012" y="957129"/>
            <a:ext cx="5082988" cy="59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"/>
          <p:cNvSpPr txBox="1"/>
          <p:nvPr/>
        </p:nvSpPr>
        <p:spPr>
          <a:xfrm>
            <a:off x="594360" y="1289468"/>
            <a:ext cx="363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Verzoeting en verzilting</a:t>
            </a:r>
          </a:p>
          <a:p>
            <a:r>
              <a:rPr lang="nl-NL" b="1" dirty="0" smtClean="0"/>
              <a:t>van grondwater</a:t>
            </a:r>
          </a:p>
          <a:p>
            <a:endParaRPr lang="nl-NL" b="1" dirty="0" smtClean="0"/>
          </a:p>
          <a:p>
            <a:endParaRPr lang="nl-NL" b="1" dirty="0" smtClean="0"/>
          </a:p>
        </p:txBody>
      </p:sp>
      <p:grpSp>
        <p:nvGrpSpPr>
          <p:cNvPr id="18" name="Groep 17"/>
          <p:cNvGrpSpPr/>
          <p:nvPr/>
        </p:nvGrpSpPr>
        <p:grpSpPr>
          <a:xfrm>
            <a:off x="618565" y="2008091"/>
            <a:ext cx="2773735" cy="4381343"/>
            <a:chOff x="709051" y="2008091"/>
            <a:chExt cx="2683249" cy="4267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504" t="32267" b="4885"/>
            <a:stretch>
              <a:fillRect/>
            </a:stretch>
          </p:blipFill>
          <p:spPr bwMode="auto">
            <a:xfrm>
              <a:off x="1102658" y="2008091"/>
              <a:ext cx="2289642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2399" r="91825" b="20201"/>
            <a:stretch>
              <a:fillRect/>
            </a:stretch>
          </p:blipFill>
          <p:spPr bwMode="auto">
            <a:xfrm>
              <a:off x="709051" y="2017056"/>
              <a:ext cx="402571" cy="3218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hthoek 16"/>
            <p:cNvSpPr/>
            <p:nvPr/>
          </p:nvSpPr>
          <p:spPr>
            <a:xfrm>
              <a:off x="1029924" y="5235389"/>
              <a:ext cx="117558" cy="1033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9" name="Straight Connector 16"/>
          <p:cNvCxnSpPr/>
          <p:nvPr/>
        </p:nvCxnSpPr>
        <p:spPr>
          <a:xfrm>
            <a:off x="5596685" y="3445903"/>
            <a:ext cx="874712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6346" y="5335398"/>
            <a:ext cx="113204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Delsman et al., 2013</a:t>
            </a:r>
            <a:endParaRPr lang="en-GB" sz="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93516" y="6528033"/>
            <a:ext cx="131638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Oude-Essink et al., 2012</a:t>
            </a:r>
            <a:endParaRPr lang="en-GB" sz="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41115" y="5931017"/>
            <a:ext cx="22289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Verzoeting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verzilting</a:t>
            </a:r>
            <a:r>
              <a:rPr lang="en-US" sz="1300" b="1" dirty="0" smtClean="0"/>
              <a:t> 2050</a:t>
            </a:r>
            <a:endParaRPr lang="en-GB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" y="958105"/>
            <a:ext cx="7576021" cy="58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88" y="965201"/>
            <a:ext cx="14747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1335" y="1140904"/>
            <a:ext cx="22289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Verzoeting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verzilting</a:t>
            </a:r>
            <a:r>
              <a:rPr lang="en-US" sz="1300" b="1" dirty="0" smtClean="0"/>
              <a:t> 2050</a:t>
            </a:r>
            <a:endParaRPr lang="en-GB" sz="13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155543" y="5646057"/>
            <a:ext cx="1988457" cy="121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" y="958105"/>
            <a:ext cx="7576021" cy="58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n2000zl.gif"/>
          <p:cNvPicPr>
            <a:picLocks noChangeAspect="1"/>
          </p:cNvPicPr>
          <p:nvPr/>
        </p:nvPicPr>
        <p:blipFill>
          <a:blip r:embed="rId3" cstate="print"/>
          <a:srcRect t="3912"/>
          <a:stretch>
            <a:fillRect/>
          </a:stretch>
        </p:blipFill>
        <p:spPr>
          <a:xfrm>
            <a:off x="862976" y="932329"/>
            <a:ext cx="6654184" cy="5944721"/>
          </a:xfrm>
          <a:prstGeom prst="rect">
            <a:avLst/>
          </a:prstGeom>
          <a:ln>
            <a:noFill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88" y="965201"/>
            <a:ext cx="14747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7593106" y="2949388"/>
            <a:ext cx="105830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Natura2000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5487" y="1430076"/>
            <a:ext cx="2552302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In diverse natuurgebieden is</a:t>
            </a:r>
          </a:p>
          <a:p>
            <a:r>
              <a:rPr lang="nl-NL" sz="1300" dirty="0" smtClean="0"/>
              <a:t>verandering in saliniteit mogelijk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335" y="1140904"/>
            <a:ext cx="22289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Verzoeting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verzilting</a:t>
            </a:r>
            <a:r>
              <a:rPr lang="en-US" sz="1300" b="1" dirty="0" smtClean="0"/>
              <a:t> 2050</a:t>
            </a:r>
            <a:endParaRPr lang="en-GB" sz="13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155543" y="5646057"/>
            <a:ext cx="1988457" cy="121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" y="958105"/>
            <a:ext cx="7576021" cy="58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n2000zl.gif"/>
          <p:cNvPicPr>
            <a:picLocks noChangeAspect="1"/>
          </p:cNvPicPr>
          <p:nvPr/>
        </p:nvPicPr>
        <p:blipFill>
          <a:blip r:embed="rId3" cstate="print"/>
          <a:srcRect t="3912"/>
          <a:stretch>
            <a:fillRect/>
          </a:stretch>
        </p:blipFill>
        <p:spPr>
          <a:xfrm>
            <a:off x="862976" y="932329"/>
            <a:ext cx="6654184" cy="5944721"/>
          </a:xfrm>
          <a:prstGeom prst="rect">
            <a:avLst/>
          </a:prstGeom>
          <a:ln>
            <a:noFill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88" y="965201"/>
            <a:ext cx="14747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natuur_zl.gif"/>
          <p:cNvPicPr>
            <a:picLocks noChangeAspect="1"/>
          </p:cNvPicPr>
          <p:nvPr/>
        </p:nvPicPr>
        <p:blipFill>
          <a:blip r:embed="rId5" cstate="print"/>
          <a:srcRect t="4872"/>
          <a:stretch>
            <a:fillRect/>
          </a:stretch>
        </p:blipFill>
        <p:spPr>
          <a:xfrm>
            <a:off x="863743" y="941294"/>
            <a:ext cx="6639718" cy="59704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93106" y="2949388"/>
            <a:ext cx="147989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Natura2000+SNL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5487" y="1430076"/>
            <a:ext cx="2552302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In diverse natuurgebieden is</a:t>
            </a:r>
          </a:p>
          <a:p>
            <a:r>
              <a:rPr lang="nl-NL" sz="1300" dirty="0" smtClean="0"/>
              <a:t>verandering in saliniteit mogelijk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335" y="1140904"/>
            <a:ext cx="22289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Verzoeting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verzilting</a:t>
            </a:r>
            <a:r>
              <a:rPr lang="en-US" sz="1300" b="1" dirty="0" smtClean="0"/>
              <a:t> 2050</a:t>
            </a:r>
            <a:endParaRPr lang="en-GB" sz="13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155543" y="5646057"/>
            <a:ext cx="1988457" cy="121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7415868" y="3540154"/>
            <a:ext cx="1754698" cy="3162650"/>
            <a:chOff x="7415868" y="3540154"/>
            <a:chExt cx="1754698" cy="31626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652" y="3540154"/>
              <a:ext cx="755777" cy="695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415868" y="6308521"/>
              <a:ext cx="1635853" cy="318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8"/>
            <p:cNvGrpSpPr/>
            <p:nvPr/>
          </p:nvGrpSpPr>
          <p:grpSpPr>
            <a:xfrm>
              <a:off x="7533314" y="4152551"/>
              <a:ext cx="1637252" cy="2550253"/>
              <a:chOff x="7566870" y="4018327"/>
              <a:chExt cx="1637252" cy="255025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709483" y="4035105"/>
                <a:ext cx="1359016" cy="2533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710881" y="4036504"/>
                <a:ext cx="1359016" cy="23349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712279" y="5581476"/>
                <a:ext cx="1359016" cy="401274"/>
              </a:xfrm>
              <a:prstGeom prst="rect">
                <a:avLst/>
              </a:prstGeom>
              <a:pattFill prst="ltUpDiag">
                <a:fgClr>
                  <a:schemeClr val="accent1">
                    <a:lumMod val="75000"/>
                  </a:schemeClr>
                </a:fgClr>
                <a:bgClr>
                  <a:schemeClr val="bg2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Trapezoid 2"/>
              <p:cNvSpPr/>
              <p:nvPr/>
            </p:nvSpPr>
            <p:spPr>
              <a:xfrm flipV="1">
                <a:off x="8741329" y="4018327"/>
                <a:ext cx="251670" cy="335560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rapezoid 15"/>
              <p:cNvSpPr/>
              <p:nvPr/>
            </p:nvSpPr>
            <p:spPr>
              <a:xfrm flipV="1">
                <a:off x="7761215" y="4019725"/>
                <a:ext cx="251670" cy="335560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16200000">
                <a:off x="8162488" y="6123964"/>
                <a:ext cx="469784" cy="285225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7566870" y="4320330"/>
                <a:ext cx="671119" cy="2231472"/>
              </a:xfrm>
              <a:prstGeom prst="arc">
                <a:avLst>
                  <a:gd name="adj1" fmla="val 16770484"/>
                  <a:gd name="adj2" fmla="val 0"/>
                </a:avLst>
              </a:prstGeom>
              <a:ln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Arc 21"/>
              <p:cNvSpPr/>
              <p:nvPr/>
            </p:nvSpPr>
            <p:spPr>
              <a:xfrm flipH="1">
                <a:off x="8533003" y="4313339"/>
                <a:ext cx="671119" cy="2231472"/>
              </a:xfrm>
              <a:prstGeom prst="arc">
                <a:avLst>
                  <a:gd name="adj1" fmla="val 16770484"/>
                  <a:gd name="adj2" fmla="val 0"/>
                </a:avLst>
              </a:prstGeom>
              <a:ln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kstvak 7"/>
              <p:cNvSpPr txBox="1"/>
              <p:nvPr/>
            </p:nvSpPr>
            <p:spPr>
              <a:xfrm>
                <a:off x="8215290" y="427624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800" dirty="0" smtClean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944374" y="4269904"/>
              <a:ext cx="805343" cy="75593"/>
            </a:xfrm>
            <a:custGeom>
              <a:avLst/>
              <a:gdLst>
                <a:gd name="connsiteX0" fmla="*/ 0 w 805343"/>
                <a:gd name="connsiteY0" fmla="*/ 75593 h 75593"/>
                <a:gd name="connsiteX1" fmla="*/ 360727 w 805343"/>
                <a:gd name="connsiteY1" fmla="*/ 92 h 75593"/>
                <a:gd name="connsiteX2" fmla="*/ 805343 w 805343"/>
                <a:gd name="connsiteY2" fmla="*/ 58815 h 75593"/>
                <a:gd name="connsiteX3" fmla="*/ 805343 w 805343"/>
                <a:gd name="connsiteY3" fmla="*/ 58815 h 75593"/>
                <a:gd name="connsiteX4" fmla="*/ 805343 w 805343"/>
                <a:gd name="connsiteY4" fmla="*/ 58815 h 75593"/>
                <a:gd name="connsiteX5" fmla="*/ 805343 w 805343"/>
                <a:gd name="connsiteY5" fmla="*/ 58815 h 7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343" h="75593">
                  <a:moveTo>
                    <a:pt x="0" y="75593"/>
                  </a:moveTo>
                  <a:cubicBezTo>
                    <a:pt x="113251" y="39240"/>
                    <a:pt x="226503" y="2888"/>
                    <a:pt x="360727" y="92"/>
                  </a:cubicBezTo>
                  <a:cubicBezTo>
                    <a:pt x="494951" y="-2704"/>
                    <a:pt x="805343" y="58815"/>
                    <a:pt x="805343" y="58815"/>
                  </a:cubicBezTo>
                  <a:lnTo>
                    <a:pt x="805343" y="58815"/>
                  </a:lnTo>
                  <a:lnTo>
                    <a:pt x="805343" y="58815"/>
                  </a:lnTo>
                  <a:lnTo>
                    <a:pt x="805343" y="58815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739232" y="4328720"/>
              <a:ext cx="188752" cy="0"/>
            </a:xfrm>
            <a:prstGeom prst="line">
              <a:avLst/>
            </a:prstGeom>
            <a:ln w="28575">
              <a:solidFill>
                <a:srgbClr val="008B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750729" y="4346896"/>
              <a:ext cx="188752" cy="0"/>
            </a:xfrm>
            <a:prstGeom prst="line">
              <a:avLst/>
            </a:prstGeom>
            <a:ln w="28575">
              <a:solidFill>
                <a:srgbClr val="008B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8204433" y="4144161"/>
              <a:ext cx="117446" cy="167780"/>
            </a:xfrm>
            <a:custGeom>
              <a:avLst/>
              <a:gdLst>
                <a:gd name="connsiteX0" fmla="*/ 117446 w 117446"/>
                <a:gd name="connsiteY0" fmla="*/ 0 h 167780"/>
                <a:gd name="connsiteX1" fmla="*/ 75501 w 117446"/>
                <a:gd name="connsiteY1" fmla="*/ 25167 h 167780"/>
                <a:gd name="connsiteX2" fmla="*/ 83890 w 117446"/>
                <a:gd name="connsiteY2" fmla="*/ 67112 h 167780"/>
                <a:gd name="connsiteX3" fmla="*/ 50334 w 117446"/>
                <a:gd name="connsiteY3" fmla="*/ 142613 h 167780"/>
                <a:gd name="connsiteX4" fmla="*/ 25167 w 117446"/>
                <a:gd name="connsiteY4" fmla="*/ 151002 h 167780"/>
                <a:gd name="connsiteX5" fmla="*/ 0 w 117446"/>
                <a:gd name="connsiteY5" fmla="*/ 167780 h 1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46" h="167780">
                  <a:moveTo>
                    <a:pt x="117446" y="0"/>
                  </a:moveTo>
                  <a:cubicBezTo>
                    <a:pt x="103464" y="8389"/>
                    <a:pt x="82793" y="10583"/>
                    <a:pt x="75501" y="25167"/>
                  </a:cubicBezTo>
                  <a:cubicBezTo>
                    <a:pt x="69124" y="37920"/>
                    <a:pt x="83890" y="52853"/>
                    <a:pt x="83890" y="67112"/>
                  </a:cubicBezTo>
                  <a:cubicBezTo>
                    <a:pt x="83890" y="104480"/>
                    <a:pt x="80317" y="122624"/>
                    <a:pt x="50334" y="142613"/>
                  </a:cubicBezTo>
                  <a:cubicBezTo>
                    <a:pt x="42976" y="147518"/>
                    <a:pt x="33556" y="148206"/>
                    <a:pt x="25167" y="151002"/>
                  </a:cubicBezTo>
                  <a:lnTo>
                    <a:pt x="0" y="16778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72213" y="4152550"/>
              <a:ext cx="100668" cy="218114"/>
            </a:xfrm>
            <a:custGeom>
              <a:avLst/>
              <a:gdLst>
                <a:gd name="connsiteX0" fmla="*/ 0 w 100668"/>
                <a:gd name="connsiteY0" fmla="*/ 0 h 218114"/>
                <a:gd name="connsiteX1" fmla="*/ 16778 w 100668"/>
                <a:gd name="connsiteY1" fmla="*/ 41945 h 218114"/>
                <a:gd name="connsiteX2" fmla="*/ 50334 w 100668"/>
                <a:gd name="connsiteY2" fmla="*/ 92279 h 218114"/>
                <a:gd name="connsiteX3" fmla="*/ 58723 w 100668"/>
                <a:gd name="connsiteY3" fmla="*/ 159391 h 218114"/>
                <a:gd name="connsiteX4" fmla="*/ 83890 w 100668"/>
                <a:gd name="connsiteY4" fmla="*/ 167780 h 218114"/>
                <a:gd name="connsiteX5" fmla="*/ 92279 w 100668"/>
                <a:gd name="connsiteY5" fmla="*/ 209725 h 218114"/>
                <a:gd name="connsiteX6" fmla="*/ 100668 w 100668"/>
                <a:gd name="connsiteY6" fmla="*/ 218114 h 21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668" h="218114">
                  <a:moveTo>
                    <a:pt x="0" y="0"/>
                  </a:moveTo>
                  <a:cubicBezTo>
                    <a:pt x="5593" y="13982"/>
                    <a:pt x="8797" y="29175"/>
                    <a:pt x="16778" y="41945"/>
                  </a:cubicBezTo>
                  <a:cubicBezTo>
                    <a:pt x="61663" y="113762"/>
                    <a:pt x="28157" y="25747"/>
                    <a:pt x="50334" y="92279"/>
                  </a:cubicBezTo>
                  <a:cubicBezTo>
                    <a:pt x="53130" y="114650"/>
                    <a:pt x="49567" y="138789"/>
                    <a:pt x="58723" y="159391"/>
                  </a:cubicBezTo>
                  <a:cubicBezTo>
                    <a:pt x="62314" y="167472"/>
                    <a:pt x="78985" y="160422"/>
                    <a:pt x="83890" y="167780"/>
                  </a:cubicBezTo>
                  <a:cubicBezTo>
                    <a:pt x="91799" y="179644"/>
                    <a:pt x="87770" y="196198"/>
                    <a:pt x="92279" y="209725"/>
                  </a:cubicBezTo>
                  <a:cubicBezTo>
                    <a:pt x="93530" y="213477"/>
                    <a:pt x="97872" y="215318"/>
                    <a:pt x="100668" y="218114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313490" y="4135772"/>
              <a:ext cx="33556" cy="251670"/>
            </a:xfrm>
            <a:custGeom>
              <a:avLst/>
              <a:gdLst>
                <a:gd name="connsiteX0" fmla="*/ 33556 w 33556"/>
                <a:gd name="connsiteY0" fmla="*/ 0 h 251670"/>
                <a:gd name="connsiteX1" fmla="*/ 25167 w 33556"/>
                <a:gd name="connsiteY1" fmla="*/ 58723 h 251670"/>
                <a:gd name="connsiteX2" fmla="*/ 8389 w 33556"/>
                <a:gd name="connsiteY2" fmla="*/ 83890 h 251670"/>
                <a:gd name="connsiteX3" fmla="*/ 25167 w 33556"/>
                <a:gd name="connsiteY3" fmla="*/ 134224 h 251670"/>
                <a:gd name="connsiteX4" fmla="*/ 16778 w 33556"/>
                <a:gd name="connsiteY4" fmla="*/ 159391 h 251670"/>
                <a:gd name="connsiteX5" fmla="*/ 25167 w 33556"/>
                <a:gd name="connsiteY5" fmla="*/ 184558 h 251670"/>
                <a:gd name="connsiteX6" fmla="*/ 0 w 33556"/>
                <a:gd name="connsiteY6" fmla="*/ 251670 h 25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56" h="251670">
                  <a:moveTo>
                    <a:pt x="33556" y="0"/>
                  </a:moveTo>
                  <a:cubicBezTo>
                    <a:pt x="30760" y="19574"/>
                    <a:pt x="30849" y="39784"/>
                    <a:pt x="25167" y="58723"/>
                  </a:cubicBezTo>
                  <a:cubicBezTo>
                    <a:pt x="22270" y="68380"/>
                    <a:pt x="8389" y="73808"/>
                    <a:pt x="8389" y="83890"/>
                  </a:cubicBezTo>
                  <a:cubicBezTo>
                    <a:pt x="8389" y="101576"/>
                    <a:pt x="25167" y="134224"/>
                    <a:pt x="25167" y="134224"/>
                  </a:cubicBezTo>
                  <a:cubicBezTo>
                    <a:pt x="22371" y="142613"/>
                    <a:pt x="16778" y="150548"/>
                    <a:pt x="16778" y="159391"/>
                  </a:cubicBezTo>
                  <a:cubicBezTo>
                    <a:pt x="16778" y="168234"/>
                    <a:pt x="25167" y="175715"/>
                    <a:pt x="25167" y="184558"/>
                  </a:cubicBezTo>
                  <a:cubicBezTo>
                    <a:pt x="25167" y="244834"/>
                    <a:pt x="31531" y="235904"/>
                    <a:pt x="0" y="25167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pic>
        <p:nvPicPr>
          <p:cNvPr id="6" name="Picture 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1353671"/>
            <a:ext cx="7028330" cy="46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Ecohydrologische</a:t>
            </a:r>
            <a:r>
              <a:rPr lang="nl-NL" b="1" dirty="0" smtClean="0"/>
              <a:t> modellen</a:t>
            </a:r>
          </a:p>
        </p:txBody>
      </p:sp>
      <p:graphicFrame>
        <p:nvGraphicFramePr>
          <p:cNvPr id="7" name="Table 4"/>
          <p:cNvGraphicFramePr>
            <a:graphicFrameLocks noGrp="1"/>
          </p:cNvGraphicFramePr>
          <p:nvPr/>
        </p:nvGraphicFramePr>
        <p:xfrm>
          <a:off x="649224" y="1700363"/>
          <a:ext cx="7781544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386"/>
                <a:gridCol w="1945386"/>
                <a:gridCol w="1945386"/>
                <a:gridCol w="194538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DEMNAT-3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>
                          <a:solidFill>
                            <a:schemeClr val="tx1"/>
                          </a:solidFill>
                        </a:rPr>
                        <a:t>PROBE-Waternood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VSD+SMART-NTM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Hydrologie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inlaat, waterpeil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Zuurstofstress*,</a:t>
                      </a:r>
                      <a:r>
                        <a:rPr lang="nl-NL" sz="1400" baseline="0" dirty="0" smtClean="0"/>
                        <a:t> vochtstress, kwel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vochtgehalte wortelzone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>
                          <a:solidFill>
                            <a:srgbClr val="C00000"/>
                          </a:solidFill>
                        </a:rPr>
                        <a:t>Saliniteit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3 brakke </a:t>
                      </a:r>
                    </a:p>
                    <a:p>
                      <a:r>
                        <a:rPr lang="nl-NL" sz="1400" dirty="0" err="1" smtClean="0">
                          <a:solidFill>
                            <a:srgbClr val="C00000"/>
                          </a:solidFill>
                        </a:rPr>
                        <a:t>ecotoopgroepen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Atmosferische depositie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Indirect (via </a:t>
                      </a:r>
                      <a:r>
                        <a:rPr lang="nl-NL" sz="1400" dirty="0" err="1" smtClean="0"/>
                        <a:t>florbase</a:t>
                      </a:r>
                      <a:r>
                        <a:rPr lang="nl-NL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Nee (nog niet)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Ja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Vegetatiebeheer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Geavanceerd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Indicatiewaarden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Ellenberg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Type uitvoer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Wat als </a:t>
                      </a:r>
                    </a:p>
                    <a:p>
                      <a:r>
                        <a:rPr lang="nl-NL" sz="1400" dirty="0" smtClean="0"/>
                        <a:t>Botanische</a:t>
                      </a:r>
                      <a:r>
                        <a:rPr lang="nl-NL" sz="1400" baseline="0" dirty="0" smtClean="0"/>
                        <a:t> kwaliteit (starre indeling),</a:t>
                      </a:r>
                    </a:p>
                    <a:p>
                      <a:r>
                        <a:rPr lang="nl-NL" sz="1400" baseline="0" dirty="0" smtClean="0"/>
                        <a:t>Natuurwaarde</a:t>
                      </a:r>
                    </a:p>
                    <a:p>
                      <a:r>
                        <a:rPr lang="nl-NL" sz="1200" i="1" baseline="0" dirty="0" smtClean="0"/>
                        <a:t>geen droge systemen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Vegetatie (flexibele indeling), </a:t>
                      </a:r>
                    </a:p>
                    <a:p>
                      <a:r>
                        <a:rPr lang="nl-NL" sz="1400" dirty="0" smtClean="0"/>
                        <a:t>Natuurwaarde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Natuurwaarden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Bereik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Vlakdekkend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6"/>
          <p:cNvSpPr txBox="1"/>
          <p:nvPr/>
        </p:nvSpPr>
        <p:spPr>
          <a:xfrm>
            <a:off x="554736" y="6130070"/>
            <a:ext cx="75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*  Meer klimaatrobuuste maat voor vochttoestand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826" y="1515035"/>
            <a:ext cx="4044528" cy="467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29174" y="1677798"/>
            <a:ext cx="3582099" cy="45300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uitgangssituatie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56407" y="1189318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bA10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718630" y="1221633"/>
            <a:ext cx="219580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nl-NL" sz="1100" b="0" i="1" dirty="0" smtClean="0">
                <a:solidFill>
                  <a:srgbClr val="CC0000"/>
                </a:solidFill>
              </a:rPr>
              <a:t>Brakke wateren, inlagen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311" y="1743979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87983" y="5895310"/>
            <a:ext cx="20505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>
                    <a:lumMod val="50000"/>
                  </a:schemeClr>
                </a:solidFill>
              </a:rPr>
              <a:t>PBL, Natuurcompendium</a:t>
            </a:r>
          </a:p>
        </p:txBody>
      </p:sp>
      <p:pic>
        <p:nvPicPr>
          <p:cNvPr id="18" name="Afbeelding 17" descr="1401_002k_clo_01_nl.jpg"/>
          <p:cNvPicPr>
            <a:picLocks noChangeAspect="1"/>
          </p:cNvPicPr>
          <p:nvPr/>
        </p:nvPicPr>
        <p:blipFill>
          <a:blip r:embed="rId4" cstate="print"/>
          <a:srcRect r="34867"/>
          <a:stretch>
            <a:fillRect/>
          </a:stretch>
        </p:blipFill>
        <p:spPr>
          <a:xfrm>
            <a:off x="1029222" y="1685195"/>
            <a:ext cx="3163981" cy="4210050"/>
          </a:xfrm>
          <a:prstGeom prst="rect">
            <a:avLst/>
          </a:prstGeom>
        </p:spPr>
      </p:pic>
      <p:pic>
        <p:nvPicPr>
          <p:cNvPr id="19" name="Afbeelding 18" descr="1401_002k_clo_01_nl.jpg"/>
          <p:cNvPicPr>
            <a:picLocks noChangeAspect="1"/>
          </p:cNvPicPr>
          <p:nvPr/>
        </p:nvPicPr>
        <p:blipFill>
          <a:blip r:embed="rId4" cstate="print"/>
          <a:srcRect l="68824" t="11139" r="6263" b="52236"/>
          <a:stretch>
            <a:fillRect/>
          </a:stretch>
        </p:blipFill>
        <p:spPr>
          <a:xfrm>
            <a:off x="652121" y="2216916"/>
            <a:ext cx="1210235" cy="1541930"/>
          </a:xfrm>
          <a:prstGeom prst="rect">
            <a:avLst/>
          </a:prstGeom>
        </p:spPr>
      </p:pic>
      <p:sp>
        <p:nvSpPr>
          <p:cNvPr id="20" name="Tekstvak 7"/>
          <p:cNvSpPr txBox="1"/>
          <p:nvPr/>
        </p:nvSpPr>
        <p:spPr>
          <a:xfrm>
            <a:off x="890717" y="2188775"/>
            <a:ext cx="1029257" cy="1590179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800" dirty="0" smtClean="0"/>
              <a:t>Meren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Kleine diepe meren</a:t>
            </a:r>
          </a:p>
          <a:p>
            <a:pPr>
              <a:spcAft>
                <a:spcPts val="0"/>
              </a:spcAft>
            </a:pPr>
            <a:r>
              <a:rPr lang="nl-NL" sz="800" dirty="0" smtClean="0"/>
              <a:t>Kleine ondiepe 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veenplassen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Vennen</a:t>
            </a:r>
          </a:p>
          <a:p>
            <a:pPr>
              <a:spcAft>
                <a:spcPts val="600"/>
              </a:spcAft>
            </a:pPr>
            <a:r>
              <a:rPr lang="nl-NL" sz="800" b="1" dirty="0" smtClean="0">
                <a:solidFill>
                  <a:srgbClr val="C00000"/>
                </a:solidFill>
              </a:rPr>
              <a:t>Brakke wateren</a:t>
            </a:r>
          </a:p>
          <a:p>
            <a:pPr>
              <a:spcAft>
                <a:spcPts val="1000"/>
              </a:spcAft>
            </a:pPr>
            <a:r>
              <a:rPr lang="nl-NL" sz="800" dirty="0" smtClean="0"/>
              <a:t>Kanalen</a:t>
            </a:r>
          </a:p>
          <a:p>
            <a:pPr>
              <a:spcAft>
                <a:spcPts val="800"/>
              </a:spcAft>
            </a:pPr>
            <a:r>
              <a:rPr lang="nl-NL" sz="800" dirty="0" smtClean="0"/>
              <a:t>Overige wateren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180" y="1837189"/>
            <a:ext cx="15071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Stilstaande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wateren</a:t>
            </a:r>
            <a:endParaRPr lang="en-GB" sz="11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kstvak 7"/>
          <p:cNvSpPr txBox="1"/>
          <p:nvPr/>
        </p:nvSpPr>
        <p:spPr>
          <a:xfrm>
            <a:off x="1059895" y="5713549"/>
            <a:ext cx="167718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700" dirty="0" smtClean="0"/>
              <a:t>Bron: Topografische Dienst Kadaster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2575" y="1745988"/>
            <a:ext cx="490027" cy="52322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700" dirty="0" err="1" smtClean="0"/>
              <a:t>ruis</a:t>
            </a:r>
            <a:endParaRPr lang="en-US" sz="700" dirty="0" smtClean="0"/>
          </a:p>
          <a:p>
            <a:r>
              <a:rPr lang="en-US" sz="700" dirty="0" err="1" smtClean="0"/>
              <a:t>matig</a:t>
            </a:r>
            <a:endParaRPr lang="en-US" sz="700" dirty="0" smtClean="0"/>
          </a:p>
          <a:p>
            <a:r>
              <a:rPr lang="en-US" sz="700" dirty="0" err="1" smtClean="0"/>
              <a:t>goed</a:t>
            </a:r>
            <a:endParaRPr lang="en-US" sz="700" dirty="0" smtClean="0"/>
          </a:p>
          <a:p>
            <a:r>
              <a:rPr lang="en-US" sz="700" dirty="0" err="1" smtClean="0"/>
              <a:t>zeer</a:t>
            </a:r>
            <a:r>
              <a:rPr lang="en-US" sz="700" dirty="0" smtClean="0"/>
              <a:t> </a:t>
            </a:r>
            <a:r>
              <a:rPr lang="en-US" sz="700" dirty="0" err="1" smtClean="0"/>
              <a:t>goed</a:t>
            </a:r>
            <a:endParaRPr lang="en-GB" sz="7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458" y="1532964"/>
            <a:ext cx="3989295" cy="46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29174" y="1677798"/>
            <a:ext cx="3582099" cy="45300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uitgangssituatie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56407" y="1189318"/>
            <a:ext cx="4776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 smtClean="0">
                <a:solidFill>
                  <a:schemeClr val="tx1"/>
                </a:solidFill>
              </a:rPr>
              <a:t>bK20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718630" y="1221633"/>
            <a:ext cx="219580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nl-NL" sz="1100" i="1" dirty="0" smtClean="0">
                <a:solidFill>
                  <a:srgbClr val="CC0000"/>
                </a:solidFill>
              </a:rPr>
              <a:t>Natte graslanden in brakke polders</a:t>
            </a:r>
            <a:endParaRPr lang="en-US" sz="1100" i="1" dirty="0">
              <a:solidFill>
                <a:srgbClr val="CC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87983" y="5895310"/>
            <a:ext cx="20505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>
                    <a:lumMod val="50000"/>
                  </a:schemeClr>
                </a:solidFill>
              </a:rPr>
              <a:t>PBL, Natuurcompendium</a:t>
            </a:r>
          </a:p>
        </p:txBody>
      </p:sp>
      <p:pic>
        <p:nvPicPr>
          <p:cNvPr id="18" name="Afbeelding 17" descr="1401_002k_clo_01_nl.jpg"/>
          <p:cNvPicPr>
            <a:picLocks noChangeAspect="1"/>
          </p:cNvPicPr>
          <p:nvPr/>
        </p:nvPicPr>
        <p:blipFill>
          <a:blip r:embed="rId3" cstate="print"/>
          <a:srcRect r="34867"/>
          <a:stretch>
            <a:fillRect/>
          </a:stretch>
        </p:blipFill>
        <p:spPr>
          <a:xfrm>
            <a:off x="1029222" y="1685195"/>
            <a:ext cx="3163981" cy="4210050"/>
          </a:xfrm>
          <a:prstGeom prst="rect">
            <a:avLst/>
          </a:prstGeom>
        </p:spPr>
      </p:pic>
      <p:pic>
        <p:nvPicPr>
          <p:cNvPr id="19" name="Afbeelding 18" descr="1401_002k_clo_01_nl.jpg"/>
          <p:cNvPicPr>
            <a:picLocks noChangeAspect="1"/>
          </p:cNvPicPr>
          <p:nvPr/>
        </p:nvPicPr>
        <p:blipFill>
          <a:blip r:embed="rId3" cstate="print"/>
          <a:srcRect l="68824" t="11139" r="6263" b="52236"/>
          <a:stretch>
            <a:fillRect/>
          </a:stretch>
        </p:blipFill>
        <p:spPr>
          <a:xfrm>
            <a:off x="652121" y="2216916"/>
            <a:ext cx="1210235" cy="1541930"/>
          </a:xfrm>
          <a:prstGeom prst="rect">
            <a:avLst/>
          </a:prstGeom>
        </p:spPr>
      </p:pic>
      <p:sp>
        <p:nvSpPr>
          <p:cNvPr id="20" name="Tekstvak 7"/>
          <p:cNvSpPr txBox="1"/>
          <p:nvPr/>
        </p:nvSpPr>
        <p:spPr>
          <a:xfrm>
            <a:off x="890717" y="2188775"/>
            <a:ext cx="1029257" cy="1590179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800" dirty="0" smtClean="0"/>
              <a:t>Meren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Kleine diepe meren</a:t>
            </a:r>
          </a:p>
          <a:p>
            <a:pPr>
              <a:spcAft>
                <a:spcPts val="0"/>
              </a:spcAft>
            </a:pPr>
            <a:r>
              <a:rPr lang="nl-NL" sz="800" dirty="0" smtClean="0"/>
              <a:t>Kleine ondiepe 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veenplassen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Vennen</a:t>
            </a:r>
          </a:p>
          <a:p>
            <a:pPr>
              <a:spcAft>
                <a:spcPts val="600"/>
              </a:spcAft>
            </a:pPr>
            <a:r>
              <a:rPr lang="nl-NL" sz="800" b="1" dirty="0" smtClean="0">
                <a:solidFill>
                  <a:srgbClr val="C00000"/>
                </a:solidFill>
              </a:rPr>
              <a:t>Brakke wateren</a:t>
            </a:r>
          </a:p>
          <a:p>
            <a:pPr>
              <a:spcAft>
                <a:spcPts val="1000"/>
              </a:spcAft>
            </a:pPr>
            <a:r>
              <a:rPr lang="nl-NL" sz="800" dirty="0" smtClean="0"/>
              <a:t>Kanalen</a:t>
            </a:r>
          </a:p>
          <a:p>
            <a:pPr>
              <a:spcAft>
                <a:spcPts val="800"/>
              </a:spcAft>
            </a:pPr>
            <a:r>
              <a:rPr lang="nl-NL" sz="800" dirty="0" smtClean="0"/>
              <a:t>Overige wateren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180" y="1837189"/>
            <a:ext cx="15071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Stilstaande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wateren</a:t>
            </a:r>
            <a:endParaRPr lang="en-GB" sz="11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kstvak 7"/>
          <p:cNvSpPr txBox="1"/>
          <p:nvPr/>
        </p:nvSpPr>
        <p:spPr>
          <a:xfrm>
            <a:off x="1059895" y="5713549"/>
            <a:ext cx="167718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700" dirty="0" smtClean="0"/>
              <a:t>Bron: Topografische Dienst Kadaster   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311" y="1743979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6"/>
          <p:cNvSpPr txBox="1"/>
          <p:nvPr/>
        </p:nvSpPr>
        <p:spPr>
          <a:xfrm>
            <a:off x="4962575" y="1745988"/>
            <a:ext cx="490027" cy="52322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700" dirty="0" err="1" smtClean="0"/>
              <a:t>ruis</a:t>
            </a:r>
            <a:endParaRPr lang="en-US" sz="700" dirty="0" smtClean="0"/>
          </a:p>
          <a:p>
            <a:r>
              <a:rPr lang="en-US" sz="700" dirty="0" err="1" smtClean="0"/>
              <a:t>matig</a:t>
            </a:r>
            <a:endParaRPr lang="en-US" sz="700" dirty="0" smtClean="0"/>
          </a:p>
          <a:p>
            <a:r>
              <a:rPr lang="en-US" sz="700" dirty="0" err="1" smtClean="0"/>
              <a:t>goed</a:t>
            </a:r>
            <a:endParaRPr lang="en-US" sz="700" dirty="0" smtClean="0"/>
          </a:p>
          <a:p>
            <a:r>
              <a:rPr lang="en-US" sz="700" dirty="0" err="1" smtClean="0"/>
              <a:t>zeer</a:t>
            </a:r>
            <a:r>
              <a:rPr lang="en-US" sz="700" dirty="0" smtClean="0"/>
              <a:t> </a:t>
            </a:r>
            <a:r>
              <a:rPr lang="en-US" sz="700" dirty="0" err="1" smtClean="0"/>
              <a:t>goed</a:t>
            </a:r>
            <a:endParaRPr lang="en-GB" sz="7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769" y="1505729"/>
            <a:ext cx="4011986" cy="47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29174" y="1677798"/>
            <a:ext cx="3582099" cy="45300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uitgangssituatie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56407" y="1189318"/>
            <a:ext cx="4776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 smtClean="0">
                <a:solidFill>
                  <a:schemeClr val="tx1"/>
                </a:solidFill>
              </a:rPr>
              <a:t>bK40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718629" y="1221633"/>
            <a:ext cx="2833699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nl-NL" sz="1100" i="1" dirty="0" smtClean="0">
                <a:solidFill>
                  <a:srgbClr val="CC0000"/>
                </a:solidFill>
              </a:rPr>
              <a:t>Vochtige graslanden  in brakke polders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87983" y="5895310"/>
            <a:ext cx="20505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>
                    <a:lumMod val="50000"/>
                  </a:schemeClr>
                </a:solidFill>
              </a:rPr>
              <a:t>PBL, Natuurcompendium</a:t>
            </a:r>
          </a:p>
        </p:txBody>
      </p:sp>
      <p:pic>
        <p:nvPicPr>
          <p:cNvPr id="18" name="Afbeelding 17" descr="1401_002k_clo_01_nl.jpg"/>
          <p:cNvPicPr>
            <a:picLocks noChangeAspect="1"/>
          </p:cNvPicPr>
          <p:nvPr/>
        </p:nvPicPr>
        <p:blipFill>
          <a:blip r:embed="rId3" cstate="print"/>
          <a:srcRect r="34867"/>
          <a:stretch>
            <a:fillRect/>
          </a:stretch>
        </p:blipFill>
        <p:spPr>
          <a:xfrm>
            <a:off x="1029222" y="1685195"/>
            <a:ext cx="3163981" cy="4210050"/>
          </a:xfrm>
          <a:prstGeom prst="rect">
            <a:avLst/>
          </a:prstGeom>
        </p:spPr>
      </p:pic>
      <p:pic>
        <p:nvPicPr>
          <p:cNvPr id="19" name="Afbeelding 18" descr="1401_002k_clo_01_nl.jpg"/>
          <p:cNvPicPr>
            <a:picLocks noChangeAspect="1"/>
          </p:cNvPicPr>
          <p:nvPr/>
        </p:nvPicPr>
        <p:blipFill>
          <a:blip r:embed="rId3" cstate="print"/>
          <a:srcRect l="68824" t="11139" r="6263" b="52236"/>
          <a:stretch>
            <a:fillRect/>
          </a:stretch>
        </p:blipFill>
        <p:spPr>
          <a:xfrm>
            <a:off x="652121" y="2216916"/>
            <a:ext cx="1210235" cy="1541930"/>
          </a:xfrm>
          <a:prstGeom prst="rect">
            <a:avLst/>
          </a:prstGeom>
        </p:spPr>
      </p:pic>
      <p:sp>
        <p:nvSpPr>
          <p:cNvPr id="20" name="Tekstvak 7"/>
          <p:cNvSpPr txBox="1"/>
          <p:nvPr/>
        </p:nvSpPr>
        <p:spPr>
          <a:xfrm>
            <a:off x="890717" y="2188775"/>
            <a:ext cx="1029257" cy="1590179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800" dirty="0" smtClean="0"/>
              <a:t>Meren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Kleine diepe meren</a:t>
            </a:r>
          </a:p>
          <a:p>
            <a:pPr>
              <a:spcAft>
                <a:spcPts val="0"/>
              </a:spcAft>
            </a:pPr>
            <a:r>
              <a:rPr lang="nl-NL" sz="800" dirty="0" smtClean="0"/>
              <a:t>Kleine ondiepe 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veenplassen</a:t>
            </a:r>
          </a:p>
          <a:p>
            <a:pPr>
              <a:spcAft>
                <a:spcPts val="600"/>
              </a:spcAft>
            </a:pPr>
            <a:r>
              <a:rPr lang="nl-NL" sz="800" dirty="0" smtClean="0"/>
              <a:t>Vennen</a:t>
            </a:r>
          </a:p>
          <a:p>
            <a:pPr>
              <a:spcAft>
                <a:spcPts val="600"/>
              </a:spcAft>
            </a:pPr>
            <a:r>
              <a:rPr lang="nl-NL" sz="800" b="1" dirty="0" smtClean="0">
                <a:solidFill>
                  <a:srgbClr val="C00000"/>
                </a:solidFill>
              </a:rPr>
              <a:t>Brakke wateren</a:t>
            </a:r>
          </a:p>
          <a:p>
            <a:pPr>
              <a:spcAft>
                <a:spcPts val="1000"/>
              </a:spcAft>
            </a:pPr>
            <a:r>
              <a:rPr lang="nl-NL" sz="800" dirty="0" smtClean="0"/>
              <a:t>Kanalen</a:t>
            </a:r>
          </a:p>
          <a:p>
            <a:pPr>
              <a:spcAft>
                <a:spcPts val="800"/>
              </a:spcAft>
            </a:pPr>
            <a:r>
              <a:rPr lang="nl-NL" sz="800" dirty="0" smtClean="0"/>
              <a:t>Overige wateren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180" y="1837189"/>
            <a:ext cx="150714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Stilstaande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</a:rPr>
              <a:t>wateren</a:t>
            </a:r>
            <a:endParaRPr lang="en-GB" sz="11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kstvak 7"/>
          <p:cNvSpPr txBox="1"/>
          <p:nvPr/>
        </p:nvSpPr>
        <p:spPr>
          <a:xfrm>
            <a:off x="1059895" y="5713549"/>
            <a:ext cx="167718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700" dirty="0" smtClean="0"/>
              <a:t>Bron: Topografische Dienst Kadaster   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311" y="1743979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6"/>
          <p:cNvSpPr txBox="1"/>
          <p:nvPr/>
        </p:nvSpPr>
        <p:spPr>
          <a:xfrm>
            <a:off x="4962575" y="1745988"/>
            <a:ext cx="490027" cy="52322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700" dirty="0" err="1" smtClean="0"/>
              <a:t>ruis</a:t>
            </a:r>
            <a:endParaRPr lang="en-US" sz="700" dirty="0" smtClean="0"/>
          </a:p>
          <a:p>
            <a:r>
              <a:rPr lang="en-US" sz="700" dirty="0" err="1" smtClean="0"/>
              <a:t>matig</a:t>
            </a:r>
            <a:endParaRPr lang="en-US" sz="700" dirty="0" smtClean="0"/>
          </a:p>
          <a:p>
            <a:r>
              <a:rPr lang="en-US" sz="700" dirty="0" err="1" smtClean="0"/>
              <a:t>goed</a:t>
            </a:r>
            <a:endParaRPr lang="en-US" sz="700" dirty="0" smtClean="0"/>
          </a:p>
          <a:p>
            <a:r>
              <a:rPr lang="en-US" sz="700" dirty="0" err="1" smtClean="0"/>
              <a:t>zeer</a:t>
            </a:r>
            <a:r>
              <a:rPr lang="en-US" sz="700" dirty="0" smtClean="0"/>
              <a:t> </a:t>
            </a:r>
            <a:r>
              <a:rPr lang="en-US" sz="700" dirty="0" err="1" smtClean="0"/>
              <a:t>goed</a:t>
            </a:r>
            <a:endParaRPr lang="en-GB" sz="7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706" y="3351117"/>
            <a:ext cx="2420473" cy="28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effectbepaling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49300"/>
          <a:stretch>
            <a:fillRect/>
          </a:stretch>
        </p:blipFill>
        <p:spPr bwMode="auto">
          <a:xfrm>
            <a:off x="645459" y="2698383"/>
            <a:ext cx="4572798" cy="33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023" y="968187"/>
            <a:ext cx="2453058" cy="28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413" y="1272988"/>
            <a:ext cx="398456" cy="8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495" y="5145102"/>
            <a:ext cx="427317" cy="9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vak 26"/>
          <p:cNvSpPr txBox="1"/>
          <p:nvPr/>
        </p:nvSpPr>
        <p:spPr>
          <a:xfrm>
            <a:off x="6167717" y="4849909"/>
            <a:ext cx="39786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dN</a:t>
            </a:r>
            <a:endParaRPr lang="nl-NL" sz="1300" dirty="0" smtClean="0"/>
          </a:p>
        </p:txBody>
      </p:sp>
      <p:sp>
        <p:nvSpPr>
          <p:cNvPr id="28" name="Tekstvak 27"/>
          <p:cNvSpPr txBox="1"/>
          <p:nvPr/>
        </p:nvSpPr>
        <p:spPr>
          <a:xfrm>
            <a:off x="5127815" y="977153"/>
            <a:ext cx="39786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dN</a:t>
            </a:r>
            <a:endParaRPr lang="nl-NL" sz="1300" dirty="0" smtClean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705345" y="2200267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bK20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688358" y="2502729"/>
            <a:ext cx="111248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100" b="0" i="1" dirty="0">
                <a:solidFill>
                  <a:srgbClr val="CC0000"/>
                </a:solidFill>
              </a:rPr>
              <a:t>Natte graslanden </a:t>
            </a:r>
          </a:p>
          <a:p>
            <a:r>
              <a:rPr lang="nl-NL" sz="1100" b="0" i="1" dirty="0">
                <a:solidFill>
                  <a:srgbClr val="CC0000"/>
                </a:solidFill>
              </a:rPr>
              <a:t>in brakke polders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754472" y="1147483"/>
            <a:ext cx="12775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Toename Cl</a:t>
            </a:r>
          </a:p>
          <a:p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2500 mg/l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104961" y="4141683"/>
            <a:ext cx="11416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Afname Cl</a:t>
            </a:r>
          </a:p>
          <a:p>
            <a:r>
              <a:rPr lang="nl-NL" sz="1600" dirty="0" smtClean="0">
                <a:solidFill>
                  <a:schemeClr val="bg2">
                    <a:lumMod val="75000"/>
                  </a:schemeClr>
                </a:solidFill>
              </a:rPr>
              <a:t>2500 mg/l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980324" y="6104979"/>
            <a:ext cx="140615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75000"/>
                  </a:schemeClr>
                </a:solidFill>
              </a:rPr>
              <a:t>[Cl] = 3941 mg/l </a:t>
            </a:r>
          </a:p>
        </p:txBody>
      </p:sp>
      <p:sp>
        <p:nvSpPr>
          <p:cNvPr id="34" name="PIJL-OMHOOG 33"/>
          <p:cNvSpPr/>
          <p:nvPr/>
        </p:nvSpPr>
        <p:spPr>
          <a:xfrm>
            <a:off x="4419599" y="5836036"/>
            <a:ext cx="188259" cy="277906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9" name="Tabel 18"/>
          <p:cNvGraphicFramePr>
            <a:graphicFrameLocks noGrp="1"/>
          </p:cNvGraphicFramePr>
          <p:nvPr/>
        </p:nvGraphicFramePr>
        <p:xfrm>
          <a:off x="699247" y="1694327"/>
          <a:ext cx="415962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24"/>
                <a:gridCol w="1039905"/>
                <a:gridCol w="878542"/>
                <a:gridCol w="824753"/>
              </a:tblGrid>
              <a:tr h="228600">
                <a:tc>
                  <a:txBody>
                    <a:bodyPr/>
                    <a:lstStyle/>
                    <a:p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Dosis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bA10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bK20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bK40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GVG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Kwel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Inlaat water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/>
                        <a:t>X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755648"/>
            <a:ext cx="5325497" cy="40626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 err="1" smtClean="0"/>
              <a:t>Semi-natuurlijke</a:t>
            </a:r>
            <a:r>
              <a:rPr lang="nl-NL" sz="2400" dirty="0" smtClean="0"/>
              <a:t> vegetaties en zout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Verzilting van Nederland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Effectbepaling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Ontwikkelingen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Conclusies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59" y="1289468"/>
            <a:ext cx="8253806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Wat kan, wat (nog) niet</a:t>
            </a:r>
          </a:p>
          <a:p>
            <a:endParaRPr lang="nl-NL" b="1" dirty="0" smtClean="0"/>
          </a:p>
          <a:p>
            <a:pPr marL="268288" indent="-268288"/>
            <a:r>
              <a:rPr lang="nl-NL" sz="2800" b="1" dirty="0" smtClean="0">
                <a:solidFill>
                  <a:srgbClr val="00B050"/>
                </a:solidFill>
              </a:rPr>
              <a:t>+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/>
              <a:t>Globale indicatie effecten (</a:t>
            </a:r>
            <a:r>
              <a:rPr lang="nl-NL" i="1" dirty="0" smtClean="0">
                <a:solidFill>
                  <a:schemeClr val="accent1">
                    <a:lumMod val="50000"/>
                  </a:schemeClr>
                </a:solidFill>
              </a:rPr>
              <a:t>DEMNAT-3</a:t>
            </a:r>
            <a:r>
              <a:rPr lang="nl-NL" dirty="0" smtClean="0"/>
              <a:t>) van verandering in inlaat, GVG, kwel op 3 </a:t>
            </a:r>
            <a:r>
              <a:rPr lang="nl-NL" dirty="0" err="1" smtClean="0"/>
              <a:t>ecotoopgroepen</a:t>
            </a:r>
            <a:endParaRPr lang="nl-NL" dirty="0" smtClean="0"/>
          </a:p>
          <a:p>
            <a:endParaRPr lang="nl-NL" dirty="0" smtClean="0"/>
          </a:p>
          <a:p>
            <a:pPr marL="268288" indent="-268288"/>
            <a:r>
              <a:rPr lang="nl-NL" sz="2800" b="1" dirty="0" smtClean="0">
                <a:solidFill>
                  <a:srgbClr val="00B050"/>
                </a:solidFill>
              </a:rPr>
              <a:t>+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smtClean="0"/>
              <a:t>Toets op randvoorwaarden in huidige situatie (</a:t>
            </a:r>
            <a:r>
              <a:rPr lang="nl-NL" i="1" dirty="0" smtClean="0">
                <a:solidFill>
                  <a:schemeClr val="accent1">
                    <a:lumMod val="50000"/>
                  </a:schemeClr>
                </a:solidFill>
              </a:rPr>
              <a:t>Waternood 3</a:t>
            </a:r>
            <a:r>
              <a:rPr lang="nl-NL" dirty="0" smtClean="0"/>
              <a:t>) aan plantengemeenschappen, </a:t>
            </a:r>
            <a:r>
              <a:rPr lang="nl-NL" dirty="0" err="1" smtClean="0"/>
              <a:t>natuurdoeltypen</a:t>
            </a:r>
            <a:r>
              <a:rPr lang="nl-NL" dirty="0" smtClean="0"/>
              <a:t>, habitattypen en beheertypen</a:t>
            </a:r>
          </a:p>
          <a:p>
            <a:endParaRPr lang="nl-NL" dirty="0" smtClean="0"/>
          </a:p>
          <a:p>
            <a:r>
              <a:rPr lang="nl-NL" sz="2800" b="1" dirty="0" smtClean="0">
                <a:solidFill>
                  <a:srgbClr val="FF0000"/>
                </a:solidFill>
              </a:rPr>
              <a:t>- </a:t>
            </a:r>
            <a:r>
              <a:rPr lang="nl-NL" dirty="0" smtClean="0"/>
              <a:t>Bepalen kansen/knelpunt natuur voor nu en in de toekomst</a:t>
            </a:r>
          </a:p>
          <a:p>
            <a:pPr marL="717550" lvl="1" indent="-260350">
              <a:spcAft>
                <a:spcPts val="800"/>
              </a:spcAft>
              <a:buFontTx/>
              <a:buChar char="-"/>
            </a:pPr>
            <a:r>
              <a:rPr lang="nl-NL" dirty="0" smtClean="0"/>
              <a:t>Hydrologische modellen kunnen zout in wortelzone nog niet goed modelleren</a:t>
            </a:r>
          </a:p>
          <a:p>
            <a:pPr marL="717550" lvl="1" indent="-260350">
              <a:spcAft>
                <a:spcPts val="0"/>
              </a:spcAft>
              <a:buFontTx/>
              <a:buChar char="-"/>
            </a:pPr>
            <a:r>
              <a:rPr lang="nl-NL" dirty="0" smtClean="0"/>
              <a:t>Gegevensbasis voor relatie </a:t>
            </a:r>
            <a:r>
              <a:rPr lang="nl-NL" dirty="0" err="1" smtClean="0"/>
              <a:t>saliniteit</a:t>
            </a:r>
            <a:r>
              <a:rPr lang="nl-NL" dirty="0" smtClean="0"/>
              <a:t> – plantensoorten beperkt</a:t>
            </a:r>
          </a:p>
          <a:p>
            <a:pPr marL="1174750" lvl="2" indent="-260350">
              <a:spcAft>
                <a:spcPts val="0"/>
              </a:spcAft>
              <a:buFont typeface="Arial" pitchFamily="34" charset="0"/>
              <a:buChar char="•"/>
            </a:pPr>
            <a:r>
              <a:rPr lang="nl-NL" dirty="0" smtClean="0"/>
              <a:t>Onvoldoende representatief</a:t>
            </a:r>
          </a:p>
          <a:p>
            <a:pPr marL="1174750" lvl="2" indent="-260350">
              <a:spcAft>
                <a:spcPts val="0"/>
              </a:spcAft>
              <a:buFont typeface="Arial" pitchFamily="34" charset="0"/>
              <a:buChar char="•"/>
            </a:pPr>
            <a:r>
              <a:rPr lang="nl-NL" dirty="0" smtClean="0"/>
              <a:t>Naast </a:t>
            </a:r>
            <a:r>
              <a:rPr lang="nl-NL" i="1" dirty="0" smtClean="0">
                <a:solidFill>
                  <a:srgbClr val="C00000"/>
                </a:solidFill>
              </a:rPr>
              <a:t>concentratie</a:t>
            </a:r>
            <a:r>
              <a:rPr lang="nl-NL" dirty="0" smtClean="0"/>
              <a:t>: effect </a:t>
            </a:r>
            <a:r>
              <a:rPr lang="nl-NL" i="1" dirty="0" smtClean="0">
                <a:solidFill>
                  <a:srgbClr val="C00000"/>
                </a:solidFill>
              </a:rPr>
              <a:t>duur</a:t>
            </a:r>
            <a:r>
              <a:rPr lang="nl-NL" dirty="0" smtClean="0"/>
              <a:t> en </a:t>
            </a:r>
            <a:r>
              <a:rPr lang="nl-NL" i="1" dirty="0" smtClean="0">
                <a:solidFill>
                  <a:srgbClr val="C00000"/>
                </a:solidFill>
              </a:rPr>
              <a:t>frequentie</a:t>
            </a:r>
            <a:r>
              <a:rPr lang="nl-NL" dirty="0" smtClean="0"/>
              <a:t> blootstelling?</a:t>
            </a:r>
          </a:p>
          <a:p>
            <a:pPr marL="1174750" lvl="2" indent="-260350">
              <a:spcAft>
                <a:spcPts val="800"/>
              </a:spcAft>
              <a:buFont typeface="Arial" pitchFamily="34" charset="0"/>
              <a:buChar char="•"/>
            </a:pPr>
            <a:r>
              <a:rPr lang="nl-NL" i="1" dirty="0" smtClean="0">
                <a:solidFill>
                  <a:srgbClr val="C00000"/>
                </a:solidFill>
              </a:rPr>
              <a:t>Hersteltijd</a:t>
            </a:r>
            <a:r>
              <a:rPr lang="nl-NL" dirty="0" smtClean="0"/>
              <a:t> van een vegetatie?</a:t>
            </a:r>
          </a:p>
          <a:p>
            <a:pPr marL="717550" lvl="1" indent="-260350">
              <a:spcAft>
                <a:spcPts val="800"/>
              </a:spcAft>
              <a:buFont typeface="Arial" pitchFamily="34" charset="0"/>
              <a:buChar char="-"/>
            </a:pPr>
            <a:r>
              <a:rPr lang="nl-NL" dirty="0" smtClean="0"/>
              <a:t>Andere effecten dan Na en Cl als gevolg van verzilting / verzoeting</a:t>
            </a:r>
          </a:p>
        </p:txBody>
      </p:sp>
      <p:sp>
        <p:nvSpPr>
          <p:cNvPr id="2" name="Oval 1"/>
          <p:cNvSpPr/>
          <p:nvPr/>
        </p:nvSpPr>
        <p:spPr>
          <a:xfrm>
            <a:off x="637564" y="1954635"/>
            <a:ext cx="302003" cy="285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8962" y="2937546"/>
            <a:ext cx="302003" cy="285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06804" y="3945624"/>
            <a:ext cx="302003" cy="285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Ontwikkelingen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31607" y="1047421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Samenwerking kennisinstellingen op </a:t>
            </a:r>
            <a:r>
              <a:rPr lang="nl-NL" b="1" dirty="0" err="1" smtClean="0"/>
              <a:t>terrestrische</a:t>
            </a:r>
            <a:r>
              <a:rPr lang="nl-NL" b="1" dirty="0" smtClean="0"/>
              <a:t> natuur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546907" y="1509525"/>
            <a:ext cx="8250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breed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inzetbaar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tool </a:t>
            </a:r>
            <a:r>
              <a:rPr lang="en-US" dirty="0" smtClean="0"/>
              <a:t>(</a:t>
            </a:r>
            <a:r>
              <a:rPr lang="en-US" dirty="0" err="1" smtClean="0"/>
              <a:t>terr</a:t>
            </a:r>
            <a:r>
              <a:rPr lang="en-US" dirty="0" smtClean="0"/>
              <a:t>, </a:t>
            </a:r>
            <a:r>
              <a:rPr lang="en-US" dirty="0" err="1" smtClean="0"/>
              <a:t>natuur</a:t>
            </a:r>
            <a:r>
              <a:rPr lang="en-US" dirty="0" smtClean="0"/>
              <a:t>)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effectbepaling</a:t>
            </a:r>
            <a:r>
              <a:rPr lang="en-US" dirty="0" smtClean="0"/>
              <a:t> van: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klimaatscenario’s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waterhuishoudkundige</a:t>
            </a:r>
            <a:r>
              <a:rPr lang="en-US" dirty="0" smtClean="0"/>
              <a:t> </a:t>
            </a:r>
            <a:r>
              <a:rPr lang="en-US" dirty="0" err="1" smtClean="0"/>
              <a:t>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beheersmaatregelen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atmosferische</a:t>
            </a:r>
            <a:r>
              <a:rPr lang="en-US" dirty="0" smtClean="0"/>
              <a:t> </a:t>
            </a:r>
            <a:r>
              <a:rPr lang="en-US" dirty="0" err="1" smtClean="0"/>
              <a:t>depositie</a:t>
            </a:r>
            <a:r>
              <a:rPr lang="en-US" dirty="0" smtClean="0"/>
              <a:t> (PAS)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Basis 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procesmodellen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nieuwe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inzichten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ingebouwd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Kennis</a:t>
            </a:r>
            <a:r>
              <a:rPr lang="en-US" dirty="0" smtClean="0"/>
              <a:t> in </a:t>
            </a:r>
            <a:r>
              <a:rPr lang="en-US" dirty="0" err="1" smtClean="0"/>
              <a:t>procesmodellen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reprofuncties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snel</a:t>
            </a:r>
            <a:r>
              <a:rPr lang="en-US" dirty="0" smtClean="0"/>
              <a:t> en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praktisch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toepasbaar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tool </a:t>
            </a:r>
            <a:r>
              <a:rPr lang="en-US" dirty="0" err="1" smtClean="0"/>
              <a:t>ontstaat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grote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gebieden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met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resolutie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doorrekenen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Flexibel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hanteren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vegetatie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eenheden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bijvoorbeeld</a:t>
            </a:r>
            <a:r>
              <a:rPr lang="en-US" dirty="0" smtClean="0"/>
              <a:t> SNL </a:t>
            </a:r>
            <a:r>
              <a:rPr lang="en-US" dirty="0" err="1" smtClean="0"/>
              <a:t>beheertypen</a:t>
            </a:r>
            <a:r>
              <a:rPr lang="en-US" dirty="0" smtClean="0"/>
              <a:t> of </a:t>
            </a:r>
            <a:r>
              <a:rPr lang="en-US" dirty="0" err="1" smtClean="0"/>
              <a:t>habitattypen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Voorzien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gebruikersvriendelijke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schil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Ontwikkelingen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31607" y="1047421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Samenwerking </a:t>
            </a:r>
            <a:r>
              <a:rPr lang="nl-NL" b="1" dirty="0" err="1" smtClean="0"/>
              <a:t>kennisinstelingen</a:t>
            </a:r>
            <a:r>
              <a:rPr lang="nl-NL" b="1" dirty="0" smtClean="0"/>
              <a:t>: lonkend perspectief</a:t>
            </a:r>
          </a:p>
        </p:txBody>
      </p:sp>
      <p:sp>
        <p:nvSpPr>
          <p:cNvPr id="6" name="Rectangle 4"/>
          <p:cNvSpPr/>
          <p:nvPr/>
        </p:nvSpPr>
        <p:spPr>
          <a:xfrm>
            <a:off x="3915052" y="2338965"/>
            <a:ext cx="4509857" cy="2077375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5"/>
          <p:cNvSpPr txBox="1"/>
          <p:nvPr/>
        </p:nvSpPr>
        <p:spPr>
          <a:xfrm>
            <a:off x="5388049" y="2664683"/>
            <a:ext cx="12339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PROBE-2 </a:t>
            </a:r>
            <a:r>
              <a:rPr lang="en-US" dirty="0" smtClean="0"/>
              <a:t>   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959439" y="2541870"/>
            <a:ext cx="11960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Repro-</a:t>
            </a:r>
          </a:p>
          <a:p>
            <a:r>
              <a:rPr lang="en-US" sz="1600" dirty="0" err="1" smtClean="0"/>
              <a:t>functies</a:t>
            </a:r>
            <a:endParaRPr lang="en-US" sz="1600" dirty="0" smtClean="0"/>
          </a:p>
        </p:txBody>
      </p:sp>
      <p:sp>
        <p:nvSpPr>
          <p:cNvPr id="11" name="TextBox 8"/>
          <p:cNvSpPr txBox="1"/>
          <p:nvPr/>
        </p:nvSpPr>
        <p:spPr>
          <a:xfrm>
            <a:off x="3968317" y="3235608"/>
            <a:ext cx="12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Vochttoestand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Voedselrijkdom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Zuurgraad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Saliniteit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00946" y="250411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VSD+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880688" y="2426458"/>
            <a:ext cx="14643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Visualisatie</a:t>
            </a:r>
            <a:r>
              <a:rPr lang="en-US" sz="1400" dirty="0" smtClean="0"/>
              <a:t> &amp; </a:t>
            </a:r>
            <a:r>
              <a:rPr lang="en-US" sz="1400" dirty="0" err="1" smtClean="0"/>
              <a:t>nabewerkings</a:t>
            </a:r>
            <a:endParaRPr lang="en-US" sz="1400" dirty="0" smtClean="0"/>
          </a:p>
          <a:p>
            <a:r>
              <a:rPr lang="en-US" sz="1400" dirty="0" smtClean="0"/>
              <a:t>module</a:t>
            </a:r>
            <a:endParaRPr lang="en-GB" sz="1400" dirty="0"/>
          </a:p>
        </p:txBody>
      </p:sp>
      <p:sp>
        <p:nvSpPr>
          <p:cNvPr id="14" name="TextBox 11"/>
          <p:cNvSpPr txBox="1"/>
          <p:nvPr/>
        </p:nvSpPr>
        <p:spPr>
          <a:xfrm>
            <a:off x="1602426" y="292284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SUMO</a:t>
            </a:r>
            <a:endParaRPr lang="en-US" dirty="0" smtClean="0"/>
          </a:p>
        </p:txBody>
      </p:sp>
      <p:sp>
        <p:nvSpPr>
          <p:cNvPr id="15" name="TextBox 12"/>
          <p:cNvSpPr txBox="1"/>
          <p:nvPr/>
        </p:nvSpPr>
        <p:spPr>
          <a:xfrm>
            <a:off x="1603900" y="332275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CENTURY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1589104" y="2101668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SWAP</a:t>
            </a:r>
            <a:endParaRPr lang="en-US" dirty="0" smtClean="0"/>
          </a:p>
        </p:txBody>
      </p:sp>
      <p:sp>
        <p:nvSpPr>
          <p:cNvPr id="17" name="TextBox 14"/>
          <p:cNvSpPr txBox="1"/>
          <p:nvPr/>
        </p:nvSpPr>
        <p:spPr>
          <a:xfrm>
            <a:off x="1500343" y="1477832"/>
            <a:ext cx="25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bodem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err="1" smtClean="0">
                <a:solidFill>
                  <a:srgbClr val="C00000"/>
                </a:solidFill>
              </a:rPr>
              <a:t>procesmodellen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606871" y="5299252"/>
            <a:ext cx="13227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(NHI)</a:t>
            </a:r>
          </a:p>
          <a:p>
            <a:r>
              <a:rPr lang="en-US" sz="1600" dirty="0" err="1" smtClean="0"/>
              <a:t>MetaSWAP</a:t>
            </a:r>
            <a:endParaRPr lang="en-US" sz="1600" dirty="0" smtClean="0"/>
          </a:p>
          <a:p>
            <a:r>
              <a:rPr lang="en-US" sz="1600" dirty="0" smtClean="0"/>
              <a:t>MODFLOW</a:t>
            </a:r>
            <a:endParaRPr lang="en-GB" sz="1600" dirty="0"/>
          </a:p>
        </p:txBody>
      </p:sp>
      <p:cxnSp>
        <p:nvCxnSpPr>
          <p:cNvPr id="19" name="Straight Arrow Connector 16"/>
          <p:cNvCxnSpPr/>
          <p:nvPr/>
        </p:nvCxnSpPr>
        <p:spPr>
          <a:xfrm flipV="1">
            <a:off x="2352603" y="4682836"/>
            <a:ext cx="2670" cy="26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7"/>
          <p:cNvSpPr/>
          <p:nvPr/>
        </p:nvSpPr>
        <p:spPr>
          <a:xfrm>
            <a:off x="3080572" y="2001613"/>
            <a:ext cx="284085" cy="2533441"/>
          </a:xfrm>
          <a:prstGeom prst="rightBrace">
            <a:avLst>
              <a:gd name="adj1" fmla="val 8333"/>
              <a:gd name="adj2" fmla="val 3468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18"/>
          <p:cNvCxnSpPr/>
          <p:nvPr/>
        </p:nvCxnSpPr>
        <p:spPr>
          <a:xfrm>
            <a:off x="3435658" y="2871626"/>
            <a:ext cx="47051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9"/>
          <p:cNvSpPr txBox="1"/>
          <p:nvPr/>
        </p:nvSpPr>
        <p:spPr>
          <a:xfrm>
            <a:off x="1491465" y="4908635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(Geo)</a:t>
            </a:r>
            <a:r>
              <a:rPr lang="en-GB" dirty="0" err="1" smtClean="0">
                <a:solidFill>
                  <a:srgbClr val="C00000"/>
                </a:solidFill>
              </a:rPr>
              <a:t>hydrologische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modellen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Rectangle 20"/>
          <p:cNvSpPr/>
          <p:nvPr/>
        </p:nvSpPr>
        <p:spPr>
          <a:xfrm>
            <a:off x="3953665" y="1970085"/>
            <a:ext cx="322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Vegetatie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respons</a:t>
            </a:r>
            <a:r>
              <a:rPr lang="en-GB" dirty="0" smtClean="0">
                <a:solidFill>
                  <a:srgbClr val="C00000"/>
                </a:solidFill>
              </a:rPr>
              <a:t> module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863917" y="3245961"/>
            <a:ext cx="138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Beleidsindicatoren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Kaarten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Grafieken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Tabellen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2"/>
          <p:cNvSpPr/>
          <p:nvPr/>
        </p:nvSpPr>
        <p:spPr>
          <a:xfrm>
            <a:off x="1001735" y="553751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3"/>
          <p:cNvSpPr/>
          <p:nvPr/>
        </p:nvSpPr>
        <p:spPr>
          <a:xfrm>
            <a:off x="1239904" y="5544867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4"/>
          <p:cNvSpPr/>
          <p:nvPr/>
        </p:nvSpPr>
        <p:spPr>
          <a:xfrm>
            <a:off x="4912328" y="25816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5"/>
          <p:cNvSpPr/>
          <p:nvPr/>
        </p:nvSpPr>
        <p:spPr>
          <a:xfrm>
            <a:off x="6392019" y="26923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6"/>
          <p:cNvSpPr/>
          <p:nvPr/>
        </p:nvSpPr>
        <p:spPr>
          <a:xfrm>
            <a:off x="7864185" y="295896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7"/>
          <p:cNvSpPr/>
          <p:nvPr/>
        </p:nvSpPr>
        <p:spPr>
          <a:xfrm>
            <a:off x="8102354" y="2948561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28"/>
          <p:cNvSpPr/>
          <p:nvPr/>
        </p:nvSpPr>
        <p:spPr>
          <a:xfrm>
            <a:off x="7513467" y="5395844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29"/>
          <p:cNvSpPr/>
          <p:nvPr/>
        </p:nvSpPr>
        <p:spPr>
          <a:xfrm>
            <a:off x="7514938" y="5619273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0"/>
          <p:cNvSpPr/>
          <p:nvPr/>
        </p:nvSpPr>
        <p:spPr>
          <a:xfrm>
            <a:off x="7507531" y="5851582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1"/>
          <p:cNvSpPr txBox="1"/>
          <p:nvPr/>
        </p:nvSpPr>
        <p:spPr>
          <a:xfrm>
            <a:off x="7688054" y="5339613"/>
            <a:ext cx="792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KWR</a:t>
            </a:r>
          </a:p>
          <a:p>
            <a:r>
              <a:rPr lang="en-US" sz="1400" dirty="0" err="1" smtClean="0"/>
              <a:t>Alterra</a:t>
            </a:r>
            <a:endParaRPr lang="en-US" sz="1400" dirty="0" smtClean="0"/>
          </a:p>
          <a:p>
            <a:r>
              <a:rPr lang="en-US" sz="1400" dirty="0" err="1" smtClean="0"/>
              <a:t>Deltares</a:t>
            </a:r>
            <a:endParaRPr lang="en-GB" sz="1400" dirty="0"/>
          </a:p>
        </p:txBody>
      </p:sp>
      <p:sp>
        <p:nvSpPr>
          <p:cNvPr id="35" name="Rectangle 32"/>
          <p:cNvSpPr/>
          <p:nvPr/>
        </p:nvSpPr>
        <p:spPr>
          <a:xfrm>
            <a:off x="7377342" y="5277475"/>
            <a:ext cx="1313895" cy="86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3"/>
          <p:cNvSpPr/>
          <p:nvPr/>
        </p:nvSpPr>
        <p:spPr>
          <a:xfrm>
            <a:off x="2578974" y="2131207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2562698" y="254106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5"/>
          <p:cNvSpPr/>
          <p:nvPr/>
        </p:nvSpPr>
        <p:spPr>
          <a:xfrm>
            <a:off x="2580453" y="296718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2695866" y="335673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7"/>
          <p:cNvSpPr txBox="1"/>
          <p:nvPr/>
        </p:nvSpPr>
        <p:spPr>
          <a:xfrm>
            <a:off x="6640492" y="4957872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Zwaartepunt</a:t>
            </a:r>
            <a:r>
              <a:rPr lang="en-US" sz="1400" dirty="0" smtClean="0"/>
              <a:t> per </a:t>
            </a:r>
            <a:r>
              <a:rPr lang="en-US" sz="1400" dirty="0" err="1" smtClean="0"/>
              <a:t>instituut</a:t>
            </a:r>
            <a:endParaRPr lang="en-GB" sz="1400" dirty="0"/>
          </a:p>
        </p:txBody>
      </p:sp>
      <p:sp>
        <p:nvSpPr>
          <p:cNvPr id="41" name="Down Arrow 38"/>
          <p:cNvSpPr/>
          <p:nvPr/>
        </p:nvSpPr>
        <p:spPr>
          <a:xfrm rot="12728576">
            <a:off x="5433134" y="3857048"/>
            <a:ext cx="639192" cy="103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39"/>
          <p:cNvSpPr txBox="1"/>
          <p:nvPr/>
        </p:nvSpPr>
        <p:spPr>
          <a:xfrm>
            <a:off x="4572005" y="4886856"/>
            <a:ext cx="143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Beschikbaar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voor</a:t>
            </a:r>
            <a:endParaRPr lang="en-US" sz="1400" i="1" dirty="0" smtClean="0"/>
          </a:p>
          <a:p>
            <a:r>
              <a:rPr lang="en-US" sz="1400" i="1" dirty="0" err="1" smtClean="0"/>
              <a:t>waterbeheerders</a:t>
            </a:r>
            <a:endParaRPr lang="en-GB" sz="1400" i="1" dirty="0"/>
          </a:p>
        </p:txBody>
      </p:sp>
      <p:cxnSp>
        <p:nvCxnSpPr>
          <p:cNvPr id="43" name="Straight Arrow Connector 40"/>
          <p:cNvCxnSpPr/>
          <p:nvPr/>
        </p:nvCxnSpPr>
        <p:spPr>
          <a:xfrm flipV="1">
            <a:off x="6666270" y="2844257"/>
            <a:ext cx="160247" cy="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1"/>
          <p:cNvCxnSpPr/>
          <p:nvPr/>
        </p:nvCxnSpPr>
        <p:spPr>
          <a:xfrm flipV="1">
            <a:off x="5211095" y="2863922"/>
            <a:ext cx="160247" cy="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2"/>
          <p:cNvSpPr txBox="1"/>
          <p:nvPr/>
        </p:nvSpPr>
        <p:spPr>
          <a:xfrm>
            <a:off x="309716" y="2094276"/>
            <a:ext cx="138852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Water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Toestand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Fluxen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Accumulatie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Mineralisatie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Redox-</a:t>
            </a: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reacties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Zouttransport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43"/>
          <p:cNvSpPr/>
          <p:nvPr/>
        </p:nvSpPr>
        <p:spPr>
          <a:xfrm>
            <a:off x="324466" y="1946786"/>
            <a:ext cx="2684206" cy="259750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4"/>
          <p:cNvSpPr/>
          <p:nvPr/>
        </p:nvSpPr>
        <p:spPr>
          <a:xfrm>
            <a:off x="1095142" y="200953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5"/>
          <p:cNvSpPr/>
          <p:nvPr/>
        </p:nvSpPr>
        <p:spPr>
          <a:xfrm>
            <a:off x="1348059" y="2002139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6"/>
          <p:cNvSpPr/>
          <p:nvPr/>
        </p:nvSpPr>
        <p:spPr>
          <a:xfrm>
            <a:off x="848534" y="2004063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7"/>
          <p:cNvSpPr/>
          <p:nvPr/>
        </p:nvSpPr>
        <p:spPr>
          <a:xfrm>
            <a:off x="7621480" y="2955960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48"/>
          <p:cNvSpPr txBox="1"/>
          <p:nvPr/>
        </p:nvSpPr>
        <p:spPr>
          <a:xfrm>
            <a:off x="1608524" y="3733760"/>
            <a:ext cx="13277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OCHESTRA</a:t>
            </a:r>
          </a:p>
        </p:txBody>
      </p:sp>
      <p:sp>
        <p:nvSpPr>
          <p:cNvPr id="52" name="Rectangle 49"/>
          <p:cNvSpPr/>
          <p:nvPr/>
        </p:nvSpPr>
        <p:spPr>
          <a:xfrm>
            <a:off x="2700490" y="376773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0"/>
          <p:cNvSpPr txBox="1"/>
          <p:nvPr/>
        </p:nvSpPr>
        <p:spPr>
          <a:xfrm>
            <a:off x="1613148" y="4126296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TRANSOL</a:t>
            </a:r>
          </a:p>
        </p:txBody>
      </p:sp>
      <p:sp>
        <p:nvSpPr>
          <p:cNvPr id="54" name="Rectangle 51"/>
          <p:cNvSpPr/>
          <p:nvPr/>
        </p:nvSpPr>
        <p:spPr>
          <a:xfrm>
            <a:off x="2705114" y="4160274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Conclusies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59" y="1289468"/>
            <a:ext cx="81050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Kennisontwikkeling</a:t>
            </a:r>
          </a:p>
          <a:p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Bij effectbepaling rekening houden met onzekerheden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>
                <a:sym typeface="Wingdings" pitchFamily="2" charset="2"/>
              </a:rPr>
              <a:t>Onzekerheden in model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>
                <a:sym typeface="Wingdings" pitchFamily="2" charset="2"/>
              </a:rPr>
              <a:t>Kansen en risico’s voor natuur</a:t>
            </a:r>
            <a:endParaRPr lang="nl-NL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  <a:p>
            <a:pPr marL="342900" indent="-342900"/>
            <a:r>
              <a:rPr lang="nl-NL" u="sng" dirty="0" smtClean="0"/>
              <a:t>Modelonzekerheden verkleinen door:</a:t>
            </a:r>
          </a:p>
          <a:p>
            <a:pPr marL="342900" indent="-342900"/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>
                <a:solidFill>
                  <a:srgbClr val="C00000"/>
                </a:solidFill>
              </a:rPr>
              <a:t>Gemeenschappelijk databestand saliniteit</a:t>
            </a:r>
            <a:r>
              <a:rPr lang="nl-NL" dirty="0" smtClean="0"/>
              <a:t>, indien nodig aanvullende metingen</a:t>
            </a:r>
          </a:p>
          <a:p>
            <a:pPr marL="342900" indent="-342900">
              <a:buFont typeface="Arial" charset="0"/>
              <a:buChar char="•"/>
            </a:pPr>
            <a:endParaRPr lang="nl-NL" sz="1000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>
                <a:solidFill>
                  <a:srgbClr val="C00000"/>
                </a:solidFill>
              </a:rPr>
              <a:t>Experimenteel onderzoek nodig </a:t>
            </a:r>
            <a:r>
              <a:rPr lang="nl-NL" dirty="0" smtClean="0"/>
              <a:t>voor inzicht effecten hoogte (puls), duur en frequentie blootstelling aan zout</a:t>
            </a: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err="1" smtClean="0">
                <a:solidFill>
                  <a:srgbClr val="C00000"/>
                </a:solidFill>
              </a:rPr>
              <a:t>Saliniteit</a:t>
            </a:r>
            <a:r>
              <a:rPr lang="nl-NL" dirty="0" smtClean="0">
                <a:solidFill>
                  <a:srgbClr val="C00000"/>
                </a:solidFill>
              </a:rPr>
              <a:t> beter inbouwen in hydrologische en ecologische modellen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/>
              <a:t>TRANSOL beter </a:t>
            </a:r>
            <a:r>
              <a:rPr lang="nl-NL" dirty="0" err="1" smtClean="0"/>
              <a:t>parametriseren</a:t>
            </a:r>
            <a:r>
              <a:rPr lang="nl-NL" dirty="0" smtClean="0"/>
              <a:t> (NHI) – inzicht modellering regenwaterlenzen P. de Louw (2014)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/>
              <a:t>Betere gegevens over uitgangssituatie met </a:t>
            </a:r>
            <a:r>
              <a:rPr lang="nl-NL" dirty="0" err="1" smtClean="0"/>
              <a:t>airborn</a:t>
            </a:r>
            <a:r>
              <a:rPr lang="nl-NL" dirty="0" smtClean="0"/>
              <a:t>-AEM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/>
              <a:t>Saliniteit inbouwen in PROBE2</a:t>
            </a:r>
            <a:endParaRPr lang="nl-NL" sz="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5190538" y="2285995"/>
            <a:ext cx="2787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sym typeface="Wingdings" pitchFamily="2" charset="2"/>
              </a:rPr>
              <a:t> </a:t>
            </a:r>
            <a:r>
              <a:rPr lang="nl-NL" b="1" i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Voorzieningenniveau</a:t>
            </a:r>
            <a:endParaRPr lang="nl-NL" sz="1600" dirty="0" smtClean="0"/>
          </a:p>
        </p:txBody>
      </p:sp>
      <p:sp>
        <p:nvSpPr>
          <p:cNvPr id="6" name="Rechteraccolade 5"/>
          <p:cNvSpPr/>
          <p:nvPr/>
        </p:nvSpPr>
        <p:spPr>
          <a:xfrm>
            <a:off x="4885765" y="2187388"/>
            <a:ext cx="224117" cy="4930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als omgevingsfactor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dirty="0" err="1" smtClean="0"/>
              <a:t>Saliniteit</a:t>
            </a:r>
            <a:r>
              <a:rPr lang="nl-NL" dirty="0" smtClean="0"/>
              <a:t> = de totale massa zout per massa eenheid oplossing</a:t>
            </a:r>
          </a:p>
          <a:p>
            <a:pPr marL="342900" indent="-342900"/>
            <a:r>
              <a:rPr lang="nl-NL" b="1" dirty="0" smtClean="0"/>
              <a:t>		   </a:t>
            </a:r>
            <a:r>
              <a:rPr lang="nl-NL" dirty="0" smtClean="0"/>
              <a:t>(in delen per 1000, ‰)</a:t>
            </a:r>
          </a:p>
          <a:p>
            <a:pPr marL="342900" indent="-342900"/>
            <a:endParaRPr lang="nl-NL" sz="1200" dirty="0" smtClean="0"/>
          </a:p>
          <a:p>
            <a:pPr marL="342900" indent="-342900"/>
            <a:r>
              <a:rPr lang="nl-NL" dirty="0" smtClean="0">
                <a:solidFill>
                  <a:srgbClr val="C00000"/>
                </a:solidFill>
              </a:rPr>
              <a:t>Meer dan alleen Cl…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90282" y="3279605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70C0"/>
                          </a:solidFill>
                        </a:rPr>
                        <a:t>Anionen</a:t>
                      </a:r>
                      <a:endParaRPr lang="nl-NL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0070C0"/>
                          </a:solidFill>
                        </a:rPr>
                        <a:t>mg/l</a:t>
                      </a:r>
                      <a:endParaRPr lang="nl-NL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70C0"/>
                          </a:solidFill>
                        </a:rPr>
                        <a:t>Kationen</a:t>
                      </a:r>
                      <a:endParaRPr lang="nl-NL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0070C0"/>
                          </a:solidFill>
                        </a:rPr>
                        <a:t>mg/l</a:t>
                      </a:r>
                      <a:endParaRPr lang="nl-NL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nl-NL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10820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nl-NL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19455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Mg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1304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SO</a:t>
                      </a:r>
                      <a:r>
                        <a:rPr lang="nl-NL" baseline="-25000" dirty="0" smtClean="0"/>
                        <a:t>4</a:t>
                      </a:r>
                      <a:r>
                        <a:rPr lang="nl-NL" baseline="30000" dirty="0" smtClean="0"/>
                        <a:t>2-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2715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Ca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HCO</a:t>
                      </a:r>
                      <a:r>
                        <a:rPr lang="nl-NL" baseline="-25000" dirty="0" smtClean="0"/>
                        <a:t>3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144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K</a:t>
                      </a:r>
                      <a:r>
                        <a:rPr lang="nl-NL" baseline="30000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Br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Sr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F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94355" y="5646453"/>
            <a:ext cx="754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Naast H</a:t>
            </a:r>
            <a:r>
              <a:rPr lang="nl-NL" sz="1600" baseline="-25000" dirty="0" smtClean="0"/>
              <a:t>3</a:t>
            </a:r>
            <a:r>
              <a:rPr lang="nl-NL" sz="1600" dirty="0" smtClean="0"/>
              <a:t>BO</a:t>
            </a:r>
            <a:r>
              <a:rPr lang="nl-NL" sz="1600" baseline="-25000" dirty="0" smtClean="0"/>
              <a:t>3</a:t>
            </a:r>
            <a:r>
              <a:rPr lang="nl-NL" sz="1600" dirty="0" smtClean="0"/>
              <a:t> (boorzuur) nog vele sporen van argon, koolstof, radium,</a:t>
            </a:r>
            <a:br>
              <a:rPr lang="nl-NL" sz="1600" dirty="0" smtClean="0"/>
            </a:br>
            <a:r>
              <a:rPr lang="nl-NL" sz="1600" dirty="0" err="1" smtClean="0"/>
              <a:t>aluminium-</a:t>
            </a:r>
            <a:r>
              <a:rPr lang="nl-NL" sz="1600" dirty="0" smtClean="0"/>
              <a:t>, </a:t>
            </a:r>
            <a:r>
              <a:rPr lang="nl-NL" sz="1600" dirty="0" err="1" smtClean="0"/>
              <a:t>jodide-</a:t>
            </a:r>
            <a:r>
              <a:rPr lang="nl-NL" sz="1600" dirty="0" smtClean="0"/>
              <a:t>, </a:t>
            </a:r>
            <a:r>
              <a:rPr lang="nl-NL" sz="1600" dirty="0" err="1" smtClean="0"/>
              <a:t>kobalt-</a:t>
            </a:r>
            <a:r>
              <a:rPr lang="nl-NL" sz="1600" dirty="0" smtClean="0"/>
              <a:t>, </a:t>
            </a:r>
            <a:r>
              <a:rPr lang="nl-NL" sz="1600" dirty="0" err="1" smtClean="0"/>
              <a:t>lood-</a:t>
            </a:r>
            <a:r>
              <a:rPr lang="nl-NL" sz="1600" dirty="0" smtClean="0"/>
              <a:t>, </a:t>
            </a:r>
            <a:r>
              <a:rPr lang="nl-NL" sz="1600" dirty="0" err="1" smtClean="0"/>
              <a:t>nikkel-</a:t>
            </a:r>
            <a:r>
              <a:rPr lang="nl-NL" sz="1600" dirty="0" smtClean="0"/>
              <a:t>, </a:t>
            </a:r>
            <a:r>
              <a:rPr lang="nl-NL" sz="1600" dirty="0" err="1" smtClean="0"/>
              <a:t>uraan-</a:t>
            </a:r>
            <a:r>
              <a:rPr lang="nl-NL" sz="1600" dirty="0" smtClean="0"/>
              <a:t>, </a:t>
            </a:r>
            <a:r>
              <a:rPr lang="nl-NL" sz="1600" dirty="0" err="1" smtClean="0"/>
              <a:t>ijzer-</a:t>
            </a:r>
            <a:r>
              <a:rPr lang="nl-NL" sz="1600" dirty="0" smtClean="0"/>
              <a:t>, zink- &amp; </a:t>
            </a:r>
            <a:r>
              <a:rPr lang="nl-NL" sz="1600" dirty="0" err="1" smtClean="0"/>
              <a:t>kwik-ionen</a:t>
            </a:r>
            <a:endParaRPr lang="nl-NL" sz="16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663381" y="2985248"/>
            <a:ext cx="480772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i="1" dirty="0" smtClean="0"/>
              <a:t>Gemiddelde samenstelling onvervuild zeewater (BINAS, 1977)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223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: effect op planten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Lage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essentieel voor plantengroei. Micronutriënten.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olidFill>
                  <a:srgbClr val="C00000"/>
                </a:solidFill>
              </a:rPr>
              <a:t>verhoogd osmotisch potentiaal </a:t>
            </a:r>
            <a:r>
              <a:rPr lang="nl-NL" dirty="0" smtClean="0"/>
              <a:t>waardoor planten minder makkelijk water opnemen.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olidFill>
                  <a:srgbClr val="C00000"/>
                </a:solidFill>
              </a:rPr>
              <a:t>Indirecte en toxische effecten.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 lage 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v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ochtopname in plantencel 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nl-NL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aantasting cytoplasma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Aanmaak van eiwitten en aminozuren ontregeld 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nl-NL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groeireductie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Teveel </a:t>
            </a:r>
            <a:r>
              <a:rPr lang="nl-NL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NaCl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  relatief </a:t>
            </a:r>
            <a:r>
              <a:rPr lang="nl-NL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tekort aan essentiële nutriënten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Teveel Na  </a:t>
            </a:r>
            <a:r>
              <a:rPr lang="nl-NL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celmembraam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 lek  </a:t>
            </a:r>
            <a:r>
              <a:rPr lang="nl-NL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verlies nutriënten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 (</a:t>
            </a:r>
            <a:r>
              <a:rPr lang="nl-NL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mn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 K).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Teveel Cl  </a:t>
            </a:r>
            <a:r>
              <a:rPr lang="nl-NL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chlorosis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 (afbraak bladgroen)  </a:t>
            </a:r>
            <a:r>
              <a:rPr lang="nl-NL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sterfte</a:t>
            </a:r>
            <a:r>
              <a:rPr lang="nl-NL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itchFamily="2" charset="2"/>
              </a:rPr>
              <a:t>.</a:t>
            </a:r>
            <a:endParaRPr lang="nl-NL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marL="342900" indent="-342900"/>
            <a:endParaRPr lang="nl-NL" dirty="0" smtClean="0"/>
          </a:p>
        </p:txBody>
      </p:sp>
      <p:pic>
        <p:nvPicPr>
          <p:cNvPr id="41986" name="Picture 2" descr="http://scheldeschorren.be/cms/uploads/images/flora_en_fauna/flora/plantenosmose.jpg"/>
          <p:cNvPicPr>
            <a:picLocks noChangeAspect="1" noChangeArrowheads="1"/>
          </p:cNvPicPr>
          <p:nvPr/>
        </p:nvPicPr>
        <p:blipFill>
          <a:blip r:embed="rId2" cstate="print"/>
          <a:srcRect l="49047"/>
          <a:stretch>
            <a:fillRect/>
          </a:stretch>
        </p:blipFill>
        <p:spPr bwMode="auto">
          <a:xfrm>
            <a:off x="2057400" y="2782290"/>
            <a:ext cx="1484424" cy="1646027"/>
          </a:xfrm>
          <a:prstGeom prst="rect">
            <a:avLst/>
          </a:prstGeom>
          <a:noFill/>
        </p:spPr>
      </p:pic>
      <p:pic>
        <p:nvPicPr>
          <p:cNvPr id="6" name="Picture 2" descr="http://scheldeschorren.be/cms/uploads/images/flora_en_fauna/flora/plantenosmose.jpg"/>
          <p:cNvPicPr>
            <a:picLocks noChangeAspect="1" noChangeArrowheads="1"/>
          </p:cNvPicPr>
          <p:nvPr/>
        </p:nvPicPr>
        <p:blipFill>
          <a:blip r:embed="rId2" cstate="print"/>
          <a:srcRect r="49243"/>
          <a:stretch>
            <a:fillRect/>
          </a:stretch>
        </p:blipFill>
        <p:spPr bwMode="auto">
          <a:xfrm>
            <a:off x="4558021" y="2822063"/>
            <a:ext cx="1478713" cy="1646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42966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: aanpassingen van planten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Brakke milieus kennen grote fluctuaties in </a:t>
            </a:r>
            <a:r>
              <a:rPr lang="nl-NL" dirty="0" err="1" smtClean="0"/>
              <a:t>saliniteit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Slechts een beperkt aantal plantensoorten kan hier mee omgaan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Aanpassing: meest kwetsbare levensfase (kieming) vermijdt meest instabiele seizoen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Echte </a:t>
            </a:r>
            <a:r>
              <a:rPr lang="nl-NL" dirty="0" err="1" smtClean="0"/>
              <a:t>halofyten</a:t>
            </a:r>
            <a:r>
              <a:rPr lang="nl-NL" dirty="0" smtClean="0"/>
              <a:t>: specialisten met zout o.a. succulent, zoutklieren, …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err="1" smtClean="0"/>
              <a:t>Aquatische</a:t>
            </a:r>
            <a:r>
              <a:rPr lang="nl-NL" dirty="0" smtClean="0"/>
              <a:t> </a:t>
            </a:r>
            <a:r>
              <a:rPr lang="nl-NL" dirty="0" err="1" smtClean="0"/>
              <a:t>milieu’s</a:t>
            </a:r>
            <a:r>
              <a:rPr lang="nl-NL" dirty="0" smtClean="0"/>
              <a:t> kwetsbaarder dan land </a:t>
            </a:r>
            <a:r>
              <a:rPr lang="nl-NL" dirty="0" err="1" smtClean="0"/>
              <a:t>milieu’s</a:t>
            </a: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772" y="1456662"/>
            <a:ext cx="3955312" cy="46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366934" y="5892798"/>
            <a:ext cx="1343638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salinity</a:t>
            </a:r>
            <a:r>
              <a:rPr lang="nl-NL" sz="1300" dirty="0" smtClean="0"/>
              <a:t> (</a:t>
            </a:r>
            <a:r>
              <a:rPr lang="nl-NL" sz="1300" baseline="30000" dirty="0" smtClean="0"/>
              <a:t>o</a:t>
            </a:r>
            <a:r>
              <a:rPr lang="nl-NL" sz="1300" dirty="0" smtClean="0"/>
              <a:t>/</a:t>
            </a:r>
            <a:r>
              <a:rPr lang="nl-NL" sz="1300" baseline="-25000" dirty="0" err="1" smtClean="0"/>
              <a:t>oo</a:t>
            </a:r>
            <a:r>
              <a:rPr lang="nl-NL" sz="1300" dirty="0" smtClean="0"/>
              <a:t>)  </a:t>
            </a:r>
            <a:r>
              <a:rPr lang="nl-NL" sz="1300" dirty="0" smtClean="0">
                <a:sym typeface="Wingdings" pitchFamily="2" charset="2"/>
              </a:rPr>
              <a:t></a:t>
            </a:r>
            <a:endParaRPr lang="nl-NL" sz="1300" dirty="0" smtClean="0"/>
          </a:p>
        </p:txBody>
      </p:sp>
      <p:sp>
        <p:nvSpPr>
          <p:cNvPr id="7" name="Tekstvak 6"/>
          <p:cNvSpPr txBox="1"/>
          <p:nvPr/>
        </p:nvSpPr>
        <p:spPr>
          <a:xfrm rot="16200000">
            <a:off x="3705046" y="3352804"/>
            <a:ext cx="278313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number</a:t>
            </a:r>
            <a:r>
              <a:rPr lang="nl-NL" sz="1300" dirty="0" smtClean="0"/>
              <a:t> of species </a:t>
            </a:r>
            <a:r>
              <a:rPr lang="nl-NL" sz="1300" dirty="0" smtClean="0">
                <a:sym typeface="Wingdings" pitchFamily="2" charset="2"/>
              </a:rPr>
              <a:t>                      </a:t>
            </a:r>
            <a:endParaRPr lang="nl-NL" sz="13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6737474" y="1610159"/>
            <a:ext cx="134684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Remane</a:t>
            </a:r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(1971)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: indeling planten naar </a:t>
            </a:r>
            <a:r>
              <a:rPr lang="nl-NL" b="1" dirty="0" err="1" smtClean="0"/>
              <a:t>saliniteit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dirty="0" smtClean="0"/>
              <a:t>zoutmijdend (</a:t>
            </a:r>
            <a:r>
              <a:rPr lang="nl-NL" dirty="0" err="1" smtClean="0"/>
              <a:t>glycofyt</a:t>
            </a:r>
            <a:r>
              <a:rPr lang="nl-NL" dirty="0" smtClean="0"/>
              <a:t>)    </a:t>
            </a:r>
            <a:r>
              <a:rPr lang="nl-NL" dirty="0" smtClean="0">
                <a:sym typeface="Wingdings" pitchFamily="2" charset="2"/>
              </a:rPr>
              <a:t>      </a:t>
            </a:r>
            <a:r>
              <a:rPr lang="nl-NL" dirty="0" smtClean="0"/>
              <a:t>zouttolererend (</a:t>
            </a:r>
            <a:r>
              <a:rPr lang="nl-NL" dirty="0" err="1" smtClean="0"/>
              <a:t>halofyt</a:t>
            </a:r>
            <a:r>
              <a:rPr lang="nl-NL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Echte </a:t>
            </a:r>
            <a:r>
              <a:rPr lang="nl-NL" dirty="0" err="1" smtClean="0">
                <a:solidFill>
                  <a:srgbClr val="7030A0"/>
                </a:solidFill>
              </a:rPr>
              <a:t>halofyt</a:t>
            </a:r>
            <a:r>
              <a:rPr lang="nl-NL" dirty="0" smtClean="0"/>
              <a:t>: afhankelijk van zout, anders geen kieming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C00000"/>
                </a:solidFill>
              </a:rPr>
              <a:t>Facultatieve </a:t>
            </a:r>
            <a:r>
              <a:rPr lang="nl-NL" dirty="0" err="1" smtClean="0">
                <a:solidFill>
                  <a:srgbClr val="C00000"/>
                </a:solidFill>
              </a:rPr>
              <a:t>halofyt</a:t>
            </a:r>
            <a:r>
              <a:rPr lang="nl-NL" dirty="0" smtClean="0"/>
              <a:t>: kan overleven, maar is niet afhankelijk van zout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FFC000"/>
                </a:solidFill>
              </a:rPr>
              <a:t>Indifferente </a:t>
            </a:r>
            <a:r>
              <a:rPr lang="nl-NL" dirty="0" err="1" smtClean="0">
                <a:solidFill>
                  <a:srgbClr val="FFC000"/>
                </a:solidFill>
              </a:rPr>
              <a:t>halofyt</a:t>
            </a:r>
            <a:r>
              <a:rPr lang="nl-NL" dirty="0" smtClean="0"/>
              <a:t>: zowel zoet als zout, maar geringere zoutrange</a:t>
            </a:r>
            <a:endParaRPr lang="nl-NL" dirty="0" smtClean="0">
              <a:solidFill>
                <a:srgbClr val="C00000"/>
              </a:solidFill>
            </a:endParaRPr>
          </a:p>
          <a:p>
            <a:pPr marL="342900" indent="-342900"/>
            <a:endParaRPr lang="nl-NL" dirty="0" smtClean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25463"/>
              </p:ext>
            </p:extLst>
          </p:nvPr>
        </p:nvGraphicFramePr>
        <p:xfrm>
          <a:off x="1058174" y="3639868"/>
          <a:ext cx="6096000" cy="218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755"/>
                <a:gridCol w="2680447"/>
                <a:gridCol w="645798"/>
              </a:tblGrid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Zoutklasse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[Cl] mg/l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Zeer zoet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&lt; 150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Zoet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150-300</a:t>
                      </a:r>
                      <a:endParaRPr lang="nl-NL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Zwak brak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300-1000</a:t>
                      </a:r>
                      <a:endParaRPr lang="nl-N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Licht brak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1000-5000</a:t>
                      </a:r>
                      <a:endParaRPr lang="nl-N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Matig</a:t>
                      </a:r>
                      <a:r>
                        <a:rPr lang="nl-NL" sz="1400" baseline="0" dirty="0" smtClean="0"/>
                        <a:t> b</a:t>
                      </a:r>
                      <a:r>
                        <a:rPr lang="nl-NL" sz="1400" dirty="0" smtClean="0"/>
                        <a:t>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5000-10000</a:t>
                      </a:r>
                      <a:endParaRPr lang="nl-NL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Sterk </a:t>
                      </a:r>
                      <a:r>
                        <a:rPr lang="nl-NL" sz="1400" dirty="0" err="1" smtClean="0"/>
                        <a:t>Brak-Zout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&gt; 10000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006000" y="5917725"/>
            <a:ext cx="3255378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Waternood 3: </a:t>
            </a:r>
            <a:r>
              <a:rPr lang="nl-NL" sz="13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Wamelink</a:t>
            </a:r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&amp; Runhaar, 2000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Voorbeelden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endParaRPr lang="nl-NL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81679"/>
              </p:ext>
            </p:extLst>
          </p:nvPr>
        </p:nvGraphicFramePr>
        <p:xfrm>
          <a:off x="728134" y="1896534"/>
          <a:ext cx="772159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866"/>
                <a:gridCol w="2573866"/>
                <a:gridCol w="257386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Glycofyt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Brak water plant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Echte </a:t>
                      </a:r>
                      <a:r>
                        <a:rPr lang="nl-NL" dirty="0" err="1" smtClean="0"/>
                        <a:t>halofyt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Snavelzegge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Greppelrus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Zeekraal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Grote ratelaar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Echt lepelblad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Gewone</a:t>
                      </a:r>
                      <a:r>
                        <a:rPr lang="nl-NL" baseline="0" dirty="0" smtClean="0"/>
                        <a:t> z</a:t>
                      </a:r>
                      <a:r>
                        <a:rPr lang="nl-NL" dirty="0" smtClean="0"/>
                        <a:t>outmelde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518" y="2590800"/>
            <a:ext cx="2152786" cy="16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 r="9787"/>
          <a:stretch>
            <a:fillRect/>
          </a:stretch>
        </p:blipFill>
        <p:spPr bwMode="auto">
          <a:xfrm>
            <a:off x="6005860" y="4615408"/>
            <a:ext cx="2156007" cy="16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 l="3763" r="21839"/>
          <a:stretch>
            <a:fillRect/>
          </a:stretch>
        </p:blipFill>
        <p:spPr bwMode="auto">
          <a:xfrm>
            <a:off x="3411965" y="2590800"/>
            <a:ext cx="2175932" cy="16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 r="6903"/>
          <a:stretch>
            <a:fillRect/>
          </a:stretch>
        </p:blipFill>
        <p:spPr bwMode="auto">
          <a:xfrm>
            <a:off x="844449" y="2590800"/>
            <a:ext cx="2169583" cy="161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6" cstate="print"/>
          <a:srcRect r="11599"/>
          <a:stretch>
            <a:fillRect/>
          </a:stretch>
        </p:blipFill>
        <p:spPr bwMode="auto">
          <a:xfrm>
            <a:off x="831222" y="4614332"/>
            <a:ext cx="2267478" cy="16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7" cstate="print"/>
          <a:srcRect b="13715"/>
          <a:stretch>
            <a:fillRect/>
          </a:stretch>
        </p:blipFill>
        <p:spPr bwMode="auto">
          <a:xfrm>
            <a:off x="3388573" y="4612831"/>
            <a:ext cx="2160495" cy="16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r="4091"/>
          <a:stretch>
            <a:fillRect/>
          </a:stretch>
        </p:blipFill>
        <p:spPr bwMode="auto">
          <a:xfrm>
            <a:off x="-1" y="941295"/>
            <a:ext cx="9144001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Voorbeeld brakke vegetatie (</a:t>
            </a:r>
            <a:r>
              <a:rPr lang="nl-NL" b="1" dirty="0" err="1" smtClean="0"/>
              <a:t>Yerseke</a:t>
            </a:r>
            <a:r>
              <a:rPr lang="nl-NL" b="1" dirty="0" smtClean="0"/>
              <a:t> Moer)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26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496" y="1138517"/>
            <a:ext cx="4298445" cy="494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5500vc ex 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2" y="2097122"/>
            <a:ext cx="2209191" cy="28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800nc ex 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644" y="2090226"/>
            <a:ext cx="2204949" cy="28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19995" y="1834879"/>
            <a:ext cx="3522375" cy="246221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lang="nl-NL" sz="1300" i="1" dirty="0" smtClean="0">
                <a:solidFill>
                  <a:schemeClr val="accent1">
                    <a:lumMod val="50000"/>
                  </a:schemeClr>
                </a:solidFill>
              </a:rPr>
              <a:t>Maximale transgressie            </a:t>
            </a:r>
            <a:r>
              <a:rPr lang="nl-NL" sz="1300" i="1" dirty="0" err="1" smtClean="0">
                <a:solidFill>
                  <a:schemeClr val="accent1">
                    <a:lumMod val="50000"/>
                  </a:schemeClr>
                </a:solidFill>
              </a:rPr>
              <a:t>Veenopbouw</a:t>
            </a:r>
            <a:r>
              <a:rPr lang="nl-NL" sz="13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94360" y="1289468"/>
            <a:ext cx="363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Voorkomen van zout water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6188" y="5217452"/>
            <a:ext cx="4385624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nl-NL" sz="1600" dirty="0" smtClean="0"/>
              <a:t>Met doorspoeling oppervlaktewater verzoet</a:t>
            </a:r>
          </a:p>
          <a:p>
            <a:pPr marL="179388" indent="-179388"/>
            <a:r>
              <a:rPr lang="nl-NL" sz="1600" dirty="0" smtClean="0"/>
              <a:t>	</a:t>
            </a:r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West NL: 2500 mg/l (1930) </a:t>
            </a:r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 150 mg/l (2004)</a:t>
            </a:r>
          </a:p>
          <a:p>
            <a:pPr marL="179388" indent="-179388"/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	</a:t>
            </a:r>
            <a:endParaRPr lang="nl-NL" sz="1600" i="1" dirty="0" smtClean="0">
              <a:solidFill>
                <a:schemeClr val="tx2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nl-NL" sz="1600" dirty="0" smtClean="0">
                <a:sym typeface="Wingdings" pitchFamily="2" charset="2"/>
              </a:rPr>
              <a:t>Droogmakerijen verzilten</a:t>
            </a:r>
            <a:endParaRPr lang="nl-NL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812947" y="5942202"/>
            <a:ext cx="1131720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/>
              <a:t>Oude-Essink et al., 2011</a:t>
            </a:r>
            <a:endParaRPr lang="en-GB" sz="8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6469</TotalTime>
  <Words>1089</Words>
  <Application>Microsoft Office PowerPoint</Application>
  <PresentationFormat>On-screen Show (4:3)</PresentationFormat>
  <Paragraphs>393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Effectbepaling saliniteit voor terrestrische natuur   Remco van Ek (remco.vanek@deltares.nl) ,  mede namens Flip Witte (KWR) en Janet Mol (Alterra)     </vt:lpstr>
      <vt:lpstr>Inhoud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2. Verzilting van Nederland</vt:lpstr>
      <vt:lpstr>2. Verzilting van Nederland</vt:lpstr>
      <vt:lpstr>2. Verzilting van Nederland</vt:lpstr>
      <vt:lpstr>2. Verzilting van Nederland</vt:lpstr>
      <vt:lpstr>2. Verzilting van Nederland</vt:lpstr>
      <vt:lpstr>3. Effectbepaling</vt:lpstr>
      <vt:lpstr>3. Effectbepaling</vt:lpstr>
      <vt:lpstr>3. Effectbepaling</vt:lpstr>
      <vt:lpstr>3. Effectbepaling</vt:lpstr>
      <vt:lpstr>3. Effectbepaling</vt:lpstr>
      <vt:lpstr>3. Effectbepaling</vt:lpstr>
      <vt:lpstr>3. Effectbepaling</vt:lpstr>
      <vt:lpstr>4. Ontwikkelingen</vt:lpstr>
      <vt:lpstr>4. Ontwikkelingen</vt:lpstr>
      <vt:lpstr>5. Conclusies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 werkzaamheden</dc:title>
  <dc:creator>drs. Remco van Ek</dc:creator>
  <cp:lastModifiedBy>Remco van Ek</cp:lastModifiedBy>
  <cp:revision>585</cp:revision>
  <cp:lastPrinted>2007-11-21T13:24:47Z</cp:lastPrinted>
  <dcterms:created xsi:type="dcterms:W3CDTF">2013-02-19T14:41:05Z</dcterms:created>
  <dcterms:modified xsi:type="dcterms:W3CDTF">2014-06-26T10:12:34Z</dcterms:modified>
</cp:coreProperties>
</file>